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25" r:id="rId40"/>
    <p:sldId id="295" r:id="rId41"/>
    <p:sldId id="296" r:id="rId42"/>
    <p:sldId id="297" r:id="rId43"/>
    <p:sldId id="298" r:id="rId44"/>
    <p:sldId id="324" r:id="rId45"/>
    <p:sldId id="299" r:id="rId46"/>
    <p:sldId id="301" r:id="rId47"/>
    <p:sldId id="302" r:id="rId48"/>
    <p:sldId id="303" r:id="rId49"/>
    <p:sldId id="304" r:id="rId50"/>
    <p:sldId id="305" r:id="rId51"/>
    <p:sldId id="306" r:id="rId52"/>
    <p:sldId id="307" r:id="rId53"/>
    <p:sldId id="308" r:id="rId54"/>
    <p:sldId id="309" r:id="rId55"/>
    <p:sldId id="311" r:id="rId56"/>
    <p:sldId id="312" r:id="rId57"/>
    <p:sldId id="313" r:id="rId58"/>
    <p:sldId id="315" r:id="rId59"/>
    <p:sldId id="316" r:id="rId60"/>
    <p:sldId id="320" r:id="rId61"/>
    <p:sldId id="317" r:id="rId62"/>
    <p:sldId id="318" r:id="rId63"/>
    <p:sldId id="319" r:id="rId64"/>
    <p:sldId id="321" r:id="rId65"/>
    <p:sldId id="322" r:id="rId66"/>
    <p:sldId id="323" r:id="rId6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8955" autoAdjust="0"/>
  </p:normalViewPr>
  <p:slideViewPr>
    <p:cSldViewPr>
      <p:cViewPr varScale="1">
        <p:scale>
          <a:sx n="50" d="100"/>
          <a:sy n="50" d="100"/>
        </p:scale>
        <p:origin x="1292" y="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0E8ABFC-649B-4348-A78F-31396772A121}" type="datetimeFigureOut">
              <a:rPr lang="en-IE" smtClean="0"/>
              <a:t>18/02/2026</a:t>
            </a:fld>
            <a:endParaRPr lang="en-IE"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F603C92-9E8D-4488-BBFD-2CFF7FDFDF26}" type="slidenum">
              <a:rPr lang="en-IE" smtClean="0"/>
              <a:t>‹#›</a:t>
            </a:fld>
            <a:endParaRPr lang="en-IE" dirty="0"/>
          </a:p>
        </p:txBody>
      </p:sp>
    </p:spTree>
    <p:extLst>
      <p:ext uri="{BB962C8B-B14F-4D97-AF65-F5344CB8AC3E}">
        <p14:creationId xmlns:p14="http://schemas.microsoft.com/office/powerpoint/2010/main" val="30311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16/s0140-6736(23)00085-5"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93/jnci/djh09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a:solidFill>
                  <a:schemeClr val="tx1"/>
                </a:solidFill>
                <a:effectLst/>
                <a:latin typeface="+mn-lt"/>
                <a:ea typeface="+mn-ea"/>
                <a:cs typeface="+mn-cs"/>
              </a:rPr>
              <a:t>1. Donohoe F, O'Meara Y, Roberts A, Comerford L, Kelly CM, Walshe JM, Lundy D, Hickey M, Brennan DJ. Using menopausal hormone therapy after a cancer diagnosis in Ireland. Ir J Med Sci. 2023 Feb;192(1):45-55. doi: 10.1007/s1</a:t>
            </a:r>
          </a:p>
          <a:p>
            <a:r>
              <a:rPr lang="en-IE" sz="1200" b="0" i="0" kern="1200" dirty="0">
                <a:solidFill>
                  <a:schemeClr val="tx1"/>
                </a:solidFill>
                <a:effectLst/>
                <a:latin typeface="+mn-lt"/>
                <a:ea typeface="+mn-ea"/>
                <a:cs typeface="+mn-cs"/>
              </a:rPr>
              <a:t>2. Faubion SS, Kuhle CL, Shuster LT, Rocca WA. Long-term health consequences of premature or early menopause and considerations for management. Climacteric. 2015;18(4):483-91. doi: 10.3109/13697137.2015.1020484. Epub 2015 Apr 7. PMID: 25845383; PMCID: PMC4581591.1845-022-02947-6. Epub 2022 Feb 9. PMID: 35141870; PMCID: PMC9892117.</a:t>
            </a:r>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3</a:t>
            </a:fld>
            <a:endParaRPr lang="en-IE" dirty="0"/>
          </a:p>
        </p:txBody>
      </p:sp>
    </p:spTree>
    <p:extLst>
      <p:ext uri="{BB962C8B-B14F-4D97-AF65-F5344CB8AC3E}">
        <p14:creationId xmlns:p14="http://schemas.microsoft.com/office/powerpoint/2010/main" val="399273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thebms.org.uk/publications/consensus-statements/risks-and-benefits-of-hrt-before-and-after-a-breast-cancer-diagnosis/</a:t>
            </a:r>
          </a:p>
          <a:p>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21</a:t>
            </a:fld>
            <a:endParaRPr lang="en-IE" dirty="0"/>
          </a:p>
        </p:txBody>
      </p:sp>
    </p:spTree>
    <p:extLst>
      <p:ext uri="{BB962C8B-B14F-4D97-AF65-F5344CB8AC3E}">
        <p14:creationId xmlns:p14="http://schemas.microsoft.com/office/powerpoint/2010/main" val="34256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1 www.cancer.ie/cancer-information/cancer-types/ovarian-cancer</a:t>
            </a:r>
          </a:p>
          <a:p>
            <a:r>
              <a:rPr lang="en-IE" dirty="0"/>
              <a:t>2. www.mayoclinic.org/diseases-conditions/ovarian-cancer/diagnosis-treatment/</a:t>
            </a:r>
          </a:p>
        </p:txBody>
      </p:sp>
      <p:sp>
        <p:nvSpPr>
          <p:cNvPr id="4" name="Slide Number Placeholder 3"/>
          <p:cNvSpPr>
            <a:spLocks noGrp="1"/>
          </p:cNvSpPr>
          <p:nvPr>
            <p:ph type="sldNum" sz="quarter" idx="10"/>
          </p:nvPr>
        </p:nvSpPr>
        <p:spPr/>
        <p:txBody>
          <a:bodyPr/>
          <a:lstStyle/>
          <a:p>
            <a:fld id="{3F603C92-9E8D-4488-BBFD-2CFF7FDFDF26}" type="slidenum">
              <a:rPr lang="en-IE" smtClean="0"/>
              <a:t>22</a:t>
            </a:fld>
            <a:endParaRPr lang="en-IE" dirty="0"/>
          </a:p>
        </p:txBody>
      </p:sp>
    </p:spTree>
    <p:extLst>
      <p:ext uri="{BB962C8B-B14F-4D97-AF65-F5344CB8AC3E}">
        <p14:creationId xmlns:p14="http://schemas.microsoft.com/office/powerpoint/2010/main" val="56454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This</a:t>
            </a:r>
            <a:r>
              <a:rPr lang="en-IE" baseline="0" dirty="0"/>
              <a:t> info comes from a joint guideline published in 2024 by</a:t>
            </a:r>
            <a:r>
              <a:rPr lang="en-GB" sz="1200" b="1" i="0" kern="1200" dirty="0">
                <a:solidFill>
                  <a:schemeClr val="tx1"/>
                </a:solidFill>
                <a:effectLst/>
                <a:latin typeface="+mn-lt"/>
                <a:ea typeface="+mn-ea"/>
                <a:cs typeface="+mn-cs"/>
              </a:rPr>
              <a:t> the British Menopause Society in partnership with the British Gynaecological Cancer Society</a:t>
            </a:r>
            <a:r>
              <a:rPr lang="en-GB" sz="1200" b="1" i="0" kern="1200" baseline="0" dirty="0">
                <a:solidFill>
                  <a:schemeClr val="tx1"/>
                </a:solidFill>
                <a:effectLst/>
                <a:latin typeface="+mn-lt"/>
                <a:ea typeface="+mn-ea"/>
                <a:cs typeface="+mn-cs"/>
              </a:rPr>
              <a:t> called ‘</a:t>
            </a:r>
            <a:r>
              <a:rPr lang="en-IE" baseline="0" dirty="0"/>
              <a:t>the </a:t>
            </a:r>
            <a:r>
              <a:rPr lang="en-GB" sz="1200" b="0" i="0" kern="1200" dirty="0">
                <a:solidFill>
                  <a:schemeClr val="tx1"/>
                </a:solidFill>
                <a:effectLst/>
                <a:latin typeface="+mn-lt"/>
                <a:ea typeface="+mn-ea"/>
                <a:cs typeface="+mn-cs"/>
              </a:rPr>
              <a:t>Management of menopausal symptoms following treatment of gynaecological cancer’ </a:t>
            </a:r>
            <a:r>
              <a:rPr lang="en-IE" baseline="0" dirty="0"/>
              <a:t>See thebms.org.uk/publications/bms-guidelines/management-of-menopausal-symptoms-following-treatment-of-gynaecological-cancer/</a:t>
            </a: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a:t>Remember – some of these recommendations are based on very old / poor studies so discussion with the oncology team is advised </a:t>
            </a:r>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23</a:t>
            </a:fld>
            <a:endParaRPr lang="en-IE" dirty="0"/>
          </a:p>
        </p:txBody>
      </p:sp>
    </p:spTree>
    <p:extLst>
      <p:ext uri="{BB962C8B-B14F-4D97-AF65-F5344CB8AC3E}">
        <p14:creationId xmlns:p14="http://schemas.microsoft.com/office/powerpoint/2010/main" val="124161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These</a:t>
            </a:r>
            <a:r>
              <a:rPr lang="en-IE" baseline="0" dirty="0"/>
              <a:t> recommendations from thisisgo.ie are also quite broad and discussion with individual oncology experts is advised </a:t>
            </a:r>
          </a:p>
          <a:p>
            <a:r>
              <a:rPr lang="en-IE" baseline="0" dirty="0"/>
              <a:t>See www.thisisgo.ie</a:t>
            </a:r>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24</a:t>
            </a:fld>
            <a:endParaRPr lang="en-IE" dirty="0"/>
          </a:p>
        </p:txBody>
      </p:sp>
    </p:spTree>
    <p:extLst>
      <p:ext uri="{BB962C8B-B14F-4D97-AF65-F5344CB8AC3E}">
        <p14:creationId xmlns:p14="http://schemas.microsoft.com/office/powerpoint/2010/main" val="105181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This</a:t>
            </a:r>
            <a:r>
              <a:rPr lang="en-IE" baseline="0" dirty="0"/>
              <a:t> info comes from a joint guideline published in 2024 by</a:t>
            </a:r>
            <a:r>
              <a:rPr lang="en-GB" sz="1200" b="1" i="0" kern="1200" dirty="0">
                <a:solidFill>
                  <a:schemeClr val="tx1"/>
                </a:solidFill>
                <a:effectLst/>
                <a:latin typeface="+mn-lt"/>
                <a:ea typeface="+mn-ea"/>
                <a:cs typeface="+mn-cs"/>
              </a:rPr>
              <a:t> the British Menopause Society in partnership with the British Gynaecological Cancer Society</a:t>
            </a:r>
            <a:r>
              <a:rPr lang="en-GB" sz="1200" b="1" i="0" kern="1200" baseline="0" dirty="0">
                <a:solidFill>
                  <a:schemeClr val="tx1"/>
                </a:solidFill>
                <a:effectLst/>
                <a:latin typeface="+mn-lt"/>
                <a:ea typeface="+mn-ea"/>
                <a:cs typeface="+mn-cs"/>
              </a:rPr>
              <a:t> called ‘</a:t>
            </a:r>
            <a:r>
              <a:rPr lang="en-IE" baseline="0" dirty="0"/>
              <a:t>the </a:t>
            </a:r>
            <a:r>
              <a:rPr lang="en-GB" sz="1200" b="0" i="0" kern="1200" dirty="0">
                <a:solidFill>
                  <a:schemeClr val="tx1"/>
                </a:solidFill>
                <a:effectLst/>
                <a:latin typeface="+mn-lt"/>
                <a:ea typeface="+mn-ea"/>
                <a:cs typeface="+mn-cs"/>
              </a:rPr>
              <a:t>Management of menopausal symptoms following treatment of gynaecological cancer’ </a:t>
            </a:r>
            <a:r>
              <a:rPr lang="en-IE" baseline="0" dirty="0"/>
              <a:t>See thebms.org.uk/publications/bms-guidelines/management-of-menopausal-symptoms-following-treatment-of-gynaecological-cancer/</a:t>
            </a:r>
          </a:p>
          <a:p>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25</a:t>
            </a:fld>
            <a:endParaRPr lang="en-IE" dirty="0"/>
          </a:p>
        </p:txBody>
      </p:sp>
    </p:spTree>
    <p:extLst>
      <p:ext uri="{BB962C8B-B14F-4D97-AF65-F5344CB8AC3E}">
        <p14:creationId xmlns:p14="http://schemas.microsoft.com/office/powerpoint/2010/main" val="228967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a:t>thebms.org.uk/publications/bms-guidelines/management-of-menopausal-symptoms-following-treatment-of-gynaecological-cancer/</a:t>
            </a:r>
          </a:p>
          <a:p>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26</a:t>
            </a:fld>
            <a:endParaRPr lang="en-IE" dirty="0"/>
          </a:p>
        </p:txBody>
      </p:sp>
    </p:spTree>
    <p:extLst>
      <p:ext uri="{BB962C8B-B14F-4D97-AF65-F5344CB8AC3E}">
        <p14:creationId xmlns:p14="http://schemas.microsoft.com/office/powerpoint/2010/main" val="195448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a:t>1. </a:t>
            </a:r>
            <a:r>
              <a:rPr lang="en-IE" sz="1200" b="0" i="0" kern="1200" dirty="0">
                <a:solidFill>
                  <a:schemeClr val="tx1"/>
                </a:solidFill>
                <a:effectLst/>
                <a:latin typeface="+mn-lt"/>
                <a:ea typeface="+mn-ea"/>
                <a:cs typeface="+mn-cs"/>
              </a:rPr>
              <a:t>Gorman M, Shih K. Updates in Hormone Replacement Therapy for Survivors of Gynecologic Cancers. Curr Treat Options Oncol. 2025 Mar;26(3):179-186. doi: 10.1007/s11864-025-01298-5. Epub 2025 Mar 5. PMID: 40042741; PMCID: PMC11919963.</a:t>
            </a:r>
            <a:endParaRPr lang="en-I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a:t>thebms.org.uk/publications/bms-guidelines/management-of-menopausal-symptoms-following-treatment-of-gynaecological-cancer/</a:t>
            </a:r>
          </a:p>
          <a:p>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27</a:t>
            </a:fld>
            <a:endParaRPr lang="en-IE" dirty="0"/>
          </a:p>
        </p:txBody>
      </p:sp>
    </p:spTree>
    <p:extLst>
      <p:ext uri="{BB962C8B-B14F-4D97-AF65-F5344CB8AC3E}">
        <p14:creationId xmlns:p14="http://schemas.microsoft.com/office/powerpoint/2010/main" val="390423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a:solidFill>
                  <a:schemeClr val="tx1"/>
                </a:solidFill>
                <a:effectLst/>
                <a:latin typeface="+mn-lt"/>
                <a:ea typeface="+mn-ea"/>
                <a:cs typeface="+mn-cs"/>
              </a:rPr>
              <a:t>Simon MS, et</a:t>
            </a:r>
            <a:r>
              <a:rPr lang="en-IE" sz="1200" b="0" i="0" kern="1200" baseline="0" dirty="0">
                <a:solidFill>
                  <a:schemeClr val="tx1"/>
                </a:solidFill>
                <a:effectLst/>
                <a:latin typeface="+mn-lt"/>
                <a:ea typeface="+mn-ea"/>
                <a:cs typeface="+mn-cs"/>
              </a:rPr>
              <a:t> al </a:t>
            </a:r>
            <a:r>
              <a:rPr lang="en-IE" sz="1200" b="0" i="0" kern="1200" dirty="0">
                <a:solidFill>
                  <a:schemeClr val="tx1"/>
                </a:solidFill>
                <a:effectLst/>
                <a:latin typeface="+mn-lt"/>
                <a:ea typeface="+mn-ea"/>
                <a:cs typeface="+mn-cs"/>
              </a:rPr>
              <a:t> Estrogen plus progestin and colorectal cancer incidence and mortality. J Clin Oncol. 2012 Nov 10;30(32):3983-90. doi: 10.1200/JCO.2012.42.7732. Epub 2012 Sep 24. Erratum in: J Clin Oncol. 2013 Jun 1;31(16):2063. PMID: 23008295; PMCID: PMC3488271.</a:t>
            </a:r>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28</a:t>
            </a:fld>
            <a:endParaRPr lang="en-IE" dirty="0"/>
          </a:p>
        </p:txBody>
      </p:sp>
    </p:spTree>
    <p:extLst>
      <p:ext uri="{BB962C8B-B14F-4D97-AF65-F5344CB8AC3E}">
        <p14:creationId xmlns:p14="http://schemas.microsoft.com/office/powerpoint/2010/main" val="2727711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www.thisisgo.ie</a:t>
            </a:r>
          </a:p>
        </p:txBody>
      </p:sp>
      <p:sp>
        <p:nvSpPr>
          <p:cNvPr id="4" name="Slide Number Placeholder 3"/>
          <p:cNvSpPr>
            <a:spLocks noGrp="1"/>
          </p:cNvSpPr>
          <p:nvPr>
            <p:ph type="sldNum" sz="quarter" idx="10"/>
          </p:nvPr>
        </p:nvSpPr>
        <p:spPr/>
        <p:txBody>
          <a:bodyPr/>
          <a:lstStyle/>
          <a:p>
            <a:fld id="{3F603C92-9E8D-4488-BBFD-2CFF7FDFDF26}" type="slidenum">
              <a:rPr lang="en-IE" smtClean="0"/>
              <a:t>29</a:t>
            </a:fld>
            <a:endParaRPr lang="en-IE" dirty="0"/>
          </a:p>
        </p:txBody>
      </p:sp>
    </p:spTree>
    <p:extLst>
      <p:ext uri="{BB962C8B-B14F-4D97-AF65-F5344CB8AC3E}">
        <p14:creationId xmlns:p14="http://schemas.microsoft.com/office/powerpoint/2010/main" val="98019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rPr>
              <a:t>Fenlon D, et</a:t>
            </a:r>
            <a:r>
              <a:rPr lang="en-IE" sz="1200" b="0" i="0" kern="1200" baseline="0" dirty="0">
                <a:solidFill>
                  <a:schemeClr val="tx1"/>
                </a:solidFill>
                <a:effectLst/>
                <a:latin typeface="+mn-lt"/>
                <a:ea typeface="+mn-ea"/>
                <a:cs typeface="+mn-cs"/>
              </a:rPr>
              <a:t> al</a:t>
            </a:r>
            <a:r>
              <a:rPr lang="en-IE" sz="1200" b="0" i="0" kern="1200" dirty="0">
                <a:solidFill>
                  <a:schemeClr val="tx1"/>
                </a:solidFill>
                <a:effectLst/>
                <a:latin typeface="+mn-lt"/>
                <a:ea typeface="+mn-ea"/>
                <a:cs typeface="+mn-cs"/>
              </a:rPr>
              <a:t> Effectiveness of nurse-led group CBT for hot flushes and night sweats in women with breast cancer: Results of the MENOS4 randomised controlled trial. Psychooncology. 2020 Oct;29(10):1514-1523. doi: 10.1002/pon.5432. Epub 2020 Jul 24. PMID: 32458473; PMCID: PMC7590063.</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rPr>
              <a:t>Also </a:t>
            </a:r>
          </a:p>
          <a:p>
            <a:r>
              <a:rPr lang="en-IE" dirty="0"/>
              <a:t>Susanne Bokmand, Henrik Flyger, Acupuncture relieves menopausal discomfort in breast cancer patients: A prospective, double blinded, randomized study, The Breast, Volume 22, Issue 3, 2013, Pages 320-323, ISSN 0960-9776,</a:t>
            </a:r>
          </a:p>
          <a:p>
            <a:r>
              <a:rPr lang="en-IE" dirty="0"/>
              <a:t>Bilc, M., Pollmann, N., Buchholz, A. et al. Yoga and meditation for menopausal symptoms in breast cancer survivors: a qualitative study exploring participants’ experiences. Support Care Cancer 32, 413 (2024). </a:t>
            </a:r>
          </a:p>
          <a:p>
            <a:r>
              <a:rPr lang="en-IE" dirty="0"/>
              <a:t>Elkins GR, et al. Clinical hypnosis in the treatment of postmenopausal hot flashes: a randomized controlled trial. Menopause. 2013 Mar;20(3):291-8. doi: 10.1097/gme.0b013e31826ce3ed. PMID: 23435026; PMCID: PMC3556367.</a:t>
            </a:r>
          </a:p>
          <a:p>
            <a:r>
              <a:rPr lang="en-IE" dirty="0"/>
              <a:t>Franzoi MA, et al Evidence-based approaches for the management of side-effects of adjuvant endocrine therapy in patients with breast cancer</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37</a:t>
            </a:fld>
            <a:endParaRPr lang="en-IE" dirty="0"/>
          </a:p>
        </p:txBody>
      </p:sp>
    </p:spTree>
    <p:extLst>
      <p:ext uri="{BB962C8B-B14F-4D97-AF65-F5344CB8AC3E}">
        <p14:creationId xmlns:p14="http://schemas.microsoft.com/office/powerpoint/2010/main" val="386006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Perimenopause is the time before the final menstrual period when people may experience menopausal symptoms but still be having some kind of menstrual cycle activity</a:t>
            </a:r>
            <a:r>
              <a:rPr lang="en-IE" baseline="0" dirty="0"/>
              <a:t> </a:t>
            </a:r>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4</a:t>
            </a:fld>
            <a:endParaRPr lang="en-IE" dirty="0"/>
          </a:p>
        </p:txBody>
      </p:sp>
    </p:spTree>
    <p:extLst>
      <p:ext uri="{BB962C8B-B14F-4D97-AF65-F5344CB8AC3E}">
        <p14:creationId xmlns:p14="http://schemas.microsoft.com/office/powerpoint/2010/main" val="3136127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Gompel A, Stuenkel CA. Neurokinin 3 receptor antagonists for menopausal vasomotor symptoms, an appraisal. Cell Rep Med. 2023 Jun 20;4(6):101076. doi: 10.1016/j.xcrm.2023.101076</a:t>
            </a:r>
          </a:p>
          <a:p>
            <a:pPr marL="228600" indent="-228600">
              <a:buAutoNum type="arabicPeriod"/>
            </a:pPr>
            <a:r>
              <a:rPr lang="en-GB" sz="1200" b="0" i="0" kern="1200" dirty="0">
                <a:solidFill>
                  <a:schemeClr val="tx1"/>
                </a:solidFill>
                <a:effectLst/>
                <a:latin typeface="+mn-lt"/>
                <a:ea typeface="+mn-ea"/>
                <a:cs typeface="+mn-cs"/>
              </a:rPr>
              <a:t>Lederman S, Ottery FD, Cano A, et al. Fezolinetant for treatment of moderate-to-severe vasomotor symptoms associated with menopause</a:t>
            </a:r>
            <a:r>
              <a:rPr lang="en-GB" sz="1200" b="1" i="0" kern="1200" dirty="0">
                <a:solidFill>
                  <a:schemeClr val="tx1"/>
                </a:solidFill>
                <a:effectLst/>
                <a:latin typeface="+mn-lt"/>
                <a:ea typeface="+mn-ea"/>
                <a:cs typeface="+mn-cs"/>
              </a:rPr>
              <a:t> (SKYLIGHT 1)</a:t>
            </a:r>
            <a:r>
              <a:rPr lang="en-GB" sz="1200" b="0" i="0" kern="1200" dirty="0">
                <a:solidFill>
                  <a:schemeClr val="tx1"/>
                </a:solidFill>
                <a:effectLst/>
                <a:latin typeface="+mn-lt"/>
                <a:ea typeface="+mn-ea"/>
                <a:cs typeface="+mn-cs"/>
              </a:rPr>
              <a:t>: a phase 3 randomised controlled study. </a:t>
            </a:r>
            <a:r>
              <a:rPr lang="en-GB" sz="1200" b="0" i="1" kern="1200" dirty="0">
                <a:solidFill>
                  <a:schemeClr val="tx1"/>
                </a:solidFill>
                <a:effectLst/>
                <a:latin typeface="+mn-lt"/>
                <a:ea typeface="+mn-ea"/>
                <a:cs typeface="+mn-cs"/>
              </a:rPr>
              <a:t>Lancet</a:t>
            </a:r>
            <a:r>
              <a:rPr lang="en-GB" sz="1200" b="0" i="0" kern="1200" dirty="0">
                <a:solidFill>
                  <a:schemeClr val="tx1"/>
                </a:solidFill>
                <a:effectLst/>
                <a:latin typeface="+mn-lt"/>
                <a:ea typeface="+mn-ea"/>
                <a:cs typeface="+mn-cs"/>
              </a:rPr>
              <a:t>. 2023;401(10382):1091-1102. doi:</a:t>
            </a:r>
            <a:r>
              <a:rPr lang="en-GB" sz="1200" b="0" i="0" u="none" strike="noStrike" kern="1200" dirty="0">
                <a:solidFill>
                  <a:schemeClr val="tx1"/>
                </a:solidFill>
                <a:effectLst/>
                <a:latin typeface="+mn-lt"/>
                <a:ea typeface="+mn-ea"/>
                <a:cs typeface="+mn-cs"/>
                <a:hlinkClick r:id="rId3"/>
              </a:rPr>
              <a:t>10.1016/​s0140-6736(23)00085-5</a:t>
            </a:r>
            <a:endParaRPr lang="en-GB" dirty="0"/>
          </a:p>
          <a:p>
            <a:pPr marL="228600" indent="-228600">
              <a:buAutoNum type="arabicPeriod"/>
            </a:pPr>
            <a:r>
              <a:rPr lang="en-GB" b="0" dirty="0"/>
              <a:t>Neurokinin 3 receptor antagonists for menopausal vasomotor symptoms Julia K Prague The Lancet Volume 401, Issue 10382, 1–7 April 2023, Pages 1055-1058</a:t>
            </a:r>
          </a:p>
          <a:p>
            <a:r>
              <a:rPr lang="en-IE" sz="1200" b="0" i="0" kern="1200" dirty="0">
                <a:solidFill>
                  <a:schemeClr val="tx1"/>
                </a:solidFill>
                <a:effectLst/>
                <a:latin typeface="+mn-lt"/>
                <a:ea typeface="+mn-ea"/>
                <a:cs typeface="+mn-cs"/>
              </a:rPr>
              <a:t>4.  Elinzanetant for Vasomotor Symptoms from Endocrine Therapy for Breast Cancer, Fatima Cardoso, M.D., Susanne Parke, M.D., Donal J. Brennan, M.B., Ph.D., Paula Briggs, M.B.,    	Ch.B., Gilbert Donders, M.D., Nick Panay, F.R.C.O.G., Nazanin Haseli-Mashhadi, M.Sc.,</a:t>
            </a:r>
            <a:r>
              <a:rPr lang="en-IE" sz="1200" b="0" i="0" kern="1200" baseline="0" dirty="0">
                <a:solidFill>
                  <a:schemeClr val="tx1"/>
                </a:solidFill>
                <a:effectLst/>
                <a:latin typeface="+mn-lt"/>
                <a:ea typeface="+mn-ea"/>
                <a:cs typeface="+mn-cs"/>
              </a:rPr>
              <a:t> et al Ju</a:t>
            </a:r>
            <a:r>
              <a:rPr lang="en-IE" sz="1200" b="0" i="0" kern="1200" dirty="0">
                <a:solidFill>
                  <a:schemeClr val="tx1"/>
                </a:solidFill>
                <a:effectLst/>
                <a:latin typeface="+mn-lt"/>
                <a:ea typeface="+mn-ea"/>
                <a:cs typeface="+mn-cs"/>
              </a:rPr>
              <a:t>ne 2, 2025, N Engl J Med 2025;393:753-763 DOI: 10.1056/NEJMoa24155</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3F603C92-9E8D-4488-BBFD-2CFF7FDFDF26}" type="slidenum">
              <a:rPr lang="en-IE" smtClean="0"/>
              <a:t>43</a:t>
            </a:fld>
            <a:endParaRPr lang="en-IE" dirty="0"/>
          </a:p>
        </p:txBody>
      </p:sp>
    </p:spTree>
    <p:extLst>
      <p:ext uri="{BB962C8B-B14F-4D97-AF65-F5344CB8AC3E}">
        <p14:creationId xmlns:p14="http://schemas.microsoft.com/office/powerpoint/2010/main" val="188976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r>
              <a:rPr lang="en-GB" sz="1200" b="0" i="0" kern="1200" dirty="0">
                <a:solidFill>
                  <a:schemeClr val="tx1"/>
                </a:solidFill>
                <a:effectLst/>
                <a:latin typeface="+mn-lt"/>
                <a:ea typeface="+mn-ea"/>
                <a:cs typeface="+mn-cs"/>
              </a:rPr>
              <a:t>Storme GA. Breast Cancer: Impact of New Treatments? Cancers (Basel). 2023 Apr 8;15(8):2205. doi: 10.3390/cancers15082205. Erratum in: Cancers (Basel). 2023 Sep 12;15(18):4514. doi: 10.3390/cancers15184514. PMID: 37190134; PMCID: PMC10136973.</a:t>
            </a:r>
            <a:endParaRPr lang="en-IE" dirty="0"/>
          </a:p>
          <a:p>
            <a:r>
              <a:rPr lang="en-IE" dirty="0"/>
              <a:t>** </a:t>
            </a:r>
            <a:r>
              <a:rPr lang="en-IE" sz="1200" b="0" i="0" kern="1200" dirty="0">
                <a:solidFill>
                  <a:schemeClr val="tx1"/>
                </a:solidFill>
                <a:effectLst/>
                <a:latin typeface="+mn-lt"/>
                <a:ea typeface="+mn-ea"/>
                <a:cs typeface="+mn-cs"/>
              </a:rPr>
              <a:t>Pleasant V, Pearlman MD. Does tamoxifen use increase the risk of endometrial cancer in premenopausal patients? OBG Manag. 2023 Aug;35(8):17-21. doi: 10.12788/obgm.0297. PMID: 38919701; PMCID: PMC11197877.</a:t>
            </a:r>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13</a:t>
            </a:fld>
            <a:endParaRPr lang="en-IE" dirty="0"/>
          </a:p>
        </p:txBody>
      </p:sp>
    </p:spTree>
    <p:extLst>
      <p:ext uri="{BB962C8B-B14F-4D97-AF65-F5344CB8AC3E}">
        <p14:creationId xmlns:p14="http://schemas.microsoft.com/office/powerpoint/2010/main" val="173020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www.nice.org.uk/guidance/ng101</a:t>
            </a:r>
          </a:p>
        </p:txBody>
      </p:sp>
      <p:sp>
        <p:nvSpPr>
          <p:cNvPr id="4" name="Slide Number Placeholder 3"/>
          <p:cNvSpPr>
            <a:spLocks noGrp="1"/>
          </p:cNvSpPr>
          <p:nvPr>
            <p:ph type="sldNum" sz="quarter" idx="10"/>
          </p:nvPr>
        </p:nvSpPr>
        <p:spPr/>
        <p:txBody>
          <a:bodyPr/>
          <a:lstStyle/>
          <a:p>
            <a:fld id="{3F603C92-9E8D-4488-BBFD-2CFF7FDFDF26}" type="slidenum">
              <a:rPr lang="en-IE" smtClean="0"/>
              <a:t>14</a:t>
            </a:fld>
            <a:endParaRPr lang="en-IE" dirty="0"/>
          </a:p>
        </p:txBody>
      </p:sp>
    </p:spTree>
    <p:extLst>
      <p:ext uri="{BB962C8B-B14F-4D97-AF65-F5344CB8AC3E}">
        <p14:creationId xmlns:p14="http://schemas.microsoft.com/office/powerpoint/2010/main" val="46460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*thebms.org.uk/publications/consensus-statements/risks-and-benefits-of-hrt-before-and-after-a-breast-cancer-diagnosis/</a:t>
            </a:r>
          </a:p>
        </p:txBody>
      </p:sp>
      <p:sp>
        <p:nvSpPr>
          <p:cNvPr id="4" name="Slide Number Placeholder 3"/>
          <p:cNvSpPr>
            <a:spLocks noGrp="1"/>
          </p:cNvSpPr>
          <p:nvPr>
            <p:ph type="sldNum" sz="quarter" idx="10"/>
          </p:nvPr>
        </p:nvSpPr>
        <p:spPr/>
        <p:txBody>
          <a:bodyPr/>
          <a:lstStyle/>
          <a:p>
            <a:fld id="{3F603C92-9E8D-4488-BBFD-2CFF7FDFDF26}" type="slidenum">
              <a:rPr lang="en-IE" smtClean="0"/>
              <a:t>16</a:t>
            </a:fld>
            <a:endParaRPr lang="en-IE" dirty="0"/>
          </a:p>
        </p:txBody>
      </p:sp>
    </p:spTree>
    <p:extLst>
      <p:ext uri="{BB962C8B-B14F-4D97-AF65-F5344CB8AC3E}">
        <p14:creationId xmlns:p14="http://schemas.microsoft.com/office/powerpoint/2010/main" val="241189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thebms.org.uk/publications/consensus-statements/risks-and-benefits-of-hrt-before-and-after-a-breast-cancer-diagnosis/</a:t>
            </a:r>
          </a:p>
        </p:txBody>
      </p:sp>
      <p:sp>
        <p:nvSpPr>
          <p:cNvPr id="4" name="Slide Number Placeholder 3"/>
          <p:cNvSpPr>
            <a:spLocks noGrp="1"/>
          </p:cNvSpPr>
          <p:nvPr>
            <p:ph type="sldNum" sz="quarter" idx="10"/>
          </p:nvPr>
        </p:nvSpPr>
        <p:spPr/>
        <p:txBody>
          <a:bodyPr/>
          <a:lstStyle/>
          <a:p>
            <a:fld id="{3F603C92-9E8D-4488-BBFD-2CFF7FDFDF26}" type="slidenum">
              <a:rPr lang="en-IE" smtClean="0"/>
              <a:t>17</a:t>
            </a:fld>
            <a:endParaRPr lang="en-IE" dirty="0"/>
          </a:p>
        </p:txBody>
      </p:sp>
    </p:spTree>
    <p:extLst>
      <p:ext uri="{BB962C8B-B14F-4D97-AF65-F5344CB8AC3E}">
        <p14:creationId xmlns:p14="http://schemas.microsoft.com/office/powerpoint/2010/main" val="100995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E" sz="1200" b="0" i="0" kern="1200" dirty="0">
                <a:solidFill>
                  <a:schemeClr val="tx1"/>
                </a:solidFill>
                <a:effectLst/>
                <a:latin typeface="+mn-lt"/>
                <a:ea typeface="+mn-ea"/>
                <a:cs typeface="+mn-cs"/>
              </a:rPr>
              <a:t>Yordanov A, Hasan I, Vasileva-Slaveva M, Tsoneva E, Kostov S, Yanachkova V. Surgical Ovarian Suppression and Breast Cancer-What Do We Know About It? Medicina (Kaunas). 2025 Oct 24;61(11):1905. doi: 10.3390/medicina61111905. PMID: 41303742; PMCID: PMC12654572.</a:t>
            </a:r>
          </a:p>
          <a:p>
            <a:pPr marL="228600" indent="-228600" fontAlgn="base">
              <a:buAutoNum type="arabicPeriod" startAt="2"/>
            </a:pPr>
            <a:r>
              <a:rPr lang="en-IE" sz="1200" b="0" i="0" kern="1200" dirty="0">
                <a:solidFill>
                  <a:schemeClr val="tx1"/>
                </a:solidFill>
                <a:effectLst/>
                <a:latin typeface="+mn-lt"/>
                <a:ea typeface="+mn-ea"/>
                <a:cs typeface="+mn-cs"/>
              </a:rPr>
              <a:t>Sandra M. Swain,</a:t>
            </a:r>
            <a:r>
              <a:rPr lang="en-IE" sz="1200" b="0" i="0" kern="1200" baseline="0" dirty="0">
                <a:solidFill>
                  <a:schemeClr val="tx1"/>
                </a:solidFill>
                <a:effectLst/>
                <a:latin typeface="+mn-lt"/>
                <a:ea typeface="+mn-ea"/>
                <a:cs typeface="+mn-cs"/>
              </a:rPr>
              <a:t> et al </a:t>
            </a:r>
            <a:r>
              <a:rPr lang="en-IE" sz="1200" b="0" i="0" kern="1200" dirty="0">
                <a:solidFill>
                  <a:schemeClr val="tx1"/>
                </a:solidFill>
                <a:effectLst/>
                <a:latin typeface="+mn-lt"/>
                <a:ea typeface="+mn-ea"/>
                <a:cs typeface="+mn-cs"/>
              </a:rPr>
              <a:t> Estrogen Receptor Status of Primary Breast Cancer Is Predictive of Estrogen Receptor Status of Contralateral Breast Cancer, </a:t>
            </a:r>
            <a:r>
              <a:rPr lang="en-IE" sz="1200" b="0" i="1" kern="1200" dirty="0">
                <a:solidFill>
                  <a:schemeClr val="tx1"/>
                </a:solidFill>
                <a:effectLst/>
                <a:latin typeface="+mn-lt"/>
                <a:ea typeface="+mn-ea"/>
                <a:cs typeface="+mn-cs"/>
              </a:rPr>
              <a:t>JNCI: Journal of the National Cancer Institute</a:t>
            </a:r>
            <a:r>
              <a:rPr lang="en-IE" sz="1200" b="0" i="0" kern="1200" dirty="0">
                <a:solidFill>
                  <a:schemeClr val="tx1"/>
                </a:solidFill>
                <a:effectLst/>
                <a:latin typeface="+mn-lt"/>
                <a:ea typeface="+mn-ea"/>
                <a:cs typeface="+mn-cs"/>
              </a:rPr>
              <a:t>, Volume 96, Issue 7, 7 April 2004, Pages 516–523, </a:t>
            </a:r>
            <a:r>
              <a:rPr lang="en-IE" sz="1200" b="0" i="0" u="none" strike="noStrike" kern="1200" dirty="0">
                <a:solidFill>
                  <a:schemeClr val="tx1"/>
                </a:solidFill>
                <a:effectLst/>
                <a:latin typeface="+mn-lt"/>
                <a:ea typeface="+mn-ea"/>
                <a:cs typeface="+mn-cs"/>
                <a:hlinkClick r:id="rId3"/>
              </a:rPr>
              <a:t>https://doi.org/10.1093/jnci/djh097</a:t>
            </a:r>
            <a:endParaRPr lang="en-IE" sz="1200" b="0" i="0" u="none" strike="noStrike" kern="1200" dirty="0">
              <a:solidFill>
                <a:schemeClr val="tx1"/>
              </a:solidFill>
              <a:effectLst/>
              <a:latin typeface="+mn-lt"/>
              <a:ea typeface="+mn-ea"/>
              <a:cs typeface="+mn-cs"/>
            </a:endParaRPr>
          </a:p>
          <a:p>
            <a:pPr marL="228600" indent="-228600" fontAlgn="base">
              <a:buAutoNum type="arabicPeriod" startAt="2"/>
            </a:pPr>
            <a:r>
              <a:rPr lang="en-IE" sz="1200" b="0" i="0" kern="1200" dirty="0">
                <a:solidFill>
                  <a:schemeClr val="tx1"/>
                </a:solidFill>
                <a:effectLst/>
                <a:latin typeface="+mn-lt"/>
                <a:ea typeface="+mn-ea"/>
                <a:cs typeface="+mn-cs"/>
              </a:rPr>
              <a:t>Zhao J, Hu C, Wang C, Yu W, Guo Y, Shi M, Shui Y, Wei Q. Breast cancer primary tumor ER expression pattern predicts its expression concordance in matched synchronous lymph node metastases. BMC Cancer. 2018 Dec 27;18(1):1290. doi: 10.1186/s12885-018-5217-5. PMID: 30587150; PMCID: PMC6307150.</a:t>
            </a:r>
          </a:p>
          <a:p>
            <a:pPr marL="228600" indent="-228600">
              <a:buAutoNum type="arabicPeriod"/>
            </a:pPr>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18</a:t>
            </a:fld>
            <a:endParaRPr lang="en-IE" dirty="0"/>
          </a:p>
        </p:txBody>
      </p:sp>
    </p:spTree>
    <p:extLst>
      <p:ext uri="{BB962C8B-B14F-4D97-AF65-F5344CB8AC3E}">
        <p14:creationId xmlns:p14="http://schemas.microsoft.com/office/powerpoint/2010/main" val="10846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1. thebms.org.uk/publications/consensus-statements/risks-and-benefits-of-hrt-before-and-after-a-breast-cancer-diagnosis/</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a:t>2. Kotsopoulos J, Gronwald J, Karlan BY, et al. Hormone Replacement Therapy After Oophorectomy and Breast Cancer Risk Among BRCA1 Mutation Carriers. JAMA Oncol. 2018;4(8):1059–1065. doi:10.1001/jamaoncol.2018.0211</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a:t>3. </a:t>
            </a:r>
            <a:r>
              <a:rPr lang="en-IE" sz="1200" b="0" i="0" kern="1200" dirty="0">
                <a:solidFill>
                  <a:schemeClr val="tx1"/>
                </a:solidFill>
                <a:effectLst/>
                <a:latin typeface="+mn-lt"/>
                <a:ea typeface="+mn-ea"/>
                <a:cs typeface="+mn-cs"/>
              </a:rPr>
              <a:t>Huber D, Seitz S, Kast K, Emons G, Ortmann O. Hormone replacement therapy in BRCA mutation carriers and risk of ovarian, endometrial, and breast cancer: a systematic review. J Cancer Res Clin Oncol. 2021 Jul;147(7):2035-2045. doi: 10.1007/s00432-021-03629-z. Epub 2021 Apr 22. PMID: 33885953; PMCID: PMC8164576.</a:t>
            </a:r>
          </a:p>
          <a:p>
            <a:r>
              <a:rPr lang="en-IE" sz="1200" b="0" i="0" kern="1200" dirty="0">
                <a:solidFill>
                  <a:schemeClr val="tx1"/>
                </a:solidFill>
                <a:effectLst/>
                <a:latin typeface="+mn-lt"/>
                <a:ea typeface="+mn-ea"/>
                <a:cs typeface="+mn-cs"/>
              </a:rPr>
              <a:t>&amp;   </a:t>
            </a:r>
            <a:r>
              <a:rPr lang="en-GB" dirty="0"/>
              <a:t>Chlebowski RT, Anderson GL, Aragaki AK et al. Association of menopausal hormone replacement therapy with breast cancer incidence and mortality during long-term</a:t>
            </a:r>
          </a:p>
          <a:p>
            <a:r>
              <a:rPr lang="en-GB" dirty="0"/>
              <a:t>follow-up of the Women’s Health Initiative randomised clinical trials. JAMA, 2020; 324: 369-380. </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19</a:t>
            </a:fld>
            <a:endParaRPr lang="en-IE" dirty="0"/>
          </a:p>
        </p:txBody>
      </p:sp>
    </p:spTree>
    <p:extLst>
      <p:ext uri="{BB962C8B-B14F-4D97-AF65-F5344CB8AC3E}">
        <p14:creationId xmlns:p14="http://schemas.microsoft.com/office/powerpoint/2010/main" val="404595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rPr>
              <a:t>Huber D, Seitz S, Kast K, Emons G, Ortmann O. Hormone replacement therapy in BRCA mutation carriers and risk of ovarian, endometrial, and breast cancer: a systematic review. J Cancer Res Clin Oncol. 2021 Jul;147(7):2035-2045. doi: 10.1007/s00432-021-03629-z. Epub 2021 Apr 22. PMID: 33885953; PMCID: PMC8164576.</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10"/>
          </p:nvPr>
        </p:nvSpPr>
        <p:spPr/>
        <p:txBody>
          <a:bodyPr/>
          <a:lstStyle/>
          <a:p>
            <a:fld id="{3F603C92-9E8D-4488-BBFD-2CFF7FDFDF26}" type="slidenum">
              <a:rPr lang="en-IE" smtClean="0"/>
              <a:t>20</a:t>
            </a:fld>
            <a:endParaRPr lang="en-IE" dirty="0"/>
          </a:p>
        </p:txBody>
      </p:sp>
    </p:spTree>
    <p:extLst>
      <p:ext uri="{BB962C8B-B14F-4D97-AF65-F5344CB8AC3E}">
        <p14:creationId xmlns:p14="http://schemas.microsoft.com/office/powerpoint/2010/main" val="119926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rgbClr val="1F3863"/>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IE"/>
              <a:t>2026 Version 2</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6BA4801-479A-4F03-93EE-5A8717131B77}" type="datetime1">
              <a:rPr lang="en-US" smtClean="0"/>
              <a:t>2/18/2026</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97E4BCBD-4B43-4558-BADB-9E3AF550B071}" type="datetimeFigureOut">
              <a:rPr lang="en-IE" smtClean="0"/>
              <a:t>18/02/2026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93464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97E4BCBD-4B43-4558-BADB-9E3AF550B071}" type="datetimeFigureOut">
              <a:rPr lang="en-IE" smtClean="0"/>
              <a:t>18/02/2026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1838576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97E4BCBD-4B43-4558-BADB-9E3AF550B071}" type="datetimeFigureOut">
              <a:rPr lang="en-IE" smtClean="0"/>
              <a:t>18/02/2026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605662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4BCBD-4B43-4558-BADB-9E3AF550B071}" type="datetimeFigureOut">
              <a:rPr lang="en-IE" smtClean="0"/>
              <a:t>18/02/2026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178030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E4BCBD-4B43-4558-BADB-9E3AF550B071}" type="datetimeFigureOut">
              <a:rPr lang="en-IE" smtClean="0"/>
              <a:t>18/02/2026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213490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E4BCBD-4B43-4558-BADB-9E3AF550B071}" type="datetimeFigureOut">
              <a:rPr lang="en-IE" smtClean="0"/>
              <a:t>18/02/2026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234393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7E4BCBD-4B43-4558-BADB-9E3AF550B071}"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250913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7E4BCBD-4B43-4558-BADB-9E3AF550B071}"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31373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F3863"/>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IE"/>
              <a:t>2026 Version 2</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584F0E7-3010-4057-A034-F2BEAAD178DE}" type="datetime1">
              <a:rPr lang="en-US" smtClean="0"/>
              <a:t>2/18/2026</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2"/>
          <p:cNvSpPr>
            <a:spLocks noGrp="1"/>
          </p:cNvSpPr>
          <p:nvPr>
            <p:ph type="ftr" sz="quarter" idx="10"/>
          </p:nvPr>
        </p:nvSpPr>
        <p:spPr/>
        <p:txBody>
          <a:bodyPr/>
          <a:lstStyle/>
          <a:p>
            <a:r>
              <a:rPr lang="en-IE"/>
              <a:t>2026 Version 2</a:t>
            </a:r>
            <a:endParaRPr lang="en-IE" dirty="0"/>
          </a:p>
        </p:txBody>
      </p:sp>
      <p:sp>
        <p:nvSpPr>
          <p:cNvPr id="4" name="Date Placeholder 3"/>
          <p:cNvSpPr>
            <a:spLocks noGrp="1"/>
          </p:cNvSpPr>
          <p:nvPr>
            <p:ph type="dt" sz="half" idx="11"/>
          </p:nvPr>
        </p:nvSpPr>
        <p:spPr/>
        <p:txBody>
          <a:bodyPr/>
          <a:lstStyle/>
          <a:p>
            <a:fld id="{A592F078-3E6B-40CE-BF2B-936D561E5127}" type="datetime1">
              <a:rPr lang="en-US" smtClean="0"/>
              <a:t>2/18/2026</a:t>
            </a:fld>
            <a:endParaRPr lang="en-US" dirty="0"/>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IE" spc="-25" smtClean="0"/>
              <a:t>‹#›</a:t>
            </a:fld>
            <a:endParaRPr lang="en-IE" spc="-25" dirty="0"/>
          </a:p>
        </p:txBody>
      </p:sp>
    </p:spTree>
    <p:extLst>
      <p:ext uri="{BB962C8B-B14F-4D97-AF65-F5344CB8AC3E}">
        <p14:creationId xmlns:p14="http://schemas.microsoft.com/office/powerpoint/2010/main" val="120761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F3863"/>
                </a:solidFill>
                <a:latin typeface="Calibri Light"/>
                <a:cs typeface="Calibri Light"/>
              </a:defRPr>
            </a:lvl1pPr>
          </a:lstStyle>
          <a:p>
            <a:endParaRPr/>
          </a:p>
        </p:txBody>
      </p:sp>
      <p:sp>
        <p:nvSpPr>
          <p:cNvPr id="3" name="Holder 3"/>
          <p:cNvSpPr>
            <a:spLocks noGrp="1"/>
          </p:cNvSpPr>
          <p:nvPr>
            <p:ph sz="half" idx="2"/>
          </p:nvPr>
        </p:nvSpPr>
        <p:spPr>
          <a:xfrm>
            <a:off x="642010" y="1305813"/>
            <a:ext cx="3757929" cy="36576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IE"/>
              <a:t>2026 Version 2</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BB63801-3A61-433A-9066-9A99FE05C0F2}" type="datetime1">
              <a:rPr lang="en-US" smtClean="0"/>
              <a:t>2/18/2026</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1F3863"/>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IE"/>
              <a:t>2026 Version 2</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8A106FE-423F-4ABC-BD9F-C266B6F9E00F}" type="datetime1">
              <a:rPr lang="en-US" smtClean="0"/>
              <a:t>2/18/2026</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IE"/>
              <a:t>2026 Version 2</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0BA5F6B-2F00-4683-9709-B061A172F764}" type="datetime1">
              <a:rPr lang="en-US" smtClean="0"/>
              <a:t>2/18/2026</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97E4BCBD-4B43-4558-BADB-9E3AF550B071}"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348980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7E4BCBD-4B43-4558-BADB-9E3AF550B071}"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92356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E4BCBD-4B43-4558-BADB-9E3AF550B071}"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00B5A64-01A5-45F6-97E5-183FB1B57E5E}" type="slidenum">
              <a:rPr lang="en-IE" smtClean="0"/>
              <a:t>‹#›</a:t>
            </a:fld>
            <a:endParaRPr lang="en-IE"/>
          </a:p>
        </p:txBody>
      </p:sp>
    </p:spTree>
    <p:extLst>
      <p:ext uri="{BB962C8B-B14F-4D97-AF65-F5344CB8AC3E}">
        <p14:creationId xmlns:p14="http://schemas.microsoft.com/office/powerpoint/2010/main" val="257131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39382"/>
            <a:ext cx="1118870" cy="1118870"/>
          </a:xfrm>
          <a:custGeom>
            <a:avLst/>
            <a:gdLst/>
            <a:ahLst/>
            <a:cxnLst/>
            <a:rect l="l" t="t" r="r" b="b"/>
            <a:pathLst>
              <a:path w="1118870" h="1118870">
                <a:moveTo>
                  <a:pt x="0" y="0"/>
                </a:moveTo>
                <a:lnTo>
                  <a:pt x="0" y="1118617"/>
                </a:lnTo>
                <a:lnTo>
                  <a:pt x="1118617" y="1118617"/>
                </a:lnTo>
                <a:lnTo>
                  <a:pt x="1070094" y="1117583"/>
                </a:lnTo>
                <a:lnTo>
                  <a:pt x="1022099" y="1114511"/>
                </a:lnTo>
                <a:lnTo>
                  <a:pt x="974674" y="1109441"/>
                </a:lnTo>
                <a:lnTo>
                  <a:pt x="927861" y="1102417"/>
                </a:lnTo>
                <a:lnTo>
                  <a:pt x="881702" y="1093479"/>
                </a:lnTo>
                <a:lnTo>
                  <a:pt x="836238" y="1082670"/>
                </a:lnTo>
                <a:lnTo>
                  <a:pt x="791513" y="1070032"/>
                </a:lnTo>
                <a:lnTo>
                  <a:pt x="747567" y="1055607"/>
                </a:lnTo>
                <a:lnTo>
                  <a:pt x="704443" y="1039436"/>
                </a:lnTo>
                <a:lnTo>
                  <a:pt x="662183" y="1021562"/>
                </a:lnTo>
                <a:lnTo>
                  <a:pt x="620829" y="1002028"/>
                </a:lnTo>
                <a:lnTo>
                  <a:pt x="580422" y="980873"/>
                </a:lnTo>
                <a:lnTo>
                  <a:pt x="541005" y="958142"/>
                </a:lnTo>
                <a:lnTo>
                  <a:pt x="502620" y="933875"/>
                </a:lnTo>
                <a:lnTo>
                  <a:pt x="465308" y="908115"/>
                </a:lnTo>
                <a:lnTo>
                  <a:pt x="429112" y="880903"/>
                </a:lnTo>
                <a:lnTo>
                  <a:pt x="394073" y="852282"/>
                </a:lnTo>
                <a:lnTo>
                  <a:pt x="360234" y="822293"/>
                </a:lnTo>
                <a:lnTo>
                  <a:pt x="327637" y="790979"/>
                </a:lnTo>
                <a:lnTo>
                  <a:pt x="296323" y="758382"/>
                </a:lnTo>
                <a:lnTo>
                  <a:pt x="266334" y="724543"/>
                </a:lnTo>
                <a:lnTo>
                  <a:pt x="237713" y="689504"/>
                </a:lnTo>
                <a:lnTo>
                  <a:pt x="210502" y="653308"/>
                </a:lnTo>
                <a:lnTo>
                  <a:pt x="184741" y="615997"/>
                </a:lnTo>
                <a:lnTo>
                  <a:pt x="160475" y="577611"/>
                </a:lnTo>
                <a:lnTo>
                  <a:pt x="137743" y="538194"/>
                </a:lnTo>
                <a:lnTo>
                  <a:pt x="116589" y="497788"/>
                </a:lnTo>
                <a:lnTo>
                  <a:pt x="97054" y="456433"/>
                </a:lnTo>
                <a:lnTo>
                  <a:pt x="79180" y="414173"/>
                </a:lnTo>
                <a:lnTo>
                  <a:pt x="63010" y="371049"/>
                </a:lnTo>
                <a:lnTo>
                  <a:pt x="48584" y="327103"/>
                </a:lnTo>
                <a:lnTo>
                  <a:pt x="35946" y="282378"/>
                </a:lnTo>
                <a:lnTo>
                  <a:pt x="25138" y="236915"/>
                </a:lnTo>
                <a:lnTo>
                  <a:pt x="16200" y="190755"/>
                </a:lnTo>
                <a:lnTo>
                  <a:pt x="9175" y="143942"/>
                </a:lnTo>
                <a:lnTo>
                  <a:pt x="4106" y="96517"/>
                </a:lnTo>
                <a:lnTo>
                  <a:pt x="1033" y="48522"/>
                </a:lnTo>
                <a:lnTo>
                  <a:pt x="0" y="0"/>
                </a:lnTo>
                <a:close/>
              </a:path>
            </a:pathLst>
          </a:custGeom>
          <a:solidFill>
            <a:srgbClr val="2779B6"/>
          </a:solidFill>
        </p:spPr>
        <p:txBody>
          <a:bodyPr wrap="square" lIns="0" tIns="0" rIns="0" bIns="0" rtlCol="0"/>
          <a:lstStyle/>
          <a:p>
            <a:endParaRPr dirty="0"/>
          </a:p>
        </p:txBody>
      </p:sp>
      <p:pic>
        <p:nvPicPr>
          <p:cNvPr id="17" name="bg object 17"/>
          <p:cNvPicPr/>
          <p:nvPr/>
        </p:nvPicPr>
        <p:blipFill>
          <a:blip r:embed="rId8" cstate="print"/>
          <a:stretch>
            <a:fillRect/>
          </a:stretch>
        </p:blipFill>
        <p:spPr>
          <a:xfrm>
            <a:off x="1207008" y="5931408"/>
            <a:ext cx="1203957" cy="448054"/>
          </a:xfrm>
          <a:prstGeom prst="rect">
            <a:avLst/>
          </a:prstGeom>
        </p:spPr>
      </p:pic>
      <p:pic>
        <p:nvPicPr>
          <p:cNvPr id="18" name="bg object 18"/>
          <p:cNvPicPr/>
          <p:nvPr/>
        </p:nvPicPr>
        <p:blipFill>
          <a:blip r:embed="rId9" cstate="print"/>
          <a:stretch>
            <a:fillRect/>
          </a:stretch>
        </p:blipFill>
        <p:spPr>
          <a:xfrm>
            <a:off x="5387340" y="5971034"/>
            <a:ext cx="1557527" cy="435861"/>
          </a:xfrm>
          <a:prstGeom prst="rect">
            <a:avLst/>
          </a:prstGeom>
        </p:spPr>
      </p:pic>
      <p:pic>
        <p:nvPicPr>
          <p:cNvPr id="19" name="bg object 19"/>
          <p:cNvPicPr/>
          <p:nvPr/>
        </p:nvPicPr>
        <p:blipFill>
          <a:blip r:embed="rId10" cstate="print"/>
          <a:stretch>
            <a:fillRect/>
          </a:stretch>
        </p:blipFill>
        <p:spPr>
          <a:xfrm>
            <a:off x="9505373" y="5931408"/>
            <a:ext cx="952181" cy="697991"/>
          </a:xfrm>
          <a:prstGeom prst="rect">
            <a:avLst/>
          </a:prstGeom>
        </p:spPr>
      </p:pic>
      <p:sp>
        <p:nvSpPr>
          <p:cNvPr id="20" name="bg object 20"/>
          <p:cNvSpPr/>
          <p:nvPr/>
        </p:nvSpPr>
        <p:spPr>
          <a:xfrm>
            <a:off x="11248261" y="0"/>
            <a:ext cx="944244" cy="1621790"/>
          </a:xfrm>
          <a:custGeom>
            <a:avLst/>
            <a:gdLst/>
            <a:ahLst/>
            <a:cxnLst/>
            <a:rect l="l" t="t" r="r" b="b"/>
            <a:pathLst>
              <a:path w="944245" h="1621790">
                <a:moveTo>
                  <a:pt x="943737" y="0"/>
                </a:moveTo>
                <a:lnTo>
                  <a:pt x="0" y="0"/>
                </a:lnTo>
                <a:lnTo>
                  <a:pt x="11637" y="3083"/>
                </a:lnTo>
                <a:lnTo>
                  <a:pt x="49407" y="14952"/>
                </a:lnTo>
                <a:lnTo>
                  <a:pt x="86708" y="28532"/>
                </a:lnTo>
                <a:lnTo>
                  <a:pt x="123517" y="43792"/>
                </a:lnTo>
                <a:lnTo>
                  <a:pt x="159811" y="60701"/>
                </a:lnTo>
                <a:lnTo>
                  <a:pt x="195571" y="79229"/>
                </a:lnTo>
                <a:lnTo>
                  <a:pt x="230773" y="99345"/>
                </a:lnTo>
                <a:lnTo>
                  <a:pt x="265397" y="121018"/>
                </a:lnTo>
                <a:lnTo>
                  <a:pt x="299420" y="144217"/>
                </a:lnTo>
                <a:lnTo>
                  <a:pt x="332820" y="168912"/>
                </a:lnTo>
                <a:lnTo>
                  <a:pt x="365577" y="195071"/>
                </a:lnTo>
                <a:lnTo>
                  <a:pt x="397668" y="222665"/>
                </a:lnTo>
                <a:lnTo>
                  <a:pt x="429071" y="251662"/>
                </a:lnTo>
                <a:lnTo>
                  <a:pt x="459765" y="282031"/>
                </a:lnTo>
                <a:lnTo>
                  <a:pt x="489729" y="313742"/>
                </a:lnTo>
                <a:lnTo>
                  <a:pt x="518939" y="346764"/>
                </a:lnTo>
                <a:lnTo>
                  <a:pt x="547375" y="381067"/>
                </a:lnTo>
                <a:lnTo>
                  <a:pt x="575015" y="416619"/>
                </a:lnTo>
                <a:lnTo>
                  <a:pt x="601838" y="453389"/>
                </a:lnTo>
                <a:lnTo>
                  <a:pt x="627820" y="491348"/>
                </a:lnTo>
                <a:lnTo>
                  <a:pt x="652942" y="530464"/>
                </a:lnTo>
                <a:lnTo>
                  <a:pt x="677180" y="570706"/>
                </a:lnTo>
                <a:lnTo>
                  <a:pt x="700514" y="612044"/>
                </a:lnTo>
                <a:lnTo>
                  <a:pt x="722921" y="654447"/>
                </a:lnTo>
                <a:lnTo>
                  <a:pt x="744380" y="697884"/>
                </a:lnTo>
                <a:lnTo>
                  <a:pt x="764869" y="742325"/>
                </a:lnTo>
                <a:lnTo>
                  <a:pt x="784367" y="787738"/>
                </a:lnTo>
                <a:lnTo>
                  <a:pt x="802851" y="834093"/>
                </a:lnTo>
                <a:lnTo>
                  <a:pt x="820300" y="881359"/>
                </a:lnTo>
                <a:lnTo>
                  <a:pt x="836692" y="929506"/>
                </a:lnTo>
                <a:lnTo>
                  <a:pt x="852006" y="978503"/>
                </a:lnTo>
                <a:lnTo>
                  <a:pt x="866219" y="1028318"/>
                </a:lnTo>
                <a:lnTo>
                  <a:pt x="879311" y="1078921"/>
                </a:lnTo>
                <a:lnTo>
                  <a:pt x="891258" y="1130282"/>
                </a:lnTo>
                <a:lnTo>
                  <a:pt x="902041" y="1182369"/>
                </a:lnTo>
                <a:lnTo>
                  <a:pt x="911636" y="1235153"/>
                </a:lnTo>
                <a:lnTo>
                  <a:pt x="920022" y="1288601"/>
                </a:lnTo>
                <a:lnTo>
                  <a:pt x="927178" y="1342683"/>
                </a:lnTo>
                <a:lnTo>
                  <a:pt x="933082" y="1397370"/>
                </a:lnTo>
                <a:lnTo>
                  <a:pt x="937711" y="1452629"/>
                </a:lnTo>
                <a:lnTo>
                  <a:pt x="941044" y="1508430"/>
                </a:lnTo>
                <a:lnTo>
                  <a:pt x="943061" y="1564742"/>
                </a:lnTo>
                <a:lnTo>
                  <a:pt x="943737" y="1621535"/>
                </a:lnTo>
                <a:lnTo>
                  <a:pt x="943737" y="0"/>
                </a:lnTo>
                <a:close/>
              </a:path>
            </a:pathLst>
          </a:custGeom>
          <a:solidFill>
            <a:srgbClr val="AC2978"/>
          </a:solidFill>
        </p:spPr>
        <p:txBody>
          <a:bodyPr wrap="square" lIns="0" tIns="0" rIns="0" bIns="0" rtlCol="0"/>
          <a:lstStyle/>
          <a:p>
            <a:endParaRPr dirty="0"/>
          </a:p>
        </p:txBody>
      </p:sp>
      <p:sp>
        <p:nvSpPr>
          <p:cNvPr id="2" name="Holder 2"/>
          <p:cNvSpPr>
            <a:spLocks noGrp="1"/>
          </p:cNvSpPr>
          <p:nvPr>
            <p:ph type="title"/>
          </p:nvPr>
        </p:nvSpPr>
        <p:spPr>
          <a:xfrm>
            <a:off x="289054" y="294513"/>
            <a:ext cx="10300970" cy="1300480"/>
          </a:xfrm>
          <a:prstGeom prst="rect">
            <a:avLst/>
          </a:prstGeom>
        </p:spPr>
        <p:txBody>
          <a:bodyPr wrap="square" lIns="0" tIns="0" rIns="0" bIns="0">
            <a:spAutoFit/>
          </a:bodyPr>
          <a:lstStyle>
            <a:lvl1pPr>
              <a:defRPr sz="4400" b="0" i="0">
                <a:solidFill>
                  <a:srgbClr val="1F3863"/>
                </a:solidFill>
                <a:latin typeface="Calibri Light"/>
                <a:cs typeface="Calibri Light"/>
              </a:defRPr>
            </a:lvl1pPr>
          </a:lstStyle>
          <a:p>
            <a:endParaRPr/>
          </a:p>
        </p:txBody>
      </p:sp>
      <p:sp>
        <p:nvSpPr>
          <p:cNvPr id="3" name="Holder 3"/>
          <p:cNvSpPr>
            <a:spLocks noGrp="1"/>
          </p:cNvSpPr>
          <p:nvPr>
            <p:ph type="body" idx="1"/>
          </p:nvPr>
        </p:nvSpPr>
        <p:spPr>
          <a:xfrm>
            <a:off x="332940" y="1372870"/>
            <a:ext cx="9953625" cy="4259580"/>
          </a:xfrm>
          <a:prstGeom prst="rect">
            <a:avLst/>
          </a:prstGeom>
        </p:spPr>
        <p:txBody>
          <a:bodyPr wrap="square" lIns="0" tIns="0" rIns="0" bIns="0">
            <a:spAutoFit/>
          </a:bodyPr>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en-IE"/>
              <a:t>2026 Version 2</a:t>
            </a:r>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A592F078-3E6B-40CE-BF2B-936D561E5127}" type="datetime1">
              <a:rPr lang="en-US" smtClean="0"/>
              <a:t>2/18/2026</a:t>
            </a:fld>
            <a:endParaRPr lang="en-US" dirty="0"/>
          </a:p>
        </p:txBody>
      </p:sp>
      <p:sp>
        <p:nvSpPr>
          <p:cNvPr id="6" name="Holder 6"/>
          <p:cNvSpPr>
            <a:spLocks noGrp="1"/>
          </p:cNvSpPr>
          <p:nvPr>
            <p:ph type="sldNum" sz="quarter" idx="7"/>
          </p:nvPr>
        </p:nvSpPr>
        <p:spPr>
          <a:xfrm>
            <a:off x="11068811" y="6465213"/>
            <a:ext cx="244475"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4BCBD-4B43-4558-BADB-9E3AF550B071}" type="datetimeFigureOut">
              <a:rPr lang="en-IE" smtClean="0"/>
              <a:t>18/02/2026</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B5A64-01A5-45F6-97E5-183FB1B57E5E}" type="slidenum">
              <a:rPr lang="en-IE" smtClean="0"/>
              <a:t>‹#›</a:t>
            </a:fld>
            <a:endParaRPr lang="en-IE"/>
          </a:p>
        </p:txBody>
      </p:sp>
    </p:spTree>
    <p:extLst>
      <p:ext uri="{BB962C8B-B14F-4D97-AF65-F5344CB8AC3E}">
        <p14:creationId xmlns:p14="http://schemas.microsoft.com/office/powerpoint/2010/main" val="12981860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thebms.uk/" TargetMode="External"/><Relationship Id="rId2" Type="http://schemas.openxmlformats.org/officeDocument/2006/relationships/hyperlink" Target="http://www.primarycarewomenshealthforum.org/" TargetMode="External"/><Relationship Id="rId1" Type="http://schemas.openxmlformats.org/officeDocument/2006/relationships/slideLayout" Target="../slideLayouts/slideLayout2.xml"/><Relationship Id="rId6" Type="http://schemas.openxmlformats.org/officeDocument/2006/relationships/hyperlink" Target="http://www.patientinfolibrary.royalmarsden.nhs.uk/brca1brac2" TargetMode="External"/><Relationship Id="rId5" Type="http://schemas.openxmlformats.org/officeDocument/2006/relationships/hyperlink" Target="http://www.menopausematters.co.uk/" TargetMode="External"/><Relationship Id="rId4" Type="http://schemas.openxmlformats.org/officeDocument/2006/relationships/hyperlink" Target="http://www.womens-health-concern.org/"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mailto:info@arccancersupport.i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39382"/>
            <a:ext cx="1118870" cy="1118870"/>
          </a:xfrm>
          <a:custGeom>
            <a:avLst/>
            <a:gdLst/>
            <a:ahLst/>
            <a:cxnLst/>
            <a:rect l="l" t="t" r="r" b="b"/>
            <a:pathLst>
              <a:path w="1118870" h="1118870">
                <a:moveTo>
                  <a:pt x="0" y="0"/>
                </a:moveTo>
                <a:lnTo>
                  <a:pt x="0" y="1118617"/>
                </a:lnTo>
                <a:lnTo>
                  <a:pt x="1118617" y="1118617"/>
                </a:lnTo>
                <a:lnTo>
                  <a:pt x="1070094" y="1117583"/>
                </a:lnTo>
                <a:lnTo>
                  <a:pt x="1022099" y="1114511"/>
                </a:lnTo>
                <a:lnTo>
                  <a:pt x="974674" y="1109441"/>
                </a:lnTo>
                <a:lnTo>
                  <a:pt x="927861" y="1102417"/>
                </a:lnTo>
                <a:lnTo>
                  <a:pt x="881702" y="1093479"/>
                </a:lnTo>
                <a:lnTo>
                  <a:pt x="836238" y="1082670"/>
                </a:lnTo>
                <a:lnTo>
                  <a:pt x="791513" y="1070032"/>
                </a:lnTo>
                <a:lnTo>
                  <a:pt x="747567" y="1055607"/>
                </a:lnTo>
                <a:lnTo>
                  <a:pt x="704443" y="1039436"/>
                </a:lnTo>
                <a:lnTo>
                  <a:pt x="662183" y="1021562"/>
                </a:lnTo>
                <a:lnTo>
                  <a:pt x="620829" y="1002028"/>
                </a:lnTo>
                <a:lnTo>
                  <a:pt x="580422" y="980873"/>
                </a:lnTo>
                <a:lnTo>
                  <a:pt x="541005" y="958142"/>
                </a:lnTo>
                <a:lnTo>
                  <a:pt x="502620" y="933875"/>
                </a:lnTo>
                <a:lnTo>
                  <a:pt x="465308" y="908115"/>
                </a:lnTo>
                <a:lnTo>
                  <a:pt x="429112" y="880903"/>
                </a:lnTo>
                <a:lnTo>
                  <a:pt x="394073" y="852282"/>
                </a:lnTo>
                <a:lnTo>
                  <a:pt x="360234" y="822293"/>
                </a:lnTo>
                <a:lnTo>
                  <a:pt x="327637" y="790979"/>
                </a:lnTo>
                <a:lnTo>
                  <a:pt x="296323" y="758382"/>
                </a:lnTo>
                <a:lnTo>
                  <a:pt x="266334" y="724543"/>
                </a:lnTo>
                <a:lnTo>
                  <a:pt x="237713" y="689504"/>
                </a:lnTo>
                <a:lnTo>
                  <a:pt x="210502" y="653308"/>
                </a:lnTo>
                <a:lnTo>
                  <a:pt x="184741" y="615997"/>
                </a:lnTo>
                <a:lnTo>
                  <a:pt x="160475" y="577611"/>
                </a:lnTo>
                <a:lnTo>
                  <a:pt x="137743" y="538194"/>
                </a:lnTo>
                <a:lnTo>
                  <a:pt x="116589" y="497788"/>
                </a:lnTo>
                <a:lnTo>
                  <a:pt x="97054" y="456433"/>
                </a:lnTo>
                <a:lnTo>
                  <a:pt x="79180" y="414173"/>
                </a:lnTo>
                <a:lnTo>
                  <a:pt x="63010" y="371049"/>
                </a:lnTo>
                <a:lnTo>
                  <a:pt x="48584" y="327103"/>
                </a:lnTo>
                <a:lnTo>
                  <a:pt x="35946" y="282378"/>
                </a:lnTo>
                <a:lnTo>
                  <a:pt x="25138" y="236915"/>
                </a:lnTo>
                <a:lnTo>
                  <a:pt x="16200" y="190755"/>
                </a:lnTo>
                <a:lnTo>
                  <a:pt x="9175" y="143942"/>
                </a:lnTo>
                <a:lnTo>
                  <a:pt x="4106" y="96517"/>
                </a:lnTo>
                <a:lnTo>
                  <a:pt x="1033" y="48522"/>
                </a:lnTo>
                <a:lnTo>
                  <a:pt x="0" y="0"/>
                </a:lnTo>
                <a:close/>
              </a:path>
            </a:pathLst>
          </a:custGeom>
          <a:solidFill>
            <a:srgbClr val="2779B6"/>
          </a:solidFill>
        </p:spPr>
        <p:txBody>
          <a:bodyPr wrap="square" lIns="0" tIns="0" rIns="0" bIns="0" rtlCol="0"/>
          <a:lstStyle/>
          <a:p>
            <a:endParaRPr dirty="0"/>
          </a:p>
        </p:txBody>
      </p:sp>
      <p:sp>
        <p:nvSpPr>
          <p:cNvPr id="3" name="object 3"/>
          <p:cNvSpPr/>
          <p:nvPr/>
        </p:nvSpPr>
        <p:spPr>
          <a:xfrm>
            <a:off x="11248261" y="0"/>
            <a:ext cx="944244" cy="1621790"/>
          </a:xfrm>
          <a:custGeom>
            <a:avLst/>
            <a:gdLst/>
            <a:ahLst/>
            <a:cxnLst/>
            <a:rect l="l" t="t" r="r" b="b"/>
            <a:pathLst>
              <a:path w="944245" h="1621790">
                <a:moveTo>
                  <a:pt x="943737" y="0"/>
                </a:moveTo>
                <a:lnTo>
                  <a:pt x="0" y="0"/>
                </a:lnTo>
                <a:lnTo>
                  <a:pt x="11637" y="3083"/>
                </a:lnTo>
                <a:lnTo>
                  <a:pt x="49407" y="14952"/>
                </a:lnTo>
                <a:lnTo>
                  <a:pt x="86708" y="28532"/>
                </a:lnTo>
                <a:lnTo>
                  <a:pt x="123517" y="43792"/>
                </a:lnTo>
                <a:lnTo>
                  <a:pt x="159811" y="60701"/>
                </a:lnTo>
                <a:lnTo>
                  <a:pt x="195571" y="79229"/>
                </a:lnTo>
                <a:lnTo>
                  <a:pt x="230773" y="99345"/>
                </a:lnTo>
                <a:lnTo>
                  <a:pt x="265397" y="121018"/>
                </a:lnTo>
                <a:lnTo>
                  <a:pt x="299420" y="144217"/>
                </a:lnTo>
                <a:lnTo>
                  <a:pt x="332820" y="168912"/>
                </a:lnTo>
                <a:lnTo>
                  <a:pt x="365577" y="195071"/>
                </a:lnTo>
                <a:lnTo>
                  <a:pt x="397668" y="222665"/>
                </a:lnTo>
                <a:lnTo>
                  <a:pt x="429071" y="251662"/>
                </a:lnTo>
                <a:lnTo>
                  <a:pt x="459765" y="282031"/>
                </a:lnTo>
                <a:lnTo>
                  <a:pt x="489729" y="313742"/>
                </a:lnTo>
                <a:lnTo>
                  <a:pt x="518939" y="346764"/>
                </a:lnTo>
                <a:lnTo>
                  <a:pt x="547375" y="381067"/>
                </a:lnTo>
                <a:lnTo>
                  <a:pt x="575015" y="416619"/>
                </a:lnTo>
                <a:lnTo>
                  <a:pt x="601838" y="453389"/>
                </a:lnTo>
                <a:lnTo>
                  <a:pt x="627820" y="491348"/>
                </a:lnTo>
                <a:lnTo>
                  <a:pt x="652942" y="530464"/>
                </a:lnTo>
                <a:lnTo>
                  <a:pt x="677180" y="570706"/>
                </a:lnTo>
                <a:lnTo>
                  <a:pt x="700514" y="612044"/>
                </a:lnTo>
                <a:lnTo>
                  <a:pt x="722921" y="654447"/>
                </a:lnTo>
                <a:lnTo>
                  <a:pt x="744380" y="697884"/>
                </a:lnTo>
                <a:lnTo>
                  <a:pt x="764869" y="742325"/>
                </a:lnTo>
                <a:lnTo>
                  <a:pt x="784367" y="787738"/>
                </a:lnTo>
                <a:lnTo>
                  <a:pt x="802851" y="834093"/>
                </a:lnTo>
                <a:lnTo>
                  <a:pt x="820300" y="881359"/>
                </a:lnTo>
                <a:lnTo>
                  <a:pt x="836692" y="929506"/>
                </a:lnTo>
                <a:lnTo>
                  <a:pt x="852006" y="978503"/>
                </a:lnTo>
                <a:lnTo>
                  <a:pt x="866219" y="1028318"/>
                </a:lnTo>
                <a:lnTo>
                  <a:pt x="879311" y="1078921"/>
                </a:lnTo>
                <a:lnTo>
                  <a:pt x="891258" y="1130282"/>
                </a:lnTo>
                <a:lnTo>
                  <a:pt x="902041" y="1182369"/>
                </a:lnTo>
                <a:lnTo>
                  <a:pt x="911636" y="1235153"/>
                </a:lnTo>
                <a:lnTo>
                  <a:pt x="920022" y="1288601"/>
                </a:lnTo>
                <a:lnTo>
                  <a:pt x="927178" y="1342683"/>
                </a:lnTo>
                <a:lnTo>
                  <a:pt x="933082" y="1397370"/>
                </a:lnTo>
                <a:lnTo>
                  <a:pt x="937711" y="1452629"/>
                </a:lnTo>
                <a:lnTo>
                  <a:pt x="941044" y="1508430"/>
                </a:lnTo>
                <a:lnTo>
                  <a:pt x="943061" y="1564742"/>
                </a:lnTo>
                <a:lnTo>
                  <a:pt x="943737" y="1621535"/>
                </a:lnTo>
                <a:lnTo>
                  <a:pt x="943737" y="0"/>
                </a:lnTo>
                <a:close/>
              </a:path>
            </a:pathLst>
          </a:custGeom>
          <a:solidFill>
            <a:srgbClr val="AC2978"/>
          </a:solidFill>
        </p:spPr>
        <p:txBody>
          <a:bodyPr wrap="square" lIns="0" tIns="0" rIns="0" bIns="0" rtlCol="0"/>
          <a:lstStyle/>
          <a:p>
            <a:endParaRPr dirty="0"/>
          </a:p>
        </p:txBody>
      </p:sp>
      <p:sp>
        <p:nvSpPr>
          <p:cNvPr id="4" name="object 4" descr="$PPTXTitle"/>
          <p:cNvSpPr txBox="1">
            <a:spLocks noGrp="1"/>
          </p:cNvSpPr>
          <p:nvPr>
            <p:ph type="title"/>
          </p:nvPr>
        </p:nvSpPr>
        <p:spPr>
          <a:xfrm>
            <a:off x="1245819" y="970026"/>
            <a:ext cx="8237220" cy="1166495"/>
          </a:xfrm>
          <a:prstGeom prst="rect">
            <a:avLst/>
          </a:prstGeom>
        </p:spPr>
        <p:txBody>
          <a:bodyPr vert="horz" wrap="square" lIns="0" tIns="213995" rIns="0" bIns="0" rtlCol="0">
            <a:spAutoFit/>
          </a:bodyPr>
          <a:lstStyle/>
          <a:p>
            <a:pPr marL="12700" marR="5080">
              <a:lnSpc>
                <a:spcPct val="70000"/>
              </a:lnSpc>
              <a:spcBef>
                <a:spcPts val="1685"/>
              </a:spcBef>
            </a:pPr>
            <a:r>
              <a:rPr b="1" dirty="0">
                <a:latin typeface="Calibri"/>
                <a:cs typeface="Calibri"/>
              </a:rPr>
              <a:t>Empower</a:t>
            </a:r>
            <a:r>
              <a:rPr b="0" spc="-145" dirty="0">
                <a:latin typeface="Times New Roman"/>
                <a:cs typeface="Times New Roman"/>
              </a:rPr>
              <a:t> </a:t>
            </a:r>
            <a:r>
              <a:rPr b="1" dirty="0">
                <a:latin typeface="Calibri"/>
                <a:cs typeface="Calibri"/>
              </a:rPr>
              <a:t>–</a:t>
            </a:r>
            <a:r>
              <a:rPr b="1" spc="-30" dirty="0">
                <a:latin typeface="Calibri"/>
                <a:cs typeface="Calibri"/>
              </a:rPr>
              <a:t> </a:t>
            </a:r>
            <a:r>
              <a:rPr b="1" dirty="0">
                <a:latin typeface="Calibri"/>
                <a:cs typeface="Calibri"/>
              </a:rPr>
              <a:t>Menopause</a:t>
            </a:r>
            <a:r>
              <a:rPr b="0" spc="-160" dirty="0">
                <a:latin typeface="Times New Roman"/>
                <a:cs typeface="Times New Roman"/>
              </a:rPr>
              <a:t> </a:t>
            </a:r>
            <a:r>
              <a:rPr b="1" dirty="0">
                <a:latin typeface="Calibri"/>
                <a:cs typeface="Calibri"/>
              </a:rPr>
              <a:t>and</a:t>
            </a:r>
            <a:r>
              <a:rPr b="0" spc="-135" dirty="0">
                <a:latin typeface="Times New Roman"/>
                <a:cs typeface="Times New Roman"/>
              </a:rPr>
              <a:t> </a:t>
            </a:r>
            <a:r>
              <a:rPr b="1" spc="-10" dirty="0">
                <a:latin typeface="Calibri"/>
                <a:cs typeface="Calibri"/>
              </a:rPr>
              <a:t>Cancer</a:t>
            </a:r>
            <a:r>
              <a:rPr b="0" spc="-10" dirty="0">
                <a:latin typeface="Times New Roman"/>
                <a:cs typeface="Times New Roman"/>
              </a:rPr>
              <a:t> </a:t>
            </a:r>
            <a:r>
              <a:rPr b="1" dirty="0">
                <a:latin typeface="Calibri"/>
                <a:cs typeface="Calibri"/>
              </a:rPr>
              <a:t>Survivorship</a:t>
            </a:r>
            <a:r>
              <a:rPr b="0" spc="-254" dirty="0">
                <a:latin typeface="Times New Roman"/>
                <a:cs typeface="Times New Roman"/>
              </a:rPr>
              <a:t> </a:t>
            </a:r>
            <a:r>
              <a:rPr b="1" spc="-10" dirty="0">
                <a:latin typeface="Calibri"/>
                <a:cs typeface="Calibri"/>
              </a:rPr>
              <a:t>Pathway</a:t>
            </a:r>
          </a:p>
        </p:txBody>
      </p:sp>
      <p:sp>
        <p:nvSpPr>
          <p:cNvPr id="5" name="object 5"/>
          <p:cNvSpPr txBox="1"/>
          <p:nvPr/>
        </p:nvSpPr>
        <p:spPr>
          <a:xfrm>
            <a:off x="1245819" y="2522983"/>
            <a:ext cx="8711565" cy="2558714"/>
          </a:xfrm>
          <a:prstGeom prst="rect">
            <a:avLst/>
          </a:prstGeom>
        </p:spPr>
        <p:txBody>
          <a:bodyPr vert="horz" wrap="square" lIns="0" tIns="67945" rIns="0" bIns="0" rtlCol="0">
            <a:spAutoFit/>
          </a:bodyPr>
          <a:lstStyle/>
          <a:p>
            <a:pPr marL="12700" marR="5080">
              <a:lnSpc>
                <a:spcPts val="3460"/>
              </a:lnSpc>
              <a:spcBef>
                <a:spcPts val="535"/>
              </a:spcBef>
            </a:pPr>
            <a:r>
              <a:rPr sz="3200" dirty="0">
                <a:solidFill>
                  <a:srgbClr val="1F3863"/>
                </a:solidFill>
                <a:latin typeface="Calibri"/>
                <a:cs typeface="Calibri"/>
              </a:rPr>
              <a:t>Menopause</a:t>
            </a:r>
            <a:r>
              <a:rPr sz="3200" spc="-105" dirty="0">
                <a:solidFill>
                  <a:srgbClr val="1F3863"/>
                </a:solidFill>
                <a:latin typeface="Times New Roman"/>
                <a:cs typeface="Times New Roman"/>
              </a:rPr>
              <a:t> </a:t>
            </a:r>
            <a:r>
              <a:rPr sz="3200" dirty="0">
                <a:solidFill>
                  <a:srgbClr val="1F3863"/>
                </a:solidFill>
                <a:latin typeface="Calibri"/>
                <a:cs typeface="Calibri"/>
              </a:rPr>
              <a:t>and</a:t>
            </a:r>
            <a:r>
              <a:rPr sz="3200" spc="-95" dirty="0">
                <a:solidFill>
                  <a:srgbClr val="1F3863"/>
                </a:solidFill>
                <a:latin typeface="Times New Roman"/>
                <a:cs typeface="Times New Roman"/>
              </a:rPr>
              <a:t> </a:t>
            </a:r>
            <a:r>
              <a:rPr sz="3200" dirty="0">
                <a:solidFill>
                  <a:srgbClr val="1F3863"/>
                </a:solidFill>
                <a:latin typeface="Calibri"/>
                <a:cs typeface="Calibri"/>
              </a:rPr>
              <a:t>Cancer:</a:t>
            </a:r>
            <a:r>
              <a:rPr sz="3200" spc="-114" dirty="0">
                <a:solidFill>
                  <a:srgbClr val="1F3863"/>
                </a:solidFill>
                <a:latin typeface="Times New Roman"/>
                <a:cs typeface="Times New Roman"/>
              </a:rPr>
              <a:t> </a:t>
            </a:r>
            <a:r>
              <a:rPr sz="3200" dirty="0">
                <a:solidFill>
                  <a:srgbClr val="1F3863"/>
                </a:solidFill>
                <a:latin typeface="Calibri"/>
                <a:cs typeface="Calibri"/>
              </a:rPr>
              <a:t>What</a:t>
            </a:r>
            <a:r>
              <a:rPr sz="3200" spc="-110" dirty="0">
                <a:solidFill>
                  <a:srgbClr val="1F3863"/>
                </a:solidFill>
                <a:latin typeface="Times New Roman"/>
                <a:cs typeface="Times New Roman"/>
              </a:rPr>
              <a:t> </a:t>
            </a:r>
            <a:r>
              <a:rPr sz="3200" dirty="0">
                <a:solidFill>
                  <a:srgbClr val="1F3863"/>
                </a:solidFill>
                <a:latin typeface="Calibri"/>
                <a:cs typeface="Calibri"/>
              </a:rPr>
              <a:t>to</a:t>
            </a:r>
            <a:r>
              <a:rPr sz="3200" spc="-95" dirty="0">
                <a:solidFill>
                  <a:srgbClr val="1F3863"/>
                </a:solidFill>
                <a:latin typeface="Times New Roman"/>
                <a:cs typeface="Times New Roman"/>
              </a:rPr>
              <a:t> </a:t>
            </a:r>
            <a:r>
              <a:rPr sz="3200" dirty="0">
                <a:solidFill>
                  <a:srgbClr val="1F3863"/>
                </a:solidFill>
                <a:latin typeface="Calibri"/>
                <a:cs typeface="Calibri"/>
              </a:rPr>
              <a:t>Expect</a:t>
            </a:r>
            <a:r>
              <a:rPr sz="3200" spc="-110" dirty="0">
                <a:solidFill>
                  <a:srgbClr val="1F3863"/>
                </a:solidFill>
                <a:latin typeface="Times New Roman"/>
                <a:cs typeface="Times New Roman"/>
              </a:rPr>
              <a:t> </a:t>
            </a:r>
            <a:r>
              <a:rPr sz="3200" dirty="0">
                <a:solidFill>
                  <a:srgbClr val="1F3863"/>
                </a:solidFill>
                <a:latin typeface="Calibri"/>
                <a:cs typeface="Calibri"/>
              </a:rPr>
              <a:t>&amp;</a:t>
            </a:r>
            <a:r>
              <a:rPr sz="3200" spc="-114" dirty="0">
                <a:solidFill>
                  <a:srgbClr val="1F3863"/>
                </a:solidFill>
                <a:latin typeface="Times New Roman"/>
                <a:cs typeface="Times New Roman"/>
              </a:rPr>
              <a:t> </a:t>
            </a:r>
            <a:r>
              <a:rPr sz="3200" spc="-10" dirty="0">
                <a:solidFill>
                  <a:srgbClr val="1F3863"/>
                </a:solidFill>
                <a:latin typeface="Calibri"/>
                <a:cs typeface="Calibri"/>
              </a:rPr>
              <a:t>Symptom</a:t>
            </a:r>
            <a:r>
              <a:rPr sz="3200" spc="-10" dirty="0">
                <a:solidFill>
                  <a:srgbClr val="1F3863"/>
                </a:solidFill>
                <a:latin typeface="Times New Roman"/>
                <a:cs typeface="Times New Roman"/>
              </a:rPr>
              <a:t> </a:t>
            </a:r>
            <a:r>
              <a:rPr sz="3200" spc="-10" dirty="0">
                <a:solidFill>
                  <a:srgbClr val="1F3863"/>
                </a:solidFill>
                <a:latin typeface="Calibri"/>
                <a:cs typeface="Calibri"/>
              </a:rPr>
              <a:t>Management</a:t>
            </a:r>
            <a:endParaRPr sz="3200" dirty="0">
              <a:latin typeface="Calibri"/>
              <a:cs typeface="Calibri"/>
            </a:endParaRPr>
          </a:p>
          <a:p>
            <a:pPr marL="12700" marR="1724660">
              <a:lnSpc>
                <a:spcPct val="100800"/>
              </a:lnSpc>
              <a:spcBef>
                <a:spcPts val="1305"/>
              </a:spcBef>
            </a:pPr>
            <a:r>
              <a:rPr sz="2700" dirty="0">
                <a:solidFill>
                  <a:srgbClr val="1F3863"/>
                </a:solidFill>
                <a:latin typeface="Calibri"/>
                <a:cs typeface="Calibri"/>
              </a:rPr>
              <a:t>Dr</a:t>
            </a:r>
            <a:r>
              <a:rPr sz="2700" spc="-110" dirty="0">
                <a:solidFill>
                  <a:srgbClr val="1F3863"/>
                </a:solidFill>
                <a:latin typeface="Times New Roman"/>
                <a:cs typeface="Times New Roman"/>
              </a:rPr>
              <a:t> </a:t>
            </a:r>
            <a:r>
              <a:rPr sz="2700" spc="-10" dirty="0">
                <a:solidFill>
                  <a:srgbClr val="1F3863"/>
                </a:solidFill>
                <a:latin typeface="Calibri"/>
                <a:cs typeface="Calibri"/>
              </a:rPr>
              <a:t>Deirdre</a:t>
            </a:r>
            <a:r>
              <a:rPr sz="2700" spc="-114" dirty="0">
                <a:solidFill>
                  <a:srgbClr val="1F3863"/>
                </a:solidFill>
                <a:latin typeface="Times New Roman"/>
                <a:cs typeface="Times New Roman"/>
              </a:rPr>
              <a:t> </a:t>
            </a:r>
            <a:r>
              <a:rPr sz="2700" spc="-25" dirty="0">
                <a:solidFill>
                  <a:srgbClr val="1F3863"/>
                </a:solidFill>
                <a:latin typeface="Calibri"/>
                <a:cs typeface="Calibri"/>
              </a:rPr>
              <a:t>Lundy,</a:t>
            </a:r>
            <a:r>
              <a:rPr sz="2700" spc="-120" dirty="0">
                <a:solidFill>
                  <a:srgbClr val="1F3863"/>
                </a:solidFill>
                <a:latin typeface="Times New Roman"/>
                <a:cs typeface="Times New Roman"/>
              </a:rPr>
              <a:t> </a:t>
            </a:r>
            <a:r>
              <a:rPr sz="2700" dirty="0">
                <a:solidFill>
                  <a:srgbClr val="1F3863"/>
                </a:solidFill>
                <a:latin typeface="Calibri"/>
                <a:cs typeface="Calibri"/>
              </a:rPr>
              <a:t>Clinical</a:t>
            </a:r>
            <a:r>
              <a:rPr sz="2700" spc="-105" dirty="0">
                <a:solidFill>
                  <a:srgbClr val="1F3863"/>
                </a:solidFill>
                <a:latin typeface="Times New Roman"/>
                <a:cs typeface="Times New Roman"/>
              </a:rPr>
              <a:t> </a:t>
            </a:r>
            <a:r>
              <a:rPr sz="2700" dirty="0">
                <a:solidFill>
                  <a:srgbClr val="1F3863"/>
                </a:solidFill>
                <a:latin typeface="Calibri"/>
                <a:cs typeface="Calibri"/>
              </a:rPr>
              <a:t>Lead</a:t>
            </a:r>
            <a:r>
              <a:rPr sz="2700" spc="-135" dirty="0">
                <a:solidFill>
                  <a:srgbClr val="1F3863"/>
                </a:solidFill>
                <a:latin typeface="Times New Roman"/>
                <a:cs typeface="Times New Roman"/>
              </a:rPr>
              <a:t> </a:t>
            </a:r>
            <a:r>
              <a:rPr sz="2700" dirty="0">
                <a:solidFill>
                  <a:srgbClr val="1F3863"/>
                </a:solidFill>
                <a:latin typeface="Calibri"/>
                <a:cs typeface="Calibri"/>
              </a:rPr>
              <a:t>NMH,</a:t>
            </a:r>
            <a:r>
              <a:rPr sz="2700" spc="-100" dirty="0">
                <a:solidFill>
                  <a:srgbClr val="1F3863"/>
                </a:solidFill>
                <a:latin typeface="Times New Roman"/>
                <a:cs typeface="Times New Roman"/>
              </a:rPr>
              <a:t> </a:t>
            </a:r>
            <a:r>
              <a:rPr sz="2700" dirty="0">
                <a:solidFill>
                  <a:srgbClr val="1F3863"/>
                </a:solidFill>
                <a:latin typeface="Calibri"/>
                <a:cs typeface="Calibri"/>
              </a:rPr>
              <a:t>Holles</a:t>
            </a:r>
            <a:r>
              <a:rPr sz="2700" spc="-114" dirty="0">
                <a:solidFill>
                  <a:srgbClr val="1F3863"/>
                </a:solidFill>
                <a:latin typeface="Times New Roman"/>
                <a:cs typeface="Times New Roman"/>
              </a:rPr>
              <a:t> </a:t>
            </a:r>
            <a:r>
              <a:rPr sz="2700" spc="-10" dirty="0">
                <a:solidFill>
                  <a:srgbClr val="1F3863"/>
                </a:solidFill>
                <a:latin typeface="Calibri"/>
                <a:cs typeface="Calibri"/>
              </a:rPr>
              <a:t>Street</a:t>
            </a:r>
            <a:r>
              <a:rPr sz="2700" spc="-10" dirty="0">
                <a:solidFill>
                  <a:srgbClr val="1F3863"/>
                </a:solidFill>
                <a:latin typeface="Times New Roman"/>
                <a:cs typeface="Times New Roman"/>
              </a:rPr>
              <a:t> </a:t>
            </a:r>
            <a:r>
              <a:rPr sz="2700" dirty="0">
                <a:solidFill>
                  <a:srgbClr val="1F3863"/>
                </a:solidFill>
                <a:latin typeface="Calibri"/>
                <a:cs typeface="Calibri"/>
              </a:rPr>
              <a:t>Complex</a:t>
            </a:r>
            <a:r>
              <a:rPr sz="2700" spc="-125" dirty="0">
                <a:solidFill>
                  <a:srgbClr val="1F3863"/>
                </a:solidFill>
                <a:latin typeface="Times New Roman"/>
                <a:cs typeface="Times New Roman"/>
              </a:rPr>
              <a:t> </a:t>
            </a:r>
            <a:r>
              <a:rPr sz="2700" dirty="0">
                <a:solidFill>
                  <a:srgbClr val="1F3863"/>
                </a:solidFill>
                <a:latin typeface="Calibri"/>
                <a:cs typeface="Calibri"/>
              </a:rPr>
              <a:t>Menopause</a:t>
            </a:r>
            <a:r>
              <a:rPr sz="2700" spc="-155" dirty="0">
                <a:solidFill>
                  <a:srgbClr val="1F3863"/>
                </a:solidFill>
                <a:latin typeface="Times New Roman"/>
                <a:cs typeface="Times New Roman"/>
              </a:rPr>
              <a:t> </a:t>
            </a:r>
            <a:r>
              <a:rPr sz="2700" spc="-10" dirty="0">
                <a:solidFill>
                  <a:srgbClr val="1F3863"/>
                </a:solidFill>
                <a:latin typeface="Calibri"/>
                <a:cs typeface="Calibri"/>
              </a:rPr>
              <a:t>Service</a:t>
            </a:r>
            <a:endParaRPr lang="en-IE" sz="2700" spc="-10" dirty="0">
              <a:solidFill>
                <a:srgbClr val="1F3863"/>
              </a:solidFill>
              <a:latin typeface="Calibri"/>
              <a:cs typeface="Calibri"/>
            </a:endParaRPr>
          </a:p>
          <a:p>
            <a:pPr marL="12700" marR="1724660">
              <a:lnSpc>
                <a:spcPct val="100800"/>
              </a:lnSpc>
              <a:spcBef>
                <a:spcPts val="1305"/>
              </a:spcBef>
            </a:pPr>
            <a:r>
              <a:rPr lang="en-IE" sz="2700" spc="-10" dirty="0">
                <a:solidFill>
                  <a:srgbClr val="1F3863"/>
                </a:solidFill>
                <a:latin typeface="Calibri"/>
                <a:cs typeface="Calibri"/>
              </a:rPr>
              <a:t>Updated Jan 2026 </a:t>
            </a:r>
            <a:endParaRPr sz="2700" dirty="0">
              <a:latin typeface="Calibri"/>
              <a:cs typeface="Calibri"/>
            </a:endParaRPr>
          </a:p>
        </p:txBody>
      </p:sp>
      <p:sp>
        <p:nvSpPr>
          <p:cNvPr id="6" name="Footer Placeholder 5"/>
          <p:cNvSpPr>
            <a:spLocks noGrp="1"/>
          </p:cNvSpPr>
          <p:nvPr>
            <p:ph type="ftr" sz="quarter" idx="5"/>
          </p:nvPr>
        </p:nvSpPr>
        <p:spPr/>
        <p:txBody>
          <a:bodyPr/>
          <a:lstStyle/>
          <a:p>
            <a:r>
              <a:rPr lang="en-IE"/>
              <a:t>2026 Version 2</a:t>
            </a:r>
            <a:endParaRPr lang="en-IE" dirty="0"/>
          </a:p>
        </p:txBody>
      </p:sp>
      <p:sp>
        <p:nvSpPr>
          <p:cNvPr id="7" name="Slide Number Placeholder 6"/>
          <p:cNvSpPr>
            <a:spLocks noGrp="1"/>
          </p:cNvSpPr>
          <p:nvPr>
            <p:ph type="sldNum" sz="quarter" idx="7"/>
          </p:nvPr>
        </p:nvSpPr>
        <p:spPr/>
        <p:txBody>
          <a:bodyPr/>
          <a:lstStyle/>
          <a:p>
            <a:pPr marL="38100">
              <a:lnSpc>
                <a:spcPts val="1240"/>
              </a:lnSpc>
            </a:pPr>
            <a:fld id="{81D60167-4931-47E6-BA6A-407CBD079E47}" type="slidenum">
              <a:rPr lang="en-IE" spc="-25" smtClean="0"/>
              <a:t>1</a:t>
            </a:fld>
            <a:endParaRPr lang="en-IE" spc="-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48436" y="282016"/>
            <a:ext cx="6189345" cy="1301115"/>
          </a:xfrm>
          <a:prstGeom prst="rect">
            <a:avLst/>
          </a:prstGeom>
        </p:spPr>
        <p:txBody>
          <a:bodyPr vert="horz" wrap="square" lIns="0" tIns="88265" rIns="0" bIns="0" rtlCol="0">
            <a:spAutoFit/>
          </a:bodyPr>
          <a:lstStyle/>
          <a:p>
            <a:pPr marL="12700" marR="5080">
              <a:lnSpc>
                <a:spcPts val="4760"/>
              </a:lnSpc>
              <a:spcBef>
                <a:spcPts val="695"/>
              </a:spcBef>
            </a:pPr>
            <a:r>
              <a:rPr spc="-40" dirty="0"/>
              <a:t>So,</a:t>
            </a:r>
            <a:r>
              <a:rPr b="0" spc="-235" dirty="0">
                <a:latin typeface="Times New Roman"/>
                <a:cs typeface="Times New Roman"/>
              </a:rPr>
              <a:t> </a:t>
            </a:r>
            <a:r>
              <a:rPr spc="-50" dirty="0"/>
              <a:t>what</a:t>
            </a:r>
            <a:r>
              <a:rPr b="0" spc="-225" dirty="0">
                <a:latin typeface="Times New Roman"/>
                <a:cs typeface="Times New Roman"/>
              </a:rPr>
              <a:t> </a:t>
            </a:r>
            <a:r>
              <a:rPr spc="-25" dirty="0"/>
              <a:t>are</a:t>
            </a:r>
            <a:r>
              <a:rPr b="0" spc="-240" dirty="0">
                <a:latin typeface="Times New Roman"/>
                <a:cs typeface="Times New Roman"/>
              </a:rPr>
              <a:t> </a:t>
            </a:r>
            <a:r>
              <a:rPr dirty="0"/>
              <a:t>the</a:t>
            </a:r>
            <a:r>
              <a:rPr b="0" spc="-229" dirty="0">
                <a:latin typeface="Times New Roman"/>
                <a:cs typeface="Times New Roman"/>
              </a:rPr>
              <a:t> </a:t>
            </a:r>
            <a:r>
              <a:rPr spc="-45" dirty="0"/>
              <a:t>facts</a:t>
            </a:r>
            <a:r>
              <a:rPr b="0" spc="-229" dirty="0">
                <a:latin typeface="Times New Roman"/>
                <a:cs typeface="Times New Roman"/>
              </a:rPr>
              <a:t> </a:t>
            </a:r>
            <a:r>
              <a:rPr spc="-10" dirty="0"/>
              <a:t>about</a:t>
            </a:r>
            <a:r>
              <a:rPr b="0" spc="-10" dirty="0">
                <a:latin typeface="Times New Roman"/>
                <a:cs typeface="Times New Roman"/>
              </a:rPr>
              <a:t> </a:t>
            </a:r>
            <a:r>
              <a:rPr spc="-25" dirty="0"/>
              <a:t>Using</a:t>
            </a:r>
            <a:r>
              <a:rPr b="0" spc="-250" dirty="0">
                <a:latin typeface="Times New Roman"/>
                <a:cs typeface="Times New Roman"/>
              </a:rPr>
              <a:t> </a:t>
            </a:r>
            <a:r>
              <a:rPr spc="-20" dirty="0"/>
              <a:t>HRT</a:t>
            </a:r>
            <a:r>
              <a:rPr b="0" spc="-229" dirty="0">
                <a:latin typeface="Times New Roman"/>
                <a:cs typeface="Times New Roman"/>
              </a:rPr>
              <a:t> </a:t>
            </a:r>
            <a:r>
              <a:rPr spc="-30" dirty="0"/>
              <a:t>after</a:t>
            </a:r>
            <a:r>
              <a:rPr b="0" spc="-240" dirty="0">
                <a:latin typeface="Times New Roman"/>
                <a:cs typeface="Times New Roman"/>
              </a:rPr>
              <a:t> </a:t>
            </a:r>
            <a:r>
              <a:rPr spc="-30" dirty="0"/>
              <a:t>Cancer</a:t>
            </a:r>
            <a:r>
              <a:rPr b="0" spc="-240" dirty="0">
                <a:latin typeface="Times New Roman"/>
                <a:cs typeface="Times New Roman"/>
              </a:rPr>
              <a:t> </a:t>
            </a:r>
            <a:r>
              <a:rPr spc="-50"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10</a:t>
            </a:fld>
            <a:endParaRPr spc="-25" dirty="0"/>
          </a:p>
        </p:txBody>
      </p:sp>
      <p:sp>
        <p:nvSpPr>
          <p:cNvPr id="3" name="object 3"/>
          <p:cNvSpPr txBox="1"/>
          <p:nvPr/>
        </p:nvSpPr>
        <p:spPr>
          <a:xfrm>
            <a:off x="548436" y="2390038"/>
            <a:ext cx="2650490" cy="1557655"/>
          </a:xfrm>
          <a:prstGeom prst="rect">
            <a:avLst/>
          </a:prstGeom>
        </p:spPr>
        <p:txBody>
          <a:bodyPr vert="horz" wrap="square" lIns="0" tIns="96520" rIns="0" bIns="0" rtlCol="0">
            <a:spAutoFit/>
          </a:bodyPr>
          <a:lstStyle/>
          <a:p>
            <a:pPr marL="240029" indent="-227329">
              <a:lnSpc>
                <a:spcPct val="100000"/>
              </a:lnSpc>
              <a:spcBef>
                <a:spcPts val="760"/>
              </a:spcBef>
              <a:buFont typeface="Arial"/>
              <a:buChar char="•"/>
              <a:tabLst>
                <a:tab pos="240029" algn="l"/>
              </a:tabLst>
            </a:pPr>
            <a:r>
              <a:rPr sz="2800" dirty="0">
                <a:latin typeface="Calibri"/>
                <a:cs typeface="Calibri"/>
              </a:rPr>
              <a:t>No</a:t>
            </a:r>
            <a:r>
              <a:rPr sz="2800" spc="-135" dirty="0">
                <a:latin typeface="Times New Roman"/>
                <a:cs typeface="Times New Roman"/>
              </a:rPr>
              <a:t> </a:t>
            </a:r>
            <a:r>
              <a:rPr sz="2800" dirty="0">
                <a:latin typeface="Calibri"/>
                <a:cs typeface="Calibri"/>
              </a:rPr>
              <a:t>easy</a:t>
            </a:r>
            <a:r>
              <a:rPr sz="2800" spc="-135" dirty="0">
                <a:latin typeface="Times New Roman"/>
                <a:cs typeface="Times New Roman"/>
              </a:rPr>
              <a:t> </a:t>
            </a:r>
            <a:r>
              <a:rPr sz="2800" spc="-10" dirty="0">
                <a:latin typeface="Calibri"/>
                <a:cs typeface="Calibri"/>
              </a:rPr>
              <a:t>answers</a:t>
            </a:r>
            <a:endParaRPr sz="2800" dirty="0">
              <a:latin typeface="Calibri"/>
              <a:cs typeface="Calibri"/>
            </a:endParaRPr>
          </a:p>
          <a:p>
            <a:pPr marL="240029" indent="-227329">
              <a:lnSpc>
                <a:spcPct val="100000"/>
              </a:lnSpc>
              <a:spcBef>
                <a:spcPts val="660"/>
              </a:spcBef>
              <a:buFont typeface="Arial"/>
              <a:buChar char="•"/>
              <a:tabLst>
                <a:tab pos="240029" algn="l"/>
              </a:tabLst>
            </a:pPr>
            <a:r>
              <a:rPr sz="2800" dirty="0">
                <a:latin typeface="Calibri"/>
                <a:cs typeface="Calibri"/>
              </a:rPr>
              <a:t>No</a:t>
            </a:r>
            <a:r>
              <a:rPr sz="2800" spc="-130" dirty="0">
                <a:latin typeface="Times New Roman"/>
                <a:cs typeface="Times New Roman"/>
              </a:rPr>
              <a:t> </a:t>
            </a:r>
            <a:r>
              <a:rPr sz="2800" dirty="0">
                <a:latin typeface="Calibri"/>
                <a:cs typeface="Calibri"/>
              </a:rPr>
              <a:t>quick</a:t>
            </a:r>
            <a:r>
              <a:rPr sz="2800" spc="-100" dirty="0">
                <a:latin typeface="Times New Roman"/>
                <a:cs typeface="Times New Roman"/>
              </a:rPr>
              <a:t> </a:t>
            </a:r>
            <a:r>
              <a:rPr sz="2800" spc="-20" dirty="0">
                <a:latin typeface="Calibri"/>
                <a:cs typeface="Calibri"/>
              </a:rPr>
              <a:t>fixes</a:t>
            </a:r>
            <a:endParaRPr sz="2800" dirty="0">
              <a:latin typeface="Calibri"/>
              <a:cs typeface="Calibri"/>
            </a:endParaRPr>
          </a:p>
          <a:p>
            <a:pPr marL="240029" indent="-227329">
              <a:lnSpc>
                <a:spcPct val="100000"/>
              </a:lnSpc>
              <a:spcBef>
                <a:spcPts val="660"/>
              </a:spcBef>
              <a:buFont typeface="Arial"/>
              <a:buChar char="•"/>
              <a:tabLst>
                <a:tab pos="240029" algn="l"/>
              </a:tabLst>
            </a:pPr>
            <a:r>
              <a:rPr sz="2800" dirty="0">
                <a:latin typeface="Calibri"/>
                <a:cs typeface="Calibri"/>
              </a:rPr>
              <a:t>No</a:t>
            </a:r>
            <a:r>
              <a:rPr sz="2800" spc="-105" dirty="0">
                <a:latin typeface="Times New Roman"/>
                <a:cs typeface="Times New Roman"/>
              </a:rPr>
              <a:t> </a:t>
            </a:r>
            <a:r>
              <a:rPr sz="2800" spc="-10" dirty="0">
                <a:latin typeface="Calibri"/>
                <a:cs typeface="Calibri"/>
              </a:rPr>
              <a:t>guarantees</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16939" y="308228"/>
            <a:ext cx="6769734" cy="1300480"/>
          </a:xfrm>
          <a:prstGeom prst="rect">
            <a:avLst/>
          </a:prstGeom>
        </p:spPr>
        <p:txBody>
          <a:bodyPr vert="horz" wrap="square" lIns="0" tIns="88900" rIns="0" bIns="0" rtlCol="0">
            <a:spAutoFit/>
          </a:bodyPr>
          <a:lstStyle/>
          <a:p>
            <a:pPr marL="12700" marR="5080">
              <a:lnSpc>
                <a:spcPts val="4750"/>
              </a:lnSpc>
              <a:spcBef>
                <a:spcPts val="700"/>
              </a:spcBef>
            </a:pPr>
            <a:r>
              <a:rPr spc="-55" dirty="0"/>
              <a:t>Common</a:t>
            </a:r>
            <a:r>
              <a:rPr b="0" spc="-220" dirty="0">
                <a:latin typeface="Times New Roman"/>
                <a:cs typeface="Times New Roman"/>
              </a:rPr>
              <a:t> </a:t>
            </a:r>
            <a:r>
              <a:rPr spc="-45" dirty="0"/>
              <a:t>Cancers</a:t>
            </a:r>
            <a:r>
              <a:rPr b="0" spc="-229" dirty="0">
                <a:latin typeface="Times New Roman"/>
                <a:cs typeface="Times New Roman"/>
              </a:rPr>
              <a:t> </a:t>
            </a:r>
            <a:r>
              <a:rPr spc="-40" dirty="0"/>
              <a:t>known</a:t>
            </a:r>
            <a:r>
              <a:rPr b="0" spc="-235" dirty="0">
                <a:latin typeface="Times New Roman"/>
                <a:cs typeface="Times New Roman"/>
              </a:rPr>
              <a:t> </a:t>
            </a:r>
            <a:r>
              <a:rPr spc="-10" dirty="0"/>
              <a:t>to</a:t>
            </a:r>
            <a:r>
              <a:rPr b="0" spc="-200" dirty="0">
                <a:latin typeface="Times New Roman"/>
                <a:cs typeface="Times New Roman"/>
              </a:rPr>
              <a:t> </a:t>
            </a:r>
            <a:r>
              <a:rPr spc="-25" dirty="0"/>
              <a:t>be</a:t>
            </a:r>
            <a:r>
              <a:rPr b="0" spc="-25" dirty="0">
                <a:latin typeface="Times New Roman"/>
                <a:cs typeface="Times New Roman"/>
              </a:rPr>
              <a:t> </a:t>
            </a:r>
            <a:r>
              <a:rPr spc="-20" dirty="0"/>
              <a:t>Sex</a:t>
            </a:r>
            <a:r>
              <a:rPr b="0" spc="-175" dirty="0">
                <a:latin typeface="Times New Roman"/>
                <a:cs typeface="Times New Roman"/>
              </a:rPr>
              <a:t> </a:t>
            </a:r>
            <a:r>
              <a:rPr spc="-60" dirty="0"/>
              <a:t>Hormone-</a:t>
            </a:r>
            <a:r>
              <a:rPr spc="-10" dirty="0"/>
              <a:t>linked</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11</a:t>
            </a:fld>
            <a:endParaRPr spc="-25" dirty="0"/>
          </a:p>
        </p:txBody>
      </p:sp>
      <p:sp>
        <p:nvSpPr>
          <p:cNvPr id="3" name="object 3"/>
          <p:cNvSpPr txBox="1"/>
          <p:nvPr/>
        </p:nvSpPr>
        <p:spPr>
          <a:xfrm>
            <a:off x="916939" y="2151470"/>
            <a:ext cx="2077085" cy="1561465"/>
          </a:xfrm>
          <a:prstGeom prst="rect">
            <a:avLst/>
          </a:prstGeom>
        </p:spPr>
        <p:txBody>
          <a:bodyPr vert="horz" wrap="square" lIns="0" tIns="98425" rIns="0" bIns="0" rtlCol="0">
            <a:spAutoFit/>
          </a:bodyPr>
          <a:lstStyle/>
          <a:p>
            <a:pPr marL="240029" indent="-227329">
              <a:lnSpc>
                <a:spcPct val="100000"/>
              </a:lnSpc>
              <a:spcBef>
                <a:spcPts val="775"/>
              </a:spcBef>
              <a:buFont typeface="Arial"/>
              <a:buChar char="•"/>
              <a:tabLst>
                <a:tab pos="240029" algn="l"/>
              </a:tabLst>
            </a:pPr>
            <a:r>
              <a:rPr sz="2800" spc="-10" dirty="0">
                <a:latin typeface="Calibri"/>
                <a:cs typeface="Calibri"/>
              </a:rPr>
              <a:t>Breast</a:t>
            </a:r>
            <a:endParaRPr sz="2800" dirty="0">
              <a:latin typeface="Calibri"/>
              <a:cs typeface="Calibri"/>
            </a:endParaRPr>
          </a:p>
          <a:p>
            <a:pPr marL="240665" indent="-227965">
              <a:lnSpc>
                <a:spcPct val="100000"/>
              </a:lnSpc>
              <a:spcBef>
                <a:spcPts val="675"/>
              </a:spcBef>
              <a:buFont typeface="Arial"/>
              <a:buChar char="•"/>
              <a:tabLst>
                <a:tab pos="240665" algn="l"/>
              </a:tabLst>
            </a:pPr>
            <a:r>
              <a:rPr sz="2800" spc="-10" dirty="0">
                <a:latin typeface="Calibri"/>
                <a:cs typeface="Calibri"/>
              </a:rPr>
              <a:t>Ovary</a:t>
            </a:r>
            <a:endParaRPr sz="2800" dirty="0">
              <a:latin typeface="Calibri"/>
              <a:cs typeface="Calibri"/>
            </a:endParaRPr>
          </a:p>
          <a:p>
            <a:pPr marL="240665" indent="-227965">
              <a:lnSpc>
                <a:spcPct val="100000"/>
              </a:lnSpc>
              <a:spcBef>
                <a:spcPts val="660"/>
              </a:spcBef>
              <a:buFont typeface="Arial"/>
              <a:buChar char="•"/>
              <a:tabLst>
                <a:tab pos="240665" algn="l"/>
              </a:tabLst>
            </a:pPr>
            <a:r>
              <a:rPr sz="2800" spc="-25" dirty="0">
                <a:latin typeface="Calibri"/>
                <a:cs typeface="Calibri"/>
              </a:rPr>
              <a:t>Womb</a:t>
            </a:r>
            <a:r>
              <a:rPr sz="2800" spc="-140" dirty="0">
                <a:latin typeface="Times New Roman"/>
                <a:cs typeface="Times New Roman"/>
              </a:rPr>
              <a:t> </a:t>
            </a:r>
            <a:r>
              <a:rPr sz="2800" spc="-10" dirty="0">
                <a:latin typeface="Calibri"/>
                <a:cs typeface="Calibri"/>
              </a:rPr>
              <a:t>lining</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00302" y="75945"/>
            <a:ext cx="8145145" cy="1300480"/>
          </a:xfrm>
          <a:prstGeom prst="rect">
            <a:avLst/>
          </a:prstGeom>
        </p:spPr>
        <p:txBody>
          <a:bodyPr vert="horz" wrap="square" lIns="0" tIns="88900" rIns="0" bIns="0" rtlCol="0">
            <a:spAutoFit/>
          </a:bodyPr>
          <a:lstStyle/>
          <a:p>
            <a:pPr marL="12700" marR="5080">
              <a:lnSpc>
                <a:spcPts val="4750"/>
              </a:lnSpc>
              <a:spcBef>
                <a:spcPts val="700"/>
              </a:spcBef>
            </a:pPr>
            <a:r>
              <a:rPr spc="-45" dirty="0"/>
              <a:t>Consequences</a:t>
            </a:r>
            <a:r>
              <a:rPr b="0" spc="-220" dirty="0">
                <a:latin typeface="Times New Roman"/>
                <a:cs typeface="Times New Roman"/>
              </a:rPr>
              <a:t> </a:t>
            </a:r>
            <a:r>
              <a:rPr dirty="0"/>
              <a:t>of</a:t>
            </a:r>
            <a:r>
              <a:rPr b="0" spc="-195" dirty="0">
                <a:latin typeface="Times New Roman"/>
                <a:cs typeface="Times New Roman"/>
              </a:rPr>
              <a:t> </a:t>
            </a:r>
            <a:r>
              <a:rPr spc="-45" dirty="0"/>
              <a:t>Breast</a:t>
            </a:r>
            <a:r>
              <a:rPr b="0" spc="-200" dirty="0">
                <a:latin typeface="Times New Roman"/>
                <a:cs typeface="Times New Roman"/>
              </a:rPr>
              <a:t> </a:t>
            </a:r>
            <a:r>
              <a:rPr spc="-10" dirty="0"/>
              <a:t>Cancer</a:t>
            </a:r>
            <a:r>
              <a:rPr b="0" spc="-10" dirty="0">
                <a:latin typeface="Times New Roman"/>
                <a:cs typeface="Times New Roman"/>
              </a:rPr>
              <a:t> </a:t>
            </a:r>
            <a:r>
              <a:rPr spc="-85" dirty="0"/>
              <a:t>Treatments</a:t>
            </a:r>
            <a:r>
              <a:rPr b="0" spc="-190" dirty="0">
                <a:latin typeface="Times New Roman"/>
                <a:cs typeface="Times New Roman"/>
              </a:rPr>
              <a:t> </a:t>
            </a:r>
            <a:r>
              <a:rPr dirty="0"/>
              <a:t>&amp;</a:t>
            </a:r>
            <a:r>
              <a:rPr b="0" spc="-210" dirty="0">
                <a:latin typeface="Times New Roman"/>
                <a:cs typeface="Times New Roman"/>
              </a:rPr>
              <a:t> </a:t>
            </a:r>
            <a:r>
              <a:rPr spc="-45" dirty="0"/>
              <a:t>Menopause</a:t>
            </a:r>
            <a:r>
              <a:rPr b="0" spc="-210" dirty="0">
                <a:latin typeface="Times New Roman"/>
                <a:cs typeface="Times New Roman"/>
              </a:rPr>
              <a:t> </a:t>
            </a:r>
            <a:r>
              <a:rPr spc="-40" dirty="0"/>
              <a:t>symptoms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12</a:t>
            </a:fld>
            <a:endParaRPr spc="-25" dirty="0"/>
          </a:p>
        </p:txBody>
      </p:sp>
      <p:sp>
        <p:nvSpPr>
          <p:cNvPr id="3" name="object 3"/>
          <p:cNvSpPr txBox="1"/>
          <p:nvPr/>
        </p:nvSpPr>
        <p:spPr>
          <a:xfrm>
            <a:off x="400302" y="1469212"/>
            <a:ext cx="11334498" cy="4263090"/>
          </a:xfrm>
          <a:prstGeom prst="rect">
            <a:avLst/>
          </a:prstGeom>
        </p:spPr>
        <p:txBody>
          <a:bodyPr vert="horz" wrap="square" lIns="0" tIns="85725" rIns="0" bIns="0" rtlCol="0">
            <a:spAutoFit/>
          </a:bodyPr>
          <a:lstStyle/>
          <a:p>
            <a:pPr marL="239395" marR="520065" indent="-227329">
              <a:lnSpc>
                <a:spcPct val="80100"/>
              </a:lnSpc>
              <a:spcBef>
                <a:spcPts val="675"/>
              </a:spcBef>
              <a:buFont typeface="Arial"/>
              <a:buChar char="•"/>
              <a:tabLst>
                <a:tab pos="241300" algn="l"/>
              </a:tabLst>
            </a:pPr>
            <a:r>
              <a:rPr sz="2400" b="1" dirty="0">
                <a:latin typeface="Calibri"/>
                <a:cs typeface="Calibri"/>
              </a:rPr>
              <a:t>Surgery:</a:t>
            </a:r>
            <a:r>
              <a:rPr sz="2400" spc="-100" dirty="0">
                <a:latin typeface="Times New Roman"/>
                <a:cs typeface="Times New Roman"/>
              </a:rPr>
              <a:t> </a:t>
            </a:r>
            <a:r>
              <a:rPr sz="2400" spc="-20" dirty="0">
                <a:latin typeface="Calibri"/>
                <a:cs typeface="Calibri"/>
              </a:rPr>
              <a:t>Oophorectomy</a:t>
            </a:r>
            <a:r>
              <a:rPr sz="2400" spc="-100" dirty="0">
                <a:latin typeface="Times New Roman"/>
                <a:cs typeface="Times New Roman"/>
              </a:rPr>
              <a:t> </a:t>
            </a:r>
            <a:r>
              <a:rPr sz="2400" dirty="0">
                <a:latin typeface="Calibri"/>
                <a:cs typeface="Calibri"/>
              </a:rPr>
              <a:t>will</a:t>
            </a:r>
            <a:r>
              <a:rPr sz="2400" spc="-90" dirty="0">
                <a:latin typeface="Times New Roman"/>
                <a:cs typeface="Times New Roman"/>
              </a:rPr>
              <a:t> </a:t>
            </a:r>
            <a:r>
              <a:rPr sz="2400" spc="-75" dirty="0">
                <a:latin typeface="Times New Roman"/>
                <a:cs typeface="Times New Roman"/>
              </a:rPr>
              <a:t> </a:t>
            </a:r>
            <a:r>
              <a:rPr sz="2400" dirty="0">
                <a:latin typeface="Calibri"/>
                <a:cs typeface="Calibri"/>
              </a:rPr>
              <a:t>lead</a:t>
            </a:r>
            <a:r>
              <a:rPr sz="2400" spc="-75" dirty="0">
                <a:latin typeface="Times New Roman"/>
                <a:cs typeface="Times New Roman"/>
              </a:rPr>
              <a:t> </a:t>
            </a:r>
            <a:r>
              <a:rPr sz="2400" dirty="0">
                <a:latin typeface="Calibri"/>
                <a:cs typeface="Calibri"/>
              </a:rPr>
              <a:t>to</a:t>
            </a:r>
            <a:r>
              <a:rPr sz="2400" spc="-90" dirty="0">
                <a:latin typeface="Times New Roman"/>
                <a:cs typeface="Times New Roman"/>
              </a:rPr>
              <a:t> </a:t>
            </a:r>
            <a:r>
              <a:rPr sz="2400" spc="-10" dirty="0">
                <a:latin typeface="Calibri"/>
                <a:cs typeface="Calibri"/>
              </a:rPr>
              <a:t>immediate</a:t>
            </a:r>
            <a:r>
              <a:rPr sz="2400" spc="-100" dirty="0">
                <a:latin typeface="Times New Roman"/>
                <a:cs typeface="Times New Roman"/>
              </a:rPr>
              <a:t> </a:t>
            </a:r>
            <a:r>
              <a:rPr sz="2400" dirty="0">
                <a:latin typeface="Calibri"/>
                <a:cs typeface="Calibri"/>
              </a:rPr>
              <a:t>Menopause</a:t>
            </a:r>
            <a:r>
              <a:rPr sz="2400" spc="-80" dirty="0">
                <a:latin typeface="Times New Roman"/>
                <a:cs typeface="Times New Roman"/>
              </a:rPr>
              <a:t> </a:t>
            </a:r>
            <a:r>
              <a:rPr sz="2400" dirty="0">
                <a:latin typeface="Calibri"/>
                <a:cs typeface="Calibri"/>
              </a:rPr>
              <a:t>but</a:t>
            </a:r>
            <a:r>
              <a:rPr sz="2400" spc="-75" dirty="0">
                <a:latin typeface="Times New Roman"/>
                <a:cs typeface="Times New Roman"/>
              </a:rPr>
              <a:t> </a:t>
            </a:r>
            <a:r>
              <a:rPr sz="2400" spc="-20" dirty="0">
                <a:latin typeface="Calibri"/>
                <a:cs typeface="Calibri"/>
              </a:rPr>
              <a:t>even</a:t>
            </a:r>
            <a:r>
              <a:rPr sz="2400" spc="-20" dirty="0">
                <a:latin typeface="Times New Roman"/>
                <a:cs typeface="Times New Roman"/>
              </a:rPr>
              <a:t> </a:t>
            </a:r>
            <a:r>
              <a:rPr sz="2400" spc="-25" dirty="0">
                <a:latin typeface="Calibri"/>
                <a:cs typeface="Calibri"/>
              </a:rPr>
              <a:t>hysterectomy</a:t>
            </a:r>
            <a:r>
              <a:rPr sz="2400" spc="-110" dirty="0">
                <a:latin typeface="Times New Roman"/>
                <a:cs typeface="Times New Roman"/>
              </a:rPr>
              <a:t> </a:t>
            </a:r>
            <a:r>
              <a:rPr sz="2400" dirty="0">
                <a:latin typeface="Calibri"/>
                <a:cs typeface="Calibri"/>
              </a:rPr>
              <a:t>with</a:t>
            </a:r>
            <a:r>
              <a:rPr sz="2400" spc="-105" dirty="0">
                <a:latin typeface="Times New Roman"/>
                <a:cs typeface="Times New Roman"/>
              </a:rPr>
              <a:t> </a:t>
            </a:r>
            <a:r>
              <a:rPr sz="2400" dirty="0">
                <a:latin typeface="Calibri"/>
                <a:cs typeface="Calibri"/>
              </a:rPr>
              <a:t>ovary</a:t>
            </a:r>
            <a:r>
              <a:rPr sz="2400" spc="-90" dirty="0">
                <a:latin typeface="Times New Roman"/>
                <a:cs typeface="Times New Roman"/>
              </a:rPr>
              <a:t> </a:t>
            </a:r>
            <a:r>
              <a:rPr sz="2400" dirty="0">
                <a:latin typeface="Calibri"/>
                <a:cs typeface="Calibri"/>
              </a:rPr>
              <a:t>sparing</a:t>
            </a:r>
            <a:r>
              <a:rPr sz="2400" spc="-90" dirty="0">
                <a:latin typeface="Times New Roman"/>
                <a:cs typeface="Times New Roman"/>
              </a:rPr>
              <a:t> </a:t>
            </a:r>
            <a:r>
              <a:rPr sz="2400" dirty="0">
                <a:latin typeface="Calibri"/>
                <a:cs typeface="Calibri"/>
              </a:rPr>
              <a:t>is</a:t>
            </a:r>
            <a:r>
              <a:rPr sz="2400" spc="-90" dirty="0">
                <a:latin typeface="Times New Roman"/>
                <a:cs typeface="Times New Roman"/>
              </a:rPr>
              <a:t> </a:t>
            </a:r>
            <a:r>
              <a:rPr sz="2400" spc="-10" dirty="0">
                <a:latin typeface="Calibri"/>
                <a:cs typeface="Calibri"/>
              </a:rPr>
              <a:t>linked</a:t>
            </a:r>
            <a:r>
              <a:rPr sz="2400" spc="-100" dirty="0">
                <a:latin typeface="Times New Roman"/>
                <a:cs typeface="Times New Roman"/>
              </a:rPr>
              <a:t> </a:t>
            </a:r>
            <a:r>
              <a:rPr sz="2400" dirty="0">
                <a:latin typeface="Calibri"/>
                <a:cs typeface="Calibri"/>
              </a:rPr>
              <a:t>to</a:t>
            </a:r>
            <a:r>
              <a:rPr sz="2400" spc="-110" dirty="0">
                <a:latin typeface="Times New Roman"/>
                <a:cs typeface="Times New Roman"/>
              </a:rPr>
              <a:t> </a:t>
            </a:r>
            <a:r>
              <a:rPr sz="2400" dirty="0">
                <a:latin typeface="Calibri"/>
                <a:cs typeface="Calibri"/>
              </a:rPr>
              <a:t>early</a:t>
            </a:r>
            <a:r>
              <a:rPr sz="2400" spc="-95" dirty="0">
                <a:latin typeface="Times New Roman"/>
                <a:cs typeface="Times New Roman"/>
              </a:rPr>
              <a:t> </a:t>
            </a:r>
            <a:r>
              <a:rPr sz="2400" spc="-10" dirty="0">
                <a:latin typeface="Calibri"/>
                <a:cs typeface="Calibri"/>
              </a:rPr>
              <a:t>menopause</a:t>
            </a:r>
            <a:r>
              <a:rPr sz="2400" spc="-90" dirty="0">
                <a:latin typeface="Times New Roman"/>
                <a:cs typeface="Times New Roman"/>
              </a:rPr>
              <a:t> </a:t>
            </a:r>
            <a:r>
              <a:rPr sz="2400" spc="-10" dirty="0">
                <a:latin typeface="Calibri"/>
                <a:cs typeface="Calibri"/>
              </a:rPr>
              <a:t>symptoms</a:t>
            </a:r>
            <a:r>
              <a:rPr sz="2400" spc="-100" dirty="0">
                <a:latin typeface="Times New Roman"/>
                <a:cs typeface="Times New Roman"/>
              </a:rPr>
              <a:t> </a:t>
            </a:r>
            <a:r>
              <a:rPr sz="2400" dirty="0">
                <a:latin typeface="Calibri"/>
                <a:cs typeface="Calibri"/>
              </a:rPr>
              <a:t>–</a:t>
            </a:r>
            <a:r>
              <a:rPr lang="en-IE" sz="2400" dirty="0">
                <a:latin typeface="Calibri"/>
                <a:cs typeface="Calibri"/>
              </a:rPr>
              <a:t> this seems to be </a:t>
            </a:r>
            <a:r>
              <a:rPr sz="2400" spc="-30" dirty="0">
                <a:latin typeface="Calibri"/>
                <a:cs typeface="Calibri"/>
              </a:rPr>
              <a:t> </a:t>
            </a:r>
            <a:r>
              <a:rPr sz="2400" spc="-10" dirty="0">
                <a:latin typeface="Calibri"/>
                <a:cs typeface="Calibri"/>
              </a:rPr>
              <a:t>rarely</a:t>
            </a:r>
            <a:r>
              <a:rPr sz="2400" spc="-10" dirty="0">
                <a:latin typeface="Times New Roman"/>
                <a:cs typeface="Times New Roman"/>
              </a:rPr>
              <a:t> </a:t>
            </a:r>
            <a:r>
              <a:rPr sz="2400" spc="-10" dirty="0">
                <a:latin typeface="Calibri"/>
                <a:cs typeface="Calibri"/>
              </a:rPr>
              <a:t>mentioned</a:t>
            </a:r>
            <a:r>
              <a:rPr lang="en-IE" sz="2400" spc="-10" dirty="0">
                <a:latin typeface="Calibri"/>
                <a:cs typeface="Calibri"/>
              </a:rPr>
              <a:t> to patients prior to hysterectomy </a:t>
            </a:r>
            <a:endParaRPr sz="2400" dirty="0">
              <a:latin typeface="Calibri"/>
              <a:cs typeface="Calibri"/>
            </a:endParaRPr>
          </a:p>
          <a:p>
            <a:pPr marL="240029" marR="5080" indent="-227965">
              <a:lnSpc>
                <a:spcPct val="80000"/>
              </a:lnSpc>
              <a:spcBef>
                <a:spcPts val="994"/>
              </a:spcBef>
              <a:buFont typeface="Arial"/>
              <a:buChar char="•"/>
              <a:tabLst>
                <a:tab pos="241300" algn="l"/>
              </a:tabLst>
            </a:pPr>
            <a:r>
              <a:rPr sz="2400" b="1" spc="-20" dirty="0">
                <a:latin typeface="Calibri"/>
                <a:cs typeface="Calibri"/>
              </a:rPr>
              <a:t>Chemotherapy:</a:t>
            </a:r>
            <a:r>
              <a:rPr sz="2400" spc="-75" dirty="0">
                <a:latin typeface="Times New Roman"/>
                <a:cs typeface="Times New Roman"/>
              </a:rPr>
              <a:t> </a:t>
            </a:r>
            <a:r>
              <a:rPr sz="2400" dirty="0">
                <a:latin typeface="Calibri"/>
                <a:cs typeface="Calibri"/>
              </a:rPr>
              <a:t>any</a:t>
            </a:r>
            <a:r>
              <a:rPr sz="2400" spc="-85" dirty="0">
                <a:latin typeface="Times New Roman"/>
                <a:cs typeface="Times New Roman"/>
              </a:rPr>
              <a:t> </a:t>
            </a:r>
            <a:r>
              <a:rPr sz="2400" spc="-20" dirty="0">
                <a:latin typeface="Calibri"/>
                <a:cs typeface="Calibri"/>
              </a:rPr>
              <a:t>chemotherapy</a:t>
            </a:r>
            <a:r>
              <a:rPr sz="2400" spc="-105" dirty="0">
                <a:latin typeface="Times New Roman"/>
                <a:cs typeface="Times New Roman"/>
              </a:rPr>
              <a:t> </a:t>
            </a:r>
            <a:r>
              <a:rPr sz="2400" spc="-10" dirty="0">
                <a:latin typeface="Calibri"/>
                <a:cs typeface="Calibri"/>
              </a:rPr>
              <a:t>regimen</a:t>
            </a:r>
            <a:r>
              <a:rPr sz="2400" spc="-100" dirty="0">
                <a:latin typeface="Times New Roman"/>
                <a:cs typeface="Times New Roman"/>
              </a:rPr>
              <a:t> </a:t>
            </a:r>
            <a:r>
              <a:rPr sz="2400" dirty="0">
                <a:latin typeface="Calibri"/>
                <a:cs typeface="Calibri"/>
              </a:rPr>
              <a:t>can</a:t>
            </a:r>
            <a:r>
              <a:rPr sz="2400" spc="-85" dirty="0">
                <a:latin typeface="Times New Roman"/>
                <a:cs typeface="Times New Roman"/>
              </a:rPr>
              <a:t> </a:t>
            </a:r>
            <a:r>
              <a:rPr sz="2400" spc="-10" dirty="0">
                <a:latin typeface="Calibri"/>
                <a:cs typeface="Calibri"/>
              </a:rPr>
              <a:t>potentially</a:t>
            </a:r>
            <a:r>
              <a:rPr sz="2400" spc="-105" dirty="0">
                <a:latin typeface="Times New Roman"/>
                <a:cs typeface="Times New Roman"/>
              </a:rPr>
              <a:t> </a:t>
            </a:r>
            <a:r>
              <a:rPr sz="2400" dirty="0">
                <a:latin typeface="Calibri"/>
                <a:cs typeface="Calibri"/>
              </a:rPr>
              <a:t>lead</a:t>
            </a:r>
            <a:r>
              <a:rPr sz="2400" spc="-80" dirty="0">
                <a:latin typeface="Times New Roman"/>
                <a:cs typeface="Times New Roman"/>
              </a:rPr>
              <a:t> </a:t>
            </a:r>
            <a:r>
              <a:rPr sz="2400" dirty="0">
                <a:latin typeface="Calibri"/>
                <a:cs typeface="Calibri"/>
              </a:rPr>
              <a:t>to</a:t>
            </a:r>
            <a:r>
              <a:rPr sz="2400" spc="-95" dirty="0">
                <a:latin typeface="Times New Roman"/>
                <a:cs typeface="Times New Roman"/>
              </a:rPr>
              <a:t> </a:t>
            </a:r>
            <a:r>
              <a:rPr sz="2400" spc="-10" dirty="0">
                <a:latin typeface="Calibri"/>
                <a:cs typeface="Calibri"/>
              </a:rPr>
              <a:t>medical</a:t>
            </a:r>
            <a:r>
              <a:rPr sz="2400" spc="-10" dirty="0">
                <a:latin typeface="Times New Roman"/>
                <a:cs typeface="Times New Roman"/>
              </a:rPr>
              <a:t> 	</a:t>
            </a:r>
            <a:r>
              <a:rPr sz="2400" dirty="0">
                <a:latin typeface="Calibri"/>
                <a:cs typeface="Calibri"/>
              </a:rPr>
              <a:t>menopause</a:t>
            </a:r>
            <a:r>
              <a:rPr sz="2400" spc="-75" dirty="0">
                <a:latin typeface="Times New Roman"/>
                <a:cs typeface="Times New Roman"/>
              </a:rPr>
              <a:t> </a:t>
            </a:r>
            <a:r>
              <a:rPr sz="2400" dirty="0">
                <a:latin typeface="Calibri"/>
                <a:cs typeface="Calibri"/>
              </a:rPr>
              <a:t>but</a:t>
            </a:r>
            <a:r>
              <a:rPr sz="2400" spc="-80" dirty="0">
                <a:latin typeface="Times New Roman"/>
                <a:cs typeface="Times New Roman"/>
              </a:rPr>
              <a:t> </a:t>
            </a:r>
            <a:r>
              <a:rPr sz="2400" dirty="0">
                <a:latin typeface="Calibri"/>
                <a:cs typeface="Calibri"/>
              </a:rPr>
              <a:t>esp</a:t>
            </a:r>
            <a:r>
              <a:rPr sz="2400" spc="-75" dirty="0">
                <a:latin typeface="Times New Roman"/>
                <a:cs typeface="Times New Roman"/>
              </a:rPr>
              <a:t> </a:t>
            </a:r>
            <a:r>
              <a:rPr sz="2400" spc="-10" dirty="0">
                <a:latin typeface="Calibri"/>
                <a:cs typeface="Calibri"/>
              </a:rPr>
              <a:t>cyclophosphamide</a:t>
            </a:r>
            <a:r>
              <a:rPr sz="2400" spc="-90" dirty="0">
                <a:latin typeface="Times New Roman"/>
                <a:cs typeface="Times New Roman"/>
              </a:rPr>
              <a:t> </a:t>
            </a:r>
            <a:r>
              <a:rPr sz="2400" spc="-10" dirty="0">
                <a:latin typeface="Calibri"/>
                <a:cs typeface="Calibri"/>
              </a:rPr>
              <a:t>(Cytoxan)-</a:t>
            </a:r>
            <a:r>
              <a:rPr sz="2400" spc="-105" dirty="0">
                <a:latin typeface="Times New Roman"/>
                <a:cs typeface="Times New Roman"/>
              </a:rPr>
              <a:t> </a:t>
            </a:r>
            <a:r>
              <a:rPr sz="2400" dirty="0">
                <a:latin typeface="Calibri"/>
                <a:cs typeface="Calibri"/>
              </a:rPr>
              <a:t>and</a:t>
            </a:r>
            <a:r>
              <a:rPr sz="2400" spc="-75" dirty="0">
                <a:latin typeface="Times New Roman"/>
                <a:cs typeface="Times New Roman"/>
              </a:rPr>
              <a:t> </a:t>
            </a:r>
            <a:r>
              <a:rPr sz="2400" dirty="0">
                <a:latin typeface="Calibri"/>
                <a:cs typeface="Calibri"/>
              </a:rPr>
              <a:t>also</a:t>
            </a:r>
            <a:r>
              <a:rPr sz="2400" spc="-85" dirty="0">
                <a:latin typeface="Times New Roman"/>
                <a:cs typeface="Times New Roman"/>
              </a:rPr>
              <a:t> </a:t>
            </a:r>
            <a:r>
              <a:rPr sz="2400" dirty="0">
                <a:latin typeface="Calibri"/>
                <a:cs typeface="Calibri"/>
              </a:rPr>
              <a:t>when</a:t>
            </a:r>
            <a:r>
              <a:rPr sz="2400" spc="-75" dirty="0">
                <a:latin typeface="Times New Roman"/>
                <a:cs typeface="Times New Roman"/>
              </a:rPr>
              <a:t> </a:t>
            </a:r>
            <a:r>
              <a:rPr sz="2400" dirty="0">
                <a:latin typeface="Calibri"/>
                <a:cs typeface="Calibri"/>
              </a:rPr>
              <a:t>part</a:t>
            </a:r>
            <a:r>
              <a:rPr sz="2400" spc="-85" dirty="0">
                <a:latin typeface="Times New Roman"/>
                <a:cs typeface="Times New Roman"/>
              </a:rPr>
              <a:t> </a:t>
            </a:r>
            <a:r>
              <a:rPr sz="2400" dirty="0">
                <a:latin typeface="Calibri"/>
                <a:cs typeface="Calibri"/>
              </a:rPr>
              <a:t>of</a:t>
            </a:r>
            <a:r>
              <a:rPr sz="2400" spc="-85" dirty="0">
                <a:latin typeface="Times New Roman"/>
                <a:cs typeface="Times New Roman"/>
              </a:rPr>
              <a:t> </a:t>
            </a:r>
            <a:r>
              <a:rPr sz="2400" dirty="0">
                <a:latin typeface="Calibri"/>
                <a:cs typeface="Calibri"/>
              </a:rPr>
              <a:t>the</a:t>
            </a:r>
            <a:r>
              <a:rPr sz="2400" spc="-75" dirty="0">
                <a:latin typeface="Times New Roman"/>
                <a:cs typeface="Times New Roman"/>
              </a:rPr>
              <a:t> </a:t>
            </a:r>
            <a:r>
              <a:rPr sz="2400" spc="-25" dirty="0">
                <a:latin typeface="Calibri"/>
                <a:cs typeface="Calibri"/>
              </a:rPr>
              <a:t>CMF</a:t>
            </a:r>
            <a:r>
              <a:rPr sz="2400" spc="-25" dirty="0">
                <a:latin typeface="Times New Roman"/>
                <a:cs typeface="Times New Roman"/>
              </a:rPr>
              <a:t> 	</a:t>
            </a:r>
            <a:r>
              <a:rPr sz="2400" spc="-10" dirty="0">
                <a:latin typeface="Calibri"/>
                <a:cs typeface="Calibri"/>
              </a:rPr>
              <a:t>regime:</a:t>
            </a:r>
            <a:r>
              <a:rPr sz="2400" spc="-90" dirty="0">
                <a:latin typeface="Times New Roman"/>
                <a:cs typeface="Times New Roman"/>
              </a:rPr>
              <a:t> </a:t>
            </a:r>
            <a:r>
              <a:rPr sz="2400" spc="-10" dirty="0">
                <a:latin typeface="Calibri"/>
                <a:cs typeface="Calibri"/>
              </a:rPr>
              <a:t>cyclophosphamide,</a:t>
            </a:r>
            <a:r>
              <a:rPr sz="2400" spc="-80" dirty="0">
                <a:latin typeface="Times New Roman"/>
                <a:cs typeface="Times New Roman"/>
              </a:rPr>
              <a:t> </a:t>
            </a:r>
            <a:r>
              <a:rPr sz="2400" spc="-20" dirty="0">
                <a:latin typeface="Calibri"/>
                <a:cs typeface="Calibri"/>
              </a:rPr>
              <a:t>methotrexate,</a:t>
            </a:r>
            <a:r>
              <a:rPr sz="2400" spc="-85" dirty="0">
                <a:latin typeface="Times New Roman"/>
                <a:cs typeface="Times New Roman"/>
              </a:rPr>
              <a:t> </a:t>
            </a:r>
            <a:r>
              <a:rPr sz="2400" dirty="0">
                <a:latin typeface="Calibri"/>
                <a:cs typeface="Calibri"/>
              </a:rPr>
              <a:t>and</a:t>
            </a:r>
            <a:r>
              <a:rPr sz="2400" spc="-70" dirty="0">
                <a:latin typeface="Times New Roman"/>
                <a:cs typeface="Times New Roman"/>
              </a:rPr>
              <a:t> </a:t>
            </a:r>
            <a:r>
              <a:rPr sz="2400" spc="-10" dirty="0">
                <a:latin typeface="Calibri"/>
                <a:cs typeface="Calibri"/>
              </a:rPr>
              <a:t>fluorouracil.</a:t>
            </a:r>
            <a:r>
              <a:rPr sz="2400" spc="-65" dirty="0">
                <a:latin typeface="Times New Roman"/>
                <a:cs typeface="Times New Roman"/>
              </a:rPr>
              <a:t> </a:t>
            </a:r>
            <a:r>
              <a:rPr sz="2400" dirty="0">
                <a:latin typeface="Calibri"/>
                <a:cs typeface="Calibri"/>
              </a:rPr>
              <a:t>It</a:t>
            </a:r>
            <a:r>
              <a:rPr sz="2400" spc="-80" dirty="0">
                <a:latin typeface="Times New Roman"/>
                <a:cs typeface="Times New Roman"/>
              </a:rPr>
              <a:t> </a:t>
            </a:r>
            <a:r>
              <a:rPr sz="2400" dirty="0">
                <a:latin typeface="Calibri"/>
                <a:cs typeface="Calibri"/>
              </a:rPr>
              <a:t>may</a:t>
            </a:r>
            <a:r>
              <a:rPr sz="2400" spc="-75" dirty="0">
                <a:latin typeface="Times New Roman"/>
                <a:cs typeface="Times New Roman"/>
              </a:rPr>
              <a:t> </a:t>
            </a:r>
            <a:r>
              <a:rPr sz="2400" dirty="0">
                <a:latin typeface="Calibri"/>
                <a:cs typeface="Calibri"/>
              </a:rPr>
              <a:t>be</a:t>
            </a:r>
            <a:r>
              <a:rPr sz="2400" spc="-70" dirty="0">
                <a:latin typeface="Times New Roman"/>
                <a:cs typeface="Times New Roman"/>
              </a:rPr>
              <a:t> </a:t>
            </a:r>
            <a:r>
              <a:rPr sz="2400" spc="-35" dirty="0">
                <a:latin typeface="Calibri"/>
                <a:cs typeface="Calibri"/>
              </a:rPr>
              <a:t>temporary,</a:t>
            </a:r>
            <a:r>
              <a:rPr sz="2400" spc="-90" dirty="0">
                <a:latin typeface="Times New Roman"/>
                <a:cs typeface="Times New Roman"/>
              </a:rPr>
              <a:t> </a:t>
            </a:r>
            <a:r>
              <a:rPr sz="2400" spc="-25" dirty="0">
                <a:latin typeface="Calibri"/>
                <a:cs typeface="Calibri"/>
              </a:rPr>
              <a:t>but</a:t>
            </a:r>
            <a:r>
              <a:rPr sz="2400" spc="-25" dirty="0">
                <a:latin typeface="Times New Roman"/>
                <a:cs typeface="Times New Roman"/>
              </a:rPr>
              <a:t> 	</a:t>
            </a:r>
            <a:r>
              <a:rPr sz="2400" dirty="0">
                <a:latin typeface="Calibri"/>
                <a:cs typeface="Calibri"/>
              </a:rPr>
              <a:t>more</a:t>
            </a:r>
            <a:r>
              <a:rPr sz="2400" spc="-90" dirty="0">
                <a:latin typeface="Times New Roman"/>
                <a:cs typeface="Times New Roman"/>
              </a:rPr>
              <a:t> </a:t>
            </a:r>
            <a:r>
              <a:rPr sz="2400" spc="-10" dirty="0">
                <a:latin typeface="Calibri"/>
                <a:cs typeface="Calibri"/>
              </a:rPr>
              <a:t>likely</a:t>
            </a:r>
            <a:r>
              <a:rPr sz="2400" spc="-110" dirty="0">
                <a:latin typeface="Times New Roman"/>
                <a:cs typeface="Times New Roman"/>
              </a:rPr>
              <a:t> </a:t>
            </a:r>
            <a:r>
              <a:rPr sz="2400" dirty="0">
                <a:latin typeface="Calibri"/>
                <a:cs typeface="Calibri"/>
              </a:rPr>
              <a:t>to</a:t>
            </a:r>
            <a:r>
              <a:rPr sz="2400" spc="-105" dirty="0">
                <a:latin typeface="Times New Roman"/>
                <a:cs typeface="Times New Roman"/>
              </a:rPr>
              <a:t> </a:t>
            </a:r>
            <a:r>
              <a:rPr sz="2400" dirty="0">
                <a:latin typeface="Calibri"/>
                <a:cs typeface="Calibri"/>
              </a:rPr>
              <a:t>be</a:t>
            </a:r>
            <a:r>
              <a:rPr sz="2400" spc="-90" dirty="0">
                <a:latin typeface="Times New Roman"/>
                <a:cs typeface="Times New Roman"/>
              </a:rPr>
              <a:t> </a:t>
            </a:r>
            <a:r>
              <a:rPr sz="2400" spc="-10" dirty="0">
                <a:latin typeface="Calibri"/>
                <a:cs typeface="Calibri"/>
              </a:rPr>
              <a:t>permanent</a:t>
            </a:r>
            <a:r>
              <a:rPr sz="2400" spc="-90" dirty="0">
                <a:latin typeface="Times New Roman"/>
                <a:cs typeface="Times New Roman"/>
              </a:rPr>
              <a:t> </a:t>
            </a:r>
            <a:r>
              <a:rPr sz="2400" dirty="0">
                <a:latin typeface="Calibri"/>
                <a:cs typeface="Calibri"/>
              </a:rPr>
              <a:t>in</a:t>
            </a:r>
            <a:r>
              <a:rPr sz="2400" spc="-105" dirty="0">
                <a:latin typeface="Times New Roman"/>
                <a:cs typeface="Times New Roman"/>
              </a:rPr>
              <a:t> </a:t>
            </a:r>
            <a:r>
              <a:rPr sz="2400" dirty="0">
                <a:latin typeface="Calibri"/>
                <a:cs typeface="Calibri"/>
              </a:rPr>
              <a:t>older</a:t>
            </a:r>
            <a:r>
              <a:rPr sz="2400" spc="-90" dirty="0">
                <a:latin typeface="Times New Roman"/>
                <a:cs typeface="Times New Roman"/>
              </a:rPr>
              <a:t> </a:t>
            </a:r>
            <a:r>
              <a:rPr sz="2400" spc="-10" dirty="0">
                <a:latin typeface="Calibri"/>
                <a:cs typeface="Calibri"/>
              </a:rPr>
              <a:t>women</a:t>
            </a:r>
            <a:endParaRPr sz="2400" dirty="0">
              <a:latin typeface="Calibri"/>
              <a:cs typeface="Calibri"/>
            </a:endParaRPr>
          </a:p>
          <a:p>
            <a:pPr marL="240665" indent="-227965">
              <a:lnSpc>
                <a:spcPct val="100000"/>
              </a:lnSpc>
              <a:spcBef>
                <a:spcPts val="430"/>
              </a:spcBef>
              <a:buFont typeface="Arial"/>
              <a:buChar char="•"/>
              <a:tabLst>
                <a:tab pos="240665" algn="l"/>
              </a:tabLst>
            </a:pPr>
            <a:r>
              <a:rPr sz="2400" spc="-10" dirty="0">
                <a:latin typeface="Calibri"/>
                <a:cs typeface="Calibri"/>
              </a:rPr>
              <a:t>Ovarian</a:t>
            </a:r>
            <a:r>
              <a:rPr sz="2400" spc="-90" dirty="0">
                <a:latin typeface="Times New Roman"/>
                <a:cs typeface="Times New Roman"/>
              </a:rPr>
              <a:t> </a:t>
            </a:r>
            <a:r>
              <a:rPr sz="2400" dirty="0">
                <a:latin typeface="Calibri"/>
                <a:cs typeface="Calibri"/>
              </a:rPr>
              <a:t>shut</a:t>
            </a:r>
            <a:r>
              <a:rPr sz="2400" spc="-95" dirty="0">
                <a:latin typeface="Times New Roman"/>
                <a:cs typeface="Times New Roman"/>
              </a:rPr>
              <a:t> </a:t>
            </a:r>
            <a:r>
              <a:rPr sz="2400" dirty="0">
                <a:latin typeface="Calibri"/>
                <a:cs typeface="Calibri"/>
              </a:rPr>
              <a:t>down</a:t>
            </a:r>
            <a:r>
              <a:rPr sz="2400" spc="-85" dirty="0">
                <a:latin typeface="Times New Roman"/>
                <a:cs typeface="Times New Roman"/>
              </a:rPr>
              <a:t> </a:t>
            </a:r>
            <a:r>
              <a:rPr sz="2400" dirty="0">
                <a:latin typeface="Calibri"/>
                <a:cs typeface="Calibri"/>
              </a:rPr>
              <a:t>with</a:t>
            </a:r>
            <a:r>
              <a:rPr sz="2400" spc="-95" dirty="0">
                <a:latin typeface="Times New Roman"/>
                <a:cs typeface="Times New Roman"/>
              </a:rPr>
              <a:t> </a:t>
            </a:r>
            <a:r>
              <a:rPr sz="2400" b="1" spc="-20" dirty="0">
                <a:latin typeface="Calibri"/>
                <a:cs typeface="Calibri"/>
              </a:rPr>
              <a:t>Zoladex</a:t>
            </a:r>
            <a:r>
              <a:rPr sz="2400" spc="-95" dirty="0">
                <a:latin typeface="Times New Roman"/>
                <a:cs typeface="Times New Roman"/>
              </a:rPr>
              <a:t> </a:t>
            </a:r>
            <a:r>
              <a:rPr sz="2400" dirty="0">
                <a:latin typeface="Calibri"/>
                <a:cs typeface="Calibri"/>
              </a:rPr>
              <a:t>will</a:t>
            </a:r>
            <a:r>
              <a:rPr sz="2400" spc="-100" dirty="0">
                <a:latin typeface="Times New Roman"/>
                <a:cs typeface="Times New Roman"/>
              </a:rPr>
              <a:t> </a:t>
            </a:r>
            <a:r>
              <a:rPr lang="en-IE" sz="2400" dirty="0">
                <a:latin typeface="Calibri"/>
                <a:cs typeface="Calibri"/>
              </a:rPr>
              <a:t>also </a:t>
            </a:r>
            <a:r>
              <a:rPr sz="2400" dirty="0">
                <a:latin typeface="Calibri"/>
                <a:cs typeface="Calibri"/>
              </a:rPr>
              <a:t>cause</a:t>
            </a:r>
            <a:r>
              <a:rPr sz="2400" spc="-90" dirty="0">
                <a:latin typeface="Times New Roman"/>
                <a:cs typeface="Times New Roman"/>
              </a:rPr>
              <a:t> </a:t>
            </a:r>
            <a:r>
              <a:rPr sz="2400" spc="-10" dirty="0">
                <a:latin typeface="Calibri"/>
                <a:cs typeface="Calibri"/>
              </a:rPr>
              <a:t>immediate</a:t>
            </a:r>
            <a:r>
              <a:rPr sz="2400" spc="-120" dirty="0">
                <a:latin typeface="Times New Roman"/>
                <a:cs typeface="Times New Roman"/>
              </a:rPr>
              <a:t> </a:t>
            </a:r>
            <a:r>
              <a:rPr sz="2400" dirty="0">
                <a:latin typeface="Calibri"/>
                <a:cs typeface="Calibri"/>
              </a:rPr>
              <a:t>Meno</a:t>
            </a:r>
            <a:r>
              <a:rPr sz="2400" spc="-90" dirty="0">
                <a:latin typeface="Times New Roman"/>
                <a:cs typeface="Times New Roman"/>
              </a:rPr>
              <a:t> </a:t>
            </a:r>
            <a:r>
              <a:rPr sz="2400" spc="-10" dirty="0">
                <a:latin typeface="Calibri"/>
                <a:cs typeface="Calibri"/>
              </a:rPr>
              <a:t>symptoms</a:t>
            </a:r>
            <a:endParaRPr sz="2400" dirty="0">
              <a:latin typeface="Calibri"/>
              <a:cs typeface="Calibri"/>
            </a:endParaRPr>
          </a:p>
          <a:p>
            <a:pPr marL="240029" indent="-227329">
              <a:lnSpc>
                <a:spcPct val="100000"/>
              </a:lnSpc>
              <a:spcBef>
                <a:spcPts val="420"/>
              </a:spcBef>
              <a:buFont typeface="Arial"/>
              <a:buChar char="•"/>
              <a:tabLst>
                <a:tab pos="240029" algn="l"/>
              </a:tabLst>
            </a:pPr>
            <a:r>
              <a:rPr sz="2400" b="1" spc="-10" dirty="0">
                <a:latin typeface="Calibri"/>
                <a:cs typeface="Calibri"/>
              </a:rPr>
              <a:t>Radiotherapy:</a:t>
            </a:r>
            <a:r>
              <a:rPr sz="2400" spc="-90" dirty="0">
                <a:latin typeface="Times New Roman"/>
                <a:cs typeface="Times New Roman"/>
              </a:rPr>
              <a:t> </a:t>
            </a:r>
            <a:r>
              <a:rPr sz="2400" dirty="0">
                <a:latin typeface="Calibri"/>
                <a:cs typeface="Calibri"/>
              </a:rPr>
              <a:t>modern</a:t>
            </a:r>
            <a:r>
              <a:rPr sz="2400" spc="-95" dirty="0">
                <a:latin typeface="Times New Roman"/>
                <a:cs typeface="Times New Roman"/>
              </a:rPr>
              <a:t> </a:t>
            </a:r>
            <a:r>
              <a:rPr sz="2400" spc="-20" dirty="0">
                <a:latin typeface="Calibri"/>
                <a:cs typeface="Calibri"/>
              </a:rPr>
              <a:t>targeted</a:t>
            </a:r>
            <a:r>
              <a:rPr sz="2400" spc="-90" dirty="0">
                <a:latin typeface="Times New Roman"/>
                <a:cs typeface="Times New Roman"/>
              </a:rPr>
              <a:t> </a:t>
            </a:r>
            <a:r>
              <a:rPr sz="2400" spc="-10" dirty="0">
                <a:latin typeface="Calibri"/>
                <a:cs typeface="Calibri"/>
              </a:rPr>
              <a:t>treatments</a:t>
            </a:r>
            <a:r>
              <a:rPr sz="2400" spc="-100" dirty="0">
                <a:latin typeface="Times New Roman"/>
                <a:cs typeface="Times New Roman"/>
              </a:rPr>
              <a:t> </a:t>
            </a:r>
            <a:r>
              <a:rPr lang="en-IE" sz="2400" b="1" spc="-100" dirty="0">
                <a:latin typeface="Times New Roman"/>
                <a:cs typeface="Times New Roman"/>
              </a:rPr>
              <a:t>is </a:t>
            </a:r>
            <a:r>
              <a:rPr sz="2400" b="1" i="1" dirty="0">
                <a:latin typeface="Calibri"/>
                <a:cs typeface="Calibri"/>
              </a:rPr>
              <a:t>not</a:t>
            </a:r>
            <a:r>
              <a:rPr sz="2400" spc="-80" dirty="0">
                <a:latin typeface="Times New Roman"/>
                <a:cs typeface="Times New Roman"/>
              </a:rPr>
              <a:t> </a:t>
            </a:r>
            <a:r>
              <a:rPr sz="2400" b="1" i="1" dirty="0">
                <a:latin typeface="Calibri"/>
                <a:cs typeface="Calibri"/>
              </a:rPr>
              <a:t>usually</a:t>
            </a:r>
            <a:r>
              <a:rPr sz="2400" spc="-80" dirty="0">
                <a:latin typeface="Times New Roman"/>
                <a:cs typeface="Times New Roman"/>
              </a:rPr>
              <a:t> </a:t>
            </a:r>
            <a:r>
              <a:rPr sz="2400" b="1" i="1" spc="-10" dirty="0">
                <a:latin typeface="Calibri"/>
                <a:cs typeface="Calibri"/>
              </a:rPr>
              <a:t>linked</a:t>
            </a:r>
            <a:r>
              <a:rPr sz="2400" spc="-95" dirty="0">
                <a:latin typeface="Times New Roman"/>
                <a:cs typeface="Times New Roman"/>
              </a:rPr>
              <a:t> </a:t>
            </a:r>
            <a:r>
              <a:rPr sz="2400" b="1" i="1" dirty="0">
                <a:latin typeface="Calibri"/>
                <a:cs typeface="Calibri"/>
              </a:rPr>
              <a:t>to</a:t>
            </a:r>
            <a:r>
              <a:rPr sz="2400" spc="-80" dirty="0">
                <a:latin typeface="Times New Roman"/>
                <a:cs typeface="Times New Roman"/>
              </a:rPr>
              <a:t> </a:t>
            </a:r>
            <a:r>
              <a:rPr sz="2400" b="1" i="1" dirty="0">
                <a:latin typeface="Calibri"/>
                <a:cs typeface="Calibri"/>
              </a:rPr>
              <a:t>Meno</a:t>
            </a:r>
            <a:r>
              <a:rPr sz="2400" spc="-90" dirty="0">
                <a:latin typeface="Times New Roman"/>
                <a:cs typeface="Times New Roman"/>
              </a:rPr>
              <a:t> </a:t>
            </a:r>
            <a:r>
              <a:rPr sz="2400" b="1" i="1" spc="-10" dirty="0">
                <a:latin typeface="Calibri"/>
                <a:cs typeface="Calibri"/>
              </a:rPr>
              <a:t>symptoms</a:t>
            </a:r>
            <a:endParaRPr sz="2400" dirty="0">
              <a:latin typeface="Calibri"/>
              <a:cs typeface="Calibri"/>
            </a:endParaRPr>
          </a:p>
          <a:p>
            <a:pPr marL="240665" indent="-227965">
              <a:lnSpc>
                <a:spcPts val="2590"/>
              </a:lnSpc>
              <a:spcBef>
                <a:spcPts val="425"/>
              </a:spcBef>
              <a:buFont typeface="Arial"/>
              <a:buChar char="•"/>
              <a:tabLst>
                <a:tab pos="240665" algn="l"/>
              </a:tabLst>
            </a:pPr>
            <a:r>
              <a:rPr sz="2400" b="1" spc="-10" dirty="0">
                <a:solidFill>
                  <a:srgbClr val="2E5496"/>
                </a:solidFill>
                <a:latin typeface="Calibri"/>
                <a:cs typeface="Calibri"/>
              </a:rPr>
              <a:t>Adjuvant</a:t>
            </a:r>
            <a:r>
              <a:rPr sz="2400" spc="-95" dirty="0">
                <a:solidFill>
                  <a:srgbClr val="2E5496"/>
                </a:solidFill>
                <a:latin typeface="Times New Roman"/>
                <a:cs typeface="Times New Roman"/>
              </a:rPr>
              <a:t> </a:t>
            </a:r>
            <a:r>
              <a:rPr sz="2400" b="1" dirty="0">
                <a:solidFill>
                  <a:srgbClr val="2E5496"/>
                </a:solidFill>
                <a:latin typeface="Calibri"/>
                <a:cs typeface="Calibri"/>
              </a:rPr>
              <a:t>Hormonal</a:t>
            </a:r>
            <a:r>
              <a:rPr sz="2400" spc="-125" dirty="0">
                <a:solidFill>
                  <a:srgbClr val="2E5496"/>
                </a:solidFill>
                <a:latin typeface="Times New Roman"/>
                <a:cs typeface="Times New Roman"/>
              </a:rPr>
              <a:t> </a:t>
            </a:r>
            <a:r>
              <a:rPr sz="2400" b="1" spc="-10" dirty="0">
                <a:solidFill>
                  <a:srgbClr val="2E5496"/>
                </a:solidFill>
                <a:latin typeface="Calibri"/>
                <a:cs typeface="Calibri"/>
              </a:rPr>
              <a:t>Therapy:</a:t>
            </a:r>
            <a:r>
              <a:rPr sz="2400" spc="-95" dirty="0">
                <a:solidFill>
                  <a:srgbClr val="2E5496"/>
                </a:solidFill>
                <a:latin typeface="Times New Roman"/>
                <a:cs typeface="Times New Roman"/>
              </a:rPr>
              <a:t> </a:t>
            </a:r>
            <a:r>
              <a:rPr sz="2400" b="1" spc="-35" dirty="0">
                <a:solidFill>
                  <a:srgbClr val="2E5496"/>
                </a:solidFill>
                <a:latin typeface="Calibri"/>
                <a:cs typeface="Calibri"/>
              </a:rPr>
              <a:t>Tamoxifen</a:t>
            </a:r>
            <a:r>
              <a:rPr sz="2400" spc="-95" dirty="0">
                <a:solidFill>
                  <a:srgbClr val="2E5496"/>
                </a:solidFill>
                <a:latin typeface="Times New Roman"/>
                <a:cs typeface="Times New Roman"/>
              </a:rPr>
              <a:t> </a:t>
            </a:r>
            <a:r>
              <a:rPr sz="2400" dirty="0">
                <a:solidFill>
                  <a:srgbClr val="2E5496"/>
                </a:solidFill>
                <a:latin typeface="Calibri"/>
                <a:cs typeface="Calibri"/>
              </a:rPr>
              <a:t>may</a:t>
            </a:r>
            <a:r>
              <a:rPr sz="2400" spc="-105" dirty="0">
                <a:solidFill>
                  <a:srgbClr val="2E5496"/>
                </a:solidFill>
                <a:latin typeface="Times New Roman"/>
                <a:cs typeface="Times New Roman"/>
              </a:rPr>
              <a:t> </a:t>
            </a:r>
            <a:r>
              <a:rPr sz="2400" dirty="0">
                <a:solidFill>
                  <a:srgbClr val="2E5496"/>
                </a:solidFill>
                <a:latin typeface="Calibri"/>
                <a:cs typeface="Calibri"/>
              </a:rPr>
              <a:t>cause</a:t>
            </a:r>
            <a:r>
              <a:rPr sz="2400" spc="-90" dirty="0">
                <a:solidFill>
                  <a:srgbClr val="2E5496"/>
                </a:solidFill>
                <a:latin typeface="Times New Roman"/>
                <a:cs typeface="Times New Roman"/>
              </a:rPr>
              <a:t> </a:t>
            </a:r>
            <a:r>
              <a:rPr sz="2400" dirty="0">
                <a:solidFill>
                  <a:srgbClr val="2E5496"/>
                </a:solidFill>
                <a:latin typeface="Calibri"/>
                <a:cs typeface="Calibri"/>
              </a:rPr>
              <a:t>meno</a:t>
            </a:r>
            <a:r>
              <a:rPr sz="2400" spc="-95" dirty="0">
                <a:solidFill>
                  <a:srgbClr val="2E5496"/>
                </a:solidFill>
                <a:latin typeface="Times New Roman"/>
                <a:cs typeface="Times New Roman"/>
              </a:rPr>
              <a:t> </a:t>
            </a:r>
            <a:r>
              <a:rPr sz="2400" spc="-10" dirty="0">
                <a:solidFill>
                  <a:srgbClr val="2E5496"/>
                </a:solidFill>
                <a:latin typeface="Calibri"/>
                <a:cs typeface="Calibri"/>
              </a:rPr>
              <a:t>symptoms</a:t>
            </a:r>
            <a:r>
              <a:rPr sz="2400" spc="-114" dirty="0">
                <a:solidFill>
                  <a:srgbClr val="2E5496"/>
                </a:solidFill>
                <a:latin typeface="Times New Roman"/>
                <a:cs typeface="Times New Roman"/>
              </a:rPr>
              <a:t> </a:t>
            </a:r>
            <a:r>
              <a:rPr sz="2400" dirty="0">
                <a:solidFill>
                  <a:srgbClr val="2E5496"/>
                </a:solidFill>
                <a:latin typeface="Calibri"/>
                <a:cs typeface="Calibri"/>
              </a:rPr>
              <a:t>as</a:t>
            </a:r>
            <a:r>
              <a:rPr sz="2400" spc="-105" dirty="0">
                <a:solidFill>
                  <a:srgbClr val="2E5496"/>
                </a:solidFill>
                <a:latin typeface="Times New Roman"/>
                <a:cs typeface="Times New Roman"/>
              </a:rPr>
              <a:t> </a:t>
            </a:r>
            <a:r>
              <a:rPr sz="2400" spc="-25" dirty="0">
                <a:solidFill>
                  <a:srgbClr val="2E5496"/>
                </a:solidFill>
                <a:latin typeface="Calibri"/>
                <a:cs typeface="Calibri"/>
              </a:rPr>
              <a:t>can</a:t>
            </a:r>
            <a:endParaRPr sz="2400" dirty="0">
              <a:latin typeface="Calibri"/>
              <a:cs typeface="Calibri"/>
            </a:endParaRPr>
          </a:p>
          <a:p>
            <a:pPr marL="241300">
              <a:lnSpc>
                <a:spcPts val="2590"/>
              </a:lnSpc>
            </a:pPr>
            <a:r>
              <a:rPr sz="2400" b="1" spc="-10" dirty="0">
                <a:solidFill>
                  <a:srgbClr val="2E5496"/>
                </a:solidFill>
                <a:latin typeface="Calibri"/>
                <a:cs typeface="Calibri"/>
              </a:rPr>
              <a:t>Aromatase</a:t>
            </a:r>
            <a:r>
              <a:rPr sz="2400" spc="-100" dirty="0">
                <a:solidFill>
                  <a:srgbClr val="2E5496"/>
                </a:solidFill>
                <a:latin typeface="Times New Roman"/>
                <a:cs typeface="Times New Roman"/>
              </a:rPr>
              <a:t> </a:t>
            </a:r>
            <a:r>
              <a:rPr sz="2400" b="1" spc="-10" dirty="0">
                <a:solidFill>
                  <a:srgbClr val="2E5496"/>
                </a:solidFill>
                <a:latin typeface="Calibri"/>
                <a:cs typeface="Calibri"/>
              </a:rPr>
              <a:t>Inhibitors</a:t>
            </a:r>
            <a:r>
              <a:rPr sz="2400" spc="-10" dirty="0">
                <a:solidFill>
                  <a:srgbClr val="2E5496"/>
                </a:solidFill>
                <a:latin typeface="Calibri"/>
                <a:cs typeface="Calibri"/>
              </a:rPr>
              <a:t>;</a:t>
            </a:r>
            <a:r>
              <a:rPr sz="2400" spc="-95" dirty="0">
                <a:solidFill>
                  <a:srgbClr val="2E5496"/>
                </a:solidFill>
                <a:latin typeface="Times New Roman"/>
                <a:cs typeface="Times New Roman"/>
              </a:rPr>
              <a:t> </a:t>
            </a:r>
            <a:r>
              <a:rPr sz="2400" dirty="0">
                <a:solidFill>
                  <a:srgbClr val="2E5496"/>
                </a:solidFill>
                <a:latin typeface="Calibri"/>
                <a:cs typeface="Calibri"/>
              </a:rPr>
              <a:t>to</a:t>
            </a:r>
            <a:r>
              <a:rPr sz="2400" spc="-100" dirty="0">
                <a:solidFill>
                  <a:srgbClr val="2E5496"/>
                </a:solidFill>
                <a:latin typeface="Times New Roman"/>
                <a:cs typeface="Times New Roman"/>
              </a:rPr>
              <a:t> </a:t>
            </a:r>
            <a:r>
              <a:rPr sz="2400" dirty="0">
                <a:solidFill>
                  <a:srgbClr val="2E5496"/>
                </a:solidFill>
                <a:latin typeface="Calibri"/>
                <a:cs typeface="Calibri"/>
              </a:rPr>
              <a:t>a</a:t>
            </a:r>
            <a:r>
              <a:rPr sz="2400" spc="-85" dirty="0">
                <a:solidFill>
                  <a:srgbClr val="2E5496"/>
                </a:solidFill>
                <a:latin typeface="Times New Roman"/>
                <a:cs typeface="Times New Roman"/>
              </a:rPr>
              <a:t> </a:t>
            </a:r>
            <a:r>
              <a:rPr sz="2400" spc="-10" dirty="0">
                <a:solidFill>
                  <a:srgbClr val="2E5496"/>
                </a:solidFill>
                <a:latin typeface="Calibri"/>
                <a:cs typeface="Calibri"/>
              </a:rPr>
              <a:t>variable</a:t>
            </a:r>
            <a:r>
              <a:rPr sz="2400" spc="-90" dirty="0">
                <a:solidFill>
                  <a:srgbClr val="2E5496"/>
                </a:solidFill>
                <a:latin typeface="Times New Roman"/>
                <a:cs typeface="Times New Roman"/>
              </a:rPr>
              <a:t> </a:t>
            </a:r>
            <a:r>
              <a:rPr sz="2400" spc="-10" dirty="0">
                <a:solidFill>
                  <a:srgbClr val="2E5496"/>
                </a:solidFill>
                <a:latin typeface="Calibri"/>
                <a:cs typeface="Calibri"/>
              </a:rPr>
              <a:t>degree</a:t>
            </a:r>
            <a:endParaRPr sz="2400" dirty="0">
              <a:latin typeface="Calibri"/>
              <a:cs typeface="Calibri"/>
            </a:endParaRPr>
          </a:p>
          <a:p>
            <a:pPr marL="240665" indent="-227965">
              <a:lnSpc>
                <a:spcPct val="100000"/>
              </a:lnSpc>
              <a:spcBef>
                <a:spcPts val="430"/>
              </a:spcBef>
              <a:buFont typeface="Arial"/>
              <a:buChar char="•"/>
              <a:tabLst>
                <a:tab pos="240665" algn="l"/>
              </a:tabLst>
            </a:pPr>
            <a:r>
              <a:rPr sz="2400" b="1" spc="-40" dirty="0">
                <a:latin typeface="Calibri"/>
                <a:cs typeface="Calibri"/>
              </a:rPr>
              <a:t>Targeted</a:t>
            </a:r>
            <a:r>
              <a:rPr sz="2400" spc="-110" dirty="0">
                <a:latin typeface="Times New Roman"/>
                <a:cs typeface="Times New Roman"/>
              </a:rPr>
              <a:t> </a:t>
            </a:r>
            <a:r>
              <a:rPr sz="2400" b="1" spc="-10" dirty="0">
                <a:latin typeface="Calibri"/>
                <a:cs typeface="Calibri"/>
              </a:rPr>
              <a:t>Therapy</a:t>
            </a:r>
            <a:r>
              <a:rPr sz="2400" spc="-10" dirty="0">
                <a:latin typeface="Calibri"/>
                <a:cs typeface="Calibri"/>
              </a:rPr>
              <a:t>:</a:t>
            </a:r>
            <a:r>
              <a:rPr sz="2400" spc="-105" dirty="0">
                <a:latin typeface="Times New Roman"/>
                <a:cs typeface="Times New Roman"/>
              </a:rPr>
              <a:t> </a:t>
            </a:r>
            <a:r>
              <a:rPr sz="2400" b="1" spc="-25" dirty="0">
                <a:latin typeface="Calibri"/>
                <a:cs typeface="Calibri"/>
              </a:rPr>
              <a:t>Trastuzumab</a:t>
            </a:r>
            <a:r>
              <a:rPr sz="2400" spc="-120" dirty="0">
                <a:latin typeface="Times New Roman"/>
                <a:cs typeface="Times New Roman"/>
              </a:rPr>
              <a:t> </a:t>
            </a:r>
            <a:r>
              <a:rPr sz="2400" dirty="0">
                <a:latin typeface="Calibri"/>
                <a:cs typeface="Calibri"/>
              </a:rPr>
              <a:t>can</a:t>
            </a:r>
            <a:r>
              <a:rPr sz="2400" spc="-110" dirty="0">
                <a:latin typeface="Times New Roman"/>
                <a:cs typeface="Times New Roman"/>
              </a:rPr>
              <a:t> </a:t>
            </a:r>
            <a:r>
              <a:rPr sz="2400" dirty="0">
                <a:latin typeface="Calibri"/>
                <a:cs typeface="Calibri"/>
              </a:rPr>
              <a:t>cause</a:t>
            </a:r>
            <a:r>
              <a:rPr sz="2400" spc="-100" dirty="0">
                <a:latin typeface="Times New Roman"/>
                <a:cs typeface="Times New Roman"/>
              </a:rPr>
              <a:t> </a:t>
            </a:r>
            <a:r>
              <a:rPr sz="2400" dirty="0">
                <a:latin typeface="Calibri"/>
                <a:cs typeface="Calibri"/>
              </a:rPr>
              <a:t>many</a:t>
            </a:r>
            <a:r>
              <a:rPr sz="2400" spc="-105" dirty="0">
                <a:latin typeface="Times New Roman"/>
                <a:cs typeface="Times New Roman"/>
              </a:rPr>
              <a:t> </a:t>
            </a:r>
            <a:r>
              <a:rPr sz="2400" dirty="0">
                <a:latin typeface="Calibri"/>
                <a:cs typeface="Calibri"/>
              </a:rPr>
              <a:t>side</a:t>
            </a:r>
            <a:r>
              <a:rPr sz="2400" spc="-100" dirty="0">
                <a:latin typeface="Times New Roman"/>
                <a:cs typeface="Times New Roman"/>
              </a:rPr>
              <a:t> </a:t>
            </a:r>
            <a:r>
              <a:rPr sz="2400" spc="-20" dirty="0">
                <a:latin typeface="Calibri"/>
                <a:cs typeface="Calibri"/>
              </a:rPr>
              <a:t>effects</a:t>
            </a:r>
            <a:r>
              <a:rPr sz="2400" spc="-95" dirty="0">
                <a:latin typeface="Times New Roman"/>
                <a:cs typeface="Times New Roman"/>
              </a:rPr>
              <a:t> </a:t>
            </a:r>
            <a:r>
              <a:rPr sz="2400" dirty="0">
                <a:latin typeface="Calibri"/>
                <a:cs typeface="Calibri"/>
              </a:rPr>
              <a:t>including</a:t>
            </a:r>
            <a:r>
              <a:rPr sz="2400" spc="-100" dirty="0">
                <a:latin typeface="Times New Roman"/>
                <a:cs typeface="Times New Roman"/>
              </a:rPr>
              <a:t> </a:t>
            </a:r>
            <a:r>
              <a:rPr sz="2400" spc="-10" dirty="0">
                <a:latin typeface="Calibri"/>
                <a:cs typeface="Calibri"/>
              </a:rPr>
              <a:t>flushes</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32943" y="481025"/>
            <a:ext cx="8166734" cy="697230"/>
          </a:xfrm>
          <a:prstGeom prst="rect">
            <a:avLst/>
          </a:prstGeom>
        </p:spPr>
        <p:txBody>
          <a:bodyPr vert="horz" wrap="square" lIns="0" tIns="13335" rIns="0" bIns="0" rtlCol="0">
            <a:spAutoFit/>
          </a:bodyPr>
          <a:lstStyle/>
          <a:p>
            <a:pPr marL="12700">
              <a:lnSpc>
                <a:spcPct val="100000"/>
              </a:lnSpc>
              <a:spcBef>
                <a:spcPts val="105"/>
              </a:spcBef>
            </a:pPr>
            <a:r>
              <a:rPr spc="-50" dirty="0"/>
              <a:t>Adjuvant</a:t>
            </a:r>
            <a:r>
              <a:rPr b="0" spc="-225" dirty="0">
                <a:latin typeface="Times New Roman"/>
                <a:cs typeface="Times New Roman"/>
              </a:rPr>
              <a:t> </a:t>
            </a:r>
            <a:r>
              <a:rPr spc="-45" dirty="0"/>
              <a:t>Therapies-</a:t>
            </a:r>
            <a:r>
              <a:rPr b="0" spc="-215" dirty="0">
                <a:latin typeface="Times New Roman"/>
                <a:cs typeface="Times New Roman"/>
              </a:rPr>
              <a:t> </a:t>
            </a:r>
            <a:r>
              <a:rPr spc="-60" dirty="0"/>
              <a:t>AI’s</a:t>
            </a:r>
            <a:r>
              <a:rPr spc="-120" dirty="0"/>
              <a:t> </a:t>
            </a:r>
            <a:r>
              <a:rPr dirty="0"/>
              <a:t>&amp;</a:t>
            </a:r>
            <a:r>
              <a:rPr spc="-114" dirty="0"/>
              <a:t> </a:t>
            </a:r>
            <a:r>
              <a:rPr spc="-75" dirty="0"/>
              <a:t>Tamoxifen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13</a:t>
            </a:fld>
            <a:endParaRPr spc="-25" dirty="0"/>
          </a:p>
        </p:txBody>
      </p:sp>
      <p:sp>
        <p:nvSpPr>
          <p:cNvPr id="3" name="object 3"/>
          <p:cNvSpPr txBox="1">
            <a:spLocks noGrp="1"/>
          </p:cNvSpPr>
          <p:nvPr>
            <p:ph type="body" idx="1"/>
          </p:nvPr>
        </p:nvSpPr>
        <p:spPr>
          <a:xfrm>
            <a:off x="332944" y="1295400"/>
            <a:ext cx="10735868" cy="4318490"/>
          </a:xfrm>
          <a:prstGeom prst="rect">
            <a:avLst/>
          </a:prstGeom>
        </p:spPr>
        <p:txBody>
          <a:bodyPr vert="horz" wrap="square" lIns="0" tIns="47625" rIns="0" bIns="0" rtlCol="0">
            <a:spAutoFit/>
          </a:bodyPr>
          <a:lstStyle/>
          <a:p>
            <a:pPr marL="239395" marR="121920" indent="-226695" algn="just">
              <a:lnSpc>
                <a:spcPts val="2160"/>
              </a:lnSpc>
              <a:spcBef>
                <a:spcPts val="375"/>
              </a:spcBef>
              <a:buFont typeface="Arial"/>
              <a:buChar char="•"/>
              <a:tabLst>
                <a:tab pos="241300" algn="l"/>
              </a:tabLst>
            </a:pPr>
            <a:r>
              <a:rPr sz="2000" spc="-10" dirty="0">
                <a:latin typeface="Calibri"/>
                <a:cs typeface="Calibri"/>
              </a:rPr>
              <a:t>Adjuvant</a:t>
            </a:r>
            <a:r>
              <a:rPr sz="2000" spc="-90" dirty="0">
                <a:latin typeface="Times New Roman"/>
                <a:cs typeface="Times New Roman"/>
              </a:rPr>
              <a:t> </a:t>
            </a:r>
            <a:r>
              <a:rPr sz="2000" spc="-10" dirty="0">
                <a:latin typeface="Calibri"/>
                <a:cs typeface="Calibri"/>
              </a:rPr>
              <a:t>therapy</a:t>
            </a:r>
            <a:r>
              <a:rPr sz="2000" spc="-80" dirty="0">
                <a:latin typeface="Times New Roman"/>
                <a:cs typeface="Times New Roman"/>
              </a:rPr>
              <a:t> </a:t>
            </a:r>
            <a:r>
              <a:rPr sz="2000" spc="-10" dirty="0">
                <a:latin typeface="Calibri"/>
                <a:cs typeface="Calibri"/>
              </a:rPr>
              <a:t>medications</a:t>
            </a:r>
            <a:r>
              <a:rPr sz="2000" spc="-60" dirty="0">
                <a:latin typeface="Times New Roman"/>
                <a:cs typeface="Times New Roman"/>
              </a:rPr>
              <a:t> </a:t>
            </a:r>
            <a:r>
              <a:rPr sz="2000" spc="-20" dirty="0">
                <a:latin typeface="Calibri"/>
                <a:cs typeface="Calibri"/>
              </a:rPr>
              <a:t>eradicate</a:t>
            </a:r>
            <a:r>
              <a:rPr sz="2000" spc="-50" dirty="0">
                <a:latin typeface="Times New Roman"/>
                <a:cs typeface="Times New Roman"/>
              </a:rPr>
              <a:t> </a:t>
            </a:r>
            <a:r>
              <a:rPr sz="2000" dirty="0">
                <a:latin typeface="Calibri"/>
                <a:cs typeface="Calibri"/>
              </a:rPr>
              <a:t>dormant</a:t>
            </a:r>
            <a:r>
              <a:rPr sz="2000" spc="-70" dirty="0">
                <a:latin typeface="Times New Roman"/>
                <a:cs typeface="Times New Roman"/>
              </a:rPr>
              <a:t> </a:t>
            </a:r>
            <a:r>
              <a:rPr sz="2000" dirty="0">
                <a:latin typeface="Calibri"/>
                <a:cs typeface="Calibri"/>
              </a:rPr>
              <a:t>occult</a:t>
            </a:r>
            <a:r>
              <a:rPr sz="2000" spc="-80" dirty="0">
                <a:latin typeface="Times New Roman"/>
                <a:cs typeface="Times New Roman"/>
              </a:rPr>
              <a:t> </a:t>
            </a:r>
            <a:r>
              <a:rPr sz="2000" spc="-20" dirty="0">
                <a:latin typeface="Calibri"/>
                <a:cs typeface="Calibri"/>
              </a:rPr>
              <a:t>micro-metastases</a:t>
            </a:r>
            <a:r>
              <a:rPr sz="2000" spc="-30" dirty="0">
                <a:latin typeface="Times New Roman"/>
                <a:cs typeface="Times New Roman"/>
              </a:rPr>
              <a:t> </a:t>
            </a:r>
            <a:r>
              <a:rPr sz="2000" dirty="0">
                <a:latin typeface="Calibri"/>
                <a:cs typeface="Calibri"/>
              </a:rPr>
              <a:t>that</a:t>
            </a:r>
            <a:r>
              <a:rPr sz="2000" spc="-70" dirty="0">
                <a:latin typeface="Times New Roman"/>
                <a:cs typeface="Times New Roman"/>
              </a:rPr>
              <a:t> </a:t>
            </a:r>
            <a:r>
              <a:rPr sz="2000" dirty="0">
                <a:latin typeface="Calibri"/>
                <a:cs typeface="Calibri"/>
              </a:rPr>
              <a:t>may</a:t>
            </a:r>
            <a:r>
              <a:rPr sz="2000" spc="-65" dirty="0">
                <a:latin typeface="Times New Roman"/>
                <a:cs typeface="Times New Roman"/>
              </a:rPr>
              <a:t> </a:t>
            </a:r>
            <a:r>
              <a:rPr sz="2000" dirty="0">
                <a:latin typeface="Calibri"/>
                <a:cs typeface="Calibri"/>
              </a:rPr>
              <a:t>be</a:t>
            </a:r>
            <a:r>
              <a:rPr sz="2000" spc="-80" dirty="0">
                <a:latin typeface="Times New Roman"/>
                <a:cs typeface="Times New Roman"/>
              </a:rPr>
              <a:t> </a:t>
            </a:r>
            <a:r>
              <a:rPr sz="2000" dirty="0">
                <a:latin typeface="Calibri"/>
                <a:cs typeface="Calibri"/>
              </a:rPr>
              <a:t>in</a:t>
            </a:r>
            <a:r>
              <a:rPr sz="2000" spc="-65" dirty="0">
                <a:latin typeface="Times New Roman"/>
                <a:cs typeface="Times New Roman"/>
              </a:rPr>
              <a:t> </a:t>
            </a:r>
            <a:r>
              <a:rPr sz="2000" spc="-25" dirty="0">
                <a:latin typeface="Calibri"/>
                <a:cs typeface="Calibri"/>
              </a:rPr>
              <a:t>the</a:t>
            </a:r>
            <a:r>
              <a:rPr sz="2000" spc="-25" dirty="0">
                <a:latin typeface="Times New Roman"/>
                <a:cs typeface="Times New Roman"/>
              </a:rPr>
              <a:t> </a:t>
            </a:r>
            <a:r>
              <a:rPr sz="2000" dirty="0">
                <a:latin typeface="Calibri"/>
                <a:cs typeface="Calibri"/>
              </a:rPr>
              <a:t>lymph/</a:t>
            </a:r>
            <a:r>
              <a:rPr sz="2000" spc="-90" dirty="0">
                <a:latin typeface="Times New Roman"/>
                <a:cs typeface="Times New Roman"/>
              </a:rPr>
              <a:t> </a:t>
            </a:r>
            <a:r>
              <a:rPr sz="2000" dirty="0">
                <a:latin typeface="Calibri"/>
                <a:cs typeface="Calibri"/>
              </a:rPr>
              <a:t>blood/</a:t>
            </a:r>
            <a:r>
              <a:rPr sz="2000" spc="-80" dirty="0">
                <a:latin typeface="Times New Roman"/>
                <a:cs typeface="Times New Roman"/>
              </a:rPr>
              <a:t> </a:t>
            </a:r>
            <a:r>
              <a:rPr sz="2000" spc="-20" dirty="0">
                <a:latin typeface="Calibri"/>
                <a:cs typeface="Calibri"/>
              </a:rPr>
              <a:t>bone</a:t>
            </a:r>
            <a:endParaRPr sz="2000" dirty="0">
              <a:latin typeface="Calibri"/>
              <a:cs typeface="Calibri"/>
            </a:endParaRPr>
          </a:p>
          <a:p>
            <a:pPr marL="239395" indent="-226695" algn="just">
              <a:lnSpc>
                <a:spcPts val="2280"/>
              </a:lnSpc>
              <a:spcBef>
                <a:spcPts val="725"/>
              </a:spcBef>
              <a:buFont typeface="Arial"/>
              <a:buChar char="•"/>
              <a:tabLst>
                <a:tab pos="239395" algn="l"/>
              </a:tabLst>
            </a:pPr>
            <a:r>
              <a:rPr sz="2000" spc="-10" dirty="0">
                <a:solidFill>
                  <a:srgbClr val="2E5496"/>
                </a:solidFill>
                <a:latin typeface="Calibri"/>
                <a:cs typeface="Calibri"/>
              </a:rPr>
              <a:t>AI’s</a:t>
            </a:r>
            <a:r>
              <a:rPr sz="2000" spc="-50" dirty="0">
                <a:solidFill>
                  <a:srgbClr val="2E5496"/>
                </a:solidFill>
                <a:latin typeface="Calibri"/>
                <a:cs typeface="Calibri"/>
              </a:rPr>
              <a:t> </a:t>
            </a:r>
            <a:r>
              <a:rPr sz="2000" dirty="0">
                <a:solidFill>
                  <a:srgbClr val="2E5496"/>
                </a:solidFill>
                <a:latin typeface="Calibri"/>
                <a:cs typeface="Calibri"/>
              </a:rPr>
              <a:t>stop</a:t>
            </a:r>
            <a:r>
              <a:rPr sz="2000" spc="-35" dirty="0">
                <a:solidFill>
                  <a:srgbClr val="2E5496"/>
                </a:solidFill>
                <a:latin typeface="Calibri"/>
                <a:cs typeface="Calibri"/>
              </a:rPr>
              <a:t> </a:t>
            </a:r>
            <a:r>
              <a:rPr sz="2000" dirty="0">
                <a:solidFill>
                  <a:srgbClr val="2E5496"/>
                </a:solidFill>
                <a:latin typeface="Calibri"/>
                <a:cs typeface="Calibri"/>
              </a:rPr>
              <a:t>other</a:t>
            </a:r>
            <a:r>
              <a:rPr sz="2000" spc="-40" dirty="0">
                <a:solidFill>
                  <a:srgbClr val="2E5496"/>
                </a:solidFill>
                <a:latin typeface="Calibri"/>
                <a:cs typeface="Calibri"/>
              </a:rPr>
              <a:t> </a:t>
            </a:r>
            <a:r>
              <a:rPr sz="2000" dirty="0">
                <a:solidFill>
                  <a:srgbClr val="2E5496"/>
                </a:solidFill>
                <a:latin typeface="Calibri"/>
                <a:cs typeface="Calibri"/>
              </a:rPr>
              <a:t>sex</a:t>
            </a:r>
            <a:r>
              <a:rPr sz="2000" spc="-25" dirty="0">
                <a:solidFill>
                  <a:srgbClr val="2E5496"/>
                </a:solidFill>
                <a:latin typeface="Calibri"/>
                <a:cs typeface="Calibri"/>
              </a:rPr>
              <a:t> </a:t>
            </a:r>
            <a:r>
              <a:rPr sz="2000" dirty="0">
                <a:solidFill>
                  <a:srgbClr val="2E5496"/>
                </a:solidFill>
                <a:latin typeface="Calibri"/>
                <a:cs typeface="Calibri"/>
              </a:rPr>
              <a:t>hormone</a:t>
            </a:r>
            <a:r>
              <a:rPr sz="2000" spc="-50" dirty="0">
                <a:solidFill>
                  <a:srgbClr val="2E5496"/>
                </a:solidFill>
                <a:latin typeface="Calibri"/>
                <a:cs typeface="Calibri"/>
              </a:rPr>
              <a:t> </a:t>
            </a:r>
            <a:r>
              <a:rPr sz="2000" dirty="0">
                <a:solidFill>
                  <a:srgbClr val="2E5496"/>
                </a:solidFill>
                <a:latin typeface="Calibri"/>
                <a:cs typeface="Calibri"/>
              </a:rPr>
              <a:t>in</a:t>
            </a:r>
            <a:r>
              <a:rPr sz="2000" spc="-45" dirty="0">
                <a:solidFill>
                  <a:srgbClr val="2E5496"/>
                </a:solidFill>
                <a:latin typeface="Calibri"/>
                <a:cs typeface="Calibri"/>
              </a:rPr>
              <a:t> </a:t>
            </a:r>
            <a:r>
              <a:rPr sz="2000" dirty="0">
                <a:solidFill>
                  <a:srgbClr val="2E5496"/>
                </a:solidFill>
                <a:latin typeface="Calibri"/>
                <a:cs typeface="Calibri"/>
              </a:rPr>
              <a:t>the</a:t>
            </a:r>
            <a:r>
              <a:rPr sz="2000" spc="-35" dirty="0">
                <a:solidFill>
                  <a:srgbClr val="2E5496"/>
                </a:solidFill>
                <a:latin typeface="Calibri"/>
                <a:cs typeface="Calibri"/>
              </a:rPr>
              <a:t> </a:t>
            </a:r>
            <a:r>
              <a:rPr sz="2000" dirty="0">
                <a:solidFill>
                  <a:srgbClr val="2E5496"/>
                </a:solidFill>
                <a:latin typeface="Calibri"/>
                <a:cs typeface="Calibri"/>
              </a:rPr>
              <a:t>blood</a:t>
            </a:r>
            <a:r>
              <a:rPr sz="2000" spc="-55" dirty="0">
                <a:solidFill>
                  <a:srgbClr val="2E5496"/>
                </a:solidFill>
                <a:latin typeface="Calibri"/>
                <a:cs typeface="Calibri"/>
              </a:rPr>
              <a:t> </a:t>
            </a:r>
            <a:r>
              <a:rPr sz="2000" dirty="0">
                <a:solidFill>
                  <a:srgbClr val="2E5496"/>
                </a:solidFill>
                <a:latin typeface="Calibri"/>
                <a:cs typeface="Calibri"/>
              </a:rPr>
              <a:t>from</a:t>
            </a:r>
            <a:r>
              <a:rPr sz="2000" spc="-35" dirty="0">
                <a:solidFill>
                  <a:srgbClr val="2E5496"/>
                </a:solidFill>
                <a:latin typeface="Calibri"/>
                <a:cs typeface="Calibri"/>
              </a:rPr>
              <a:t> </a:t>
            </a:r>
            <a:r>
              <a:rPr sz="2000" spc="-10" dirty="0">
                <a:solidFill>
                  <a:srgbClr val="2E5496"/>
                </a:solidFill>
                <a:latin typeface="Calibri"/>
                <a:cs typeface="Calibri"/>
              </a:rPr>
              <a:t>converting</a:t>
            </a:r>
            <a:r>
              <a:rPr sz="2000" spc="-40" dirty="0">
                <a:solidFill>
                  <a:srgbClr val="2E5496"/>
                </a:solidFill>
                <a:latin typeface="Calibri"/>
                <a:cs typeface="Calibri"/>
              </a:rPr>
              <a:t> </a:t>
            </a:r>
            <a:r>
              <a:rPr sz="2000" dirty="0">
                <a:solidFill>
                  <a:srgbClr val="2E5496"/>
                </a:solidFill>
                <a:latin typeface="Calibri"/>
                <a:cs typeface="Calibri"/>
              </a:rPr>
              <a:t>into</a:t>
            </a:r>
            <a:r>
              <a:rPr sz="2000" spc="-30" dirty="0">
                <a:solidFill>
                  <a:srgbClr val="2E5496"/>
                </a:solidFill>
                <a:latin typeface="Calibri"/>
                <a:cs typeface="Calibri"/>
              </a:rPr>
              <a:t> </a:t>
            </a:r>
            <a:r>
              <a:rPr sz="2000" spc="-10" dirty="0">
                <a:solidFill>
                  <a:srgbClr val="2E5496"/>
                </a:solidFill>
                <a:latin typeface="Calibri"/>
                <a:cs typeface="Calibri"/>
              </a:rPr>
              <a:t>oestrogen-</a:t>
            </a:r>
            <a:r>
              <a:rPr sz="2000" spc="-95" dirty="0">
                <a:solidFill>
                  <a:srgbClr val="2E5496"/>
                </a:solidFill>
                <a:latin typeface="Times New Roman"/>
                <a:cs typeface="Times New Roman"/>
              </a:rPr>
              <a:t> </a:t>
            </a:r>
            <a:r>
              <a:rPr sz="2000" dirty="0">
                <a:solidFill>
                  <a:srgbClr val="2E5496"/>
                </a:solidFill>
                <a:latin typeface="Calibri"/>
                <a:cs typeface="Calibri"/>
              </a:rPr>
              <a:t>they</a:t>
            </a:r>
            <a:r>
              <a:rPr sz="2000" spc="325" dirty="0">
                <a:solidFill>
                  <a:srgbClr val="2E5496"/>
                </a:solidFill>
                <a:latin typeface="Times New Roman"/>
                <a:cs typeface="Times New Roman"/>
              </a:rPr>
              <a:t> </a:t>
            </a:r>
            <a:r>
              <a:rPr sz="2000" spc="-10" dirty="0">
                <a:solidFill>
                  <a:srgbClr val="2E5496"/>
                </a:solidFill>
                <a:latin typeface="Calibri"/>
                <a:cs typeface="Calibri"/>
              </a:rPr>
              <a:t>reduce</a:t>
            </a:r>
            <a:endParaRPr sz="2000" dirty="0">
              <a:latin typeface="Calibri"/>
              <a:cs typeface="Calibri"/>
            </a:endParaRPr>
          </a:p>
          <a:p>
            <a:pPr marL="241300" algn="just">
              <a:lnSpc>
                <a:spcPts val="2280"/>
              </a:lnSpc>
            </a:pPr>
            <a:r>
              <a:rPr sz="2000" b="1" spc="-10" dirty="0">
                <a:solidFill>
                  <a:srgbClr val="2E5496"/>
                </a:solidFill>
                <a:latin typeface="Calibri"/>
                <a:cs typeface="Calibri"/>
              </a:rPr>
              <a:t>estrogen</a:t>
            </a:r>
            <a:r>
              <a:rPr sz="2000" spc="-90" dirty="0">
                <a:solidFill>
                  <a:srgbClr val="2E5496"/>
                </a:solidFill>
                <a:latin typeface="Times New Roman"/>
                <a:cs typeface="Times New Roman"/>
              </a:rPr>
              <a:t> </a:t>
            </a:r>
            <a:r>
              <a:rPr sz="2000" b="1" dirty="0">
                <a:solidFill>
                  <a:srgbClr val="2E5496"/>
                </a:solidFill>
                <a:latin typeface="Calibri"/>
                <a:cs typeface="Calibri"/>
              </a:rPr>
              <a:t>creation</a:t>
            </a:r>
            <a:r>
              <a:rPr sz="2000" spc="-90" dirty="0">
                <a:solidFill>
                  <a:srgbClr val="2E5496"/>
                </a:solidFill>
                <a:latin typeface="Times New Roman"/>
                <a:cs typeface="Times New Roman"/>
              </a:rPr>
              <a:t> </a:t>
            </a:r>
            <a:r>
              <a:rPr sz="2000" b="1" dirty="0">
                <a:solidFill>
                  <a:srgbClr val="2E5496"/>
                </a:solidFill>
                <a:latin typeface="Calibri"/>
                <a:cs typeface="Calibri"/>
              </a:rPr>
              <a:t>in</a:t>
            </a:r>
            <a:r>
              <a:rPr sz="2000" spc="-90" dirty="0">
                <a:solidFill>
                  <a:srgbClr val="2E5496"/>
                </a:solidFill>
                <a:latin typeface="Times New Roman"/>
                <a:cs typeface="Times New Roman"/>
              </a:rPr>
              <a:t> </a:t>
            </a:r>
            <a:r>
              <a:rPr sz="2000" b="1" dirty="0">
                <a:solidFill>
                  <a:srgbClr val="2E5496"/>
                </a:solidFill>
                <a:latin typeface="Calibri"/>
                <a:cs typeface="Calibri"/>
              </a:rPr>
              <a:t>fat</a:t>
            </a:r>
            <a:r>
              <a:rPr sz="2000" spc="-80" dirty="0">
                <a:solidFill>
                  <a:srgbClr val="2E5496"/>
                </a:solidFill>
                <a:latin typeface="Times New Roman"/>
                <a:cs typeface="Times New Roman"/>
              </a:rPr>
              <a:t> </a:t>
            </a:r>
            <a:r>
              <a:rPr sz="2000" dirty="0">
                <a:solidFill>
                  <a:srgbClr val="2E5496"/>
                </a:solidFill>
                <a:latin typeface="Calibri"/>
                <a:cs typeface="Calibri"/>
              </a:rPr>
              <a:t>&amp;</a:t>
            </a:r>
            <a:r>
              <a:rPr sz="2000" spc="-90" dirty="0">
                <a:solidFill>
                  <a:srgbClr val="2E5496"/>
                </a:solidFill>
                <a:latin typeface="Times New Roman"/>
                <a:cs typeface="Times New Roman"/>
              </a:rPr>
              <a:t> </a:t>
            </a:r>
            <a:r>
              <a:rPr sz="2000" dirty="0">
                <a:solidFill>
                  <a:srgbClr val="2E5496"/>
                </a:solidFill>
                <a:latin typeface="Calibri"/>
                <a:cs typeface="Calibri"/>
              </a:rPr>
              <a:t>are</a:t>
            </a:r>
            <a:r>
              <a:rPr sz="2000" spc="-85" dirty="0">
                <a:solidFill>
                  <a:srgbClr val="2E5496"/>
                </a:solidFill>
                <a:latin typeface="Times New Roman"/>
                <a:cs typeface="Times New Roman"/>
              </a:rPr>
              <a:t> </a:t>
            </a:r>
            <a:r>
              <a:rPr sz="2000" dirty="0">
                <a:solidFill>
                  <a:srgbClr val="2E5496"/>
                </a:solidFill>
                <a:latin typeface="Calibri"/>
                <a:cs typeface="Calibri"/>
              </a:rPr>
              <a:t>often</a:t>
            </a:r>
            <a:r>
              <a:rPr sz="2000" spc="-95" dirty="0">
                <a:solidFill>
                  <a:srgbClr val="2E5496"/>
                </a:solidFill>
                <a:latin typeface="Times New Roman"/>
                <a:cs typeface="Times New Roman"/>
              </a:rPr>
              <a:t> </a:t>
            </a:r>
            <a:r>
              <a:rPr sz="2000" dirty="0">
                <a:solidFill>
                  <a:srgbClr val="2E5496"/>
                </a:solidFill>
                <a:latin typeface="Calibri"/>
                <a:cs typeface="Calibri"/>
              </a:rPr>
              <a:t>given</a:t>
            </a:r>
            <a:r>
              <a:rPr sz="2000" spc="-80" dirty="0">
                <a:solidFill>
                  <a:srgbClr val="2E5496"/>
                </a:solidFill>
                <a:latin typeface="Times New Roman"/>
                <a:cs typeface="Times New Roman"/>
              </a:rPr>
              <a:t> </a:t>
            </a:r>
            <a:r>
              <a:rPr sz="2000" dirty="0">
                <a:solidFill>
                  <a:srgbClr val="2E5496"/>
                </a:solidFill>
                <a:latin typeface="Calibri"/>
                <a:cs typeface="Calibri"/>
              </a:rPr>
              <a:t>to</a:t>
            </a:r>
            <a:r>
              <a:rPr sz="2000" spc="-95" dirty="0">
                <a:solidFill>
                  <a:srgbClr val="2E5496"/>
                </a:solidFill>
                <a:latin typeface="Times New Roman"/>
                <a:cs typeface="Times New Roman"/>
              </a:rPr>
              <a:t> </a:t>
            </a:r>
            <a:r>
              <a:rPr sz="2000" dirty="0">
                <a:solidFill>
                  <a:srgbClr val="2E5496"/>
                </a:solidFill>
                <a:latin typeface="Calibri"/>
                <a:cs typeface="Calibri"/>
              </a:rPr>
              <a:t>people</a:t>
            </a:r>
            <a:r>
              <a:rPr sz="2000" spc="-90" dirty="0">
                <a:solidFill>
                  <a:srgbClr val="2E5496"/>
                </a:solidFill>
                <a:latin typeface="Times New Roman"/>
                <a:cs typeface="Times New Roman"/>
              </a:rPr>
              <a:t> </a:t>
            </a:r>
            <a:r>
              <a:rPr sz="2000" dirty="0">
                <a:solidFill>
                  <a:srgbClr val="2E5496"/>
                </a:solidFill>
                <a:latin typeface="Calibri"/>
                <a:cs typeface="Calibri"/>
              </a:rPr>
              <a:t>at</a:t>
            </a:r>
            <a:r>
              <a:rPr sz="2000" spc="-85" dirty="0">
                <a:solidFill>
                  <a:srgbClr val="2E5496"/>
                </a:solidFill>
                <a:latin typeface="Times New Roman"/>
                <a:cs typeface="Times New Roman"/>
              </a:rPr>
              <a:t> </a:t>
            </a:r>
            <a:r>
              <a:rPr sz="2000" dirty="0">
                <a:solidFill>
                  <a:srgbClr val="2E5496"/>
                </a:solidFill>
                <a:latin typeface="Calibri"/>
                <a:cs typeface="Calibri"/>
              </a:rPr>
              <a:t>medium</a:t>
            </a:r>
            <a:r>
              <a:rPr sz="2000" spc="-85" dirty="0">
                <a:solidFill>
                  <a:srgbClr val="2E5496"/>
                </a:solidFill>
                <a:latin typeface="Times New Roman"/>
                <a:cs typeface="Times New Roman"/>
              </a:rPr>
              <a:t> </a:t>
            </a:r>
            <a:r>
              <a:rPr sz="2000" dirty="0">
                <a:solidFill>
                  <a:srgbClr val="2E5496"/>
                </a:solidFill>
                <a:latin typeface="Calibri"/>
                <a:cs typeface="Calibri"/>
              </a:rPr>
              <a:t>to</a:t>
            </a:r>
            <a:r>
              <a:rPr sz="2000" spc="-85" dirty="0">
                <a:solidFill>
                  <a:srgbClr val="2E5496"/>
                </a:solidFill>
                <a:latin typeface="Times New Roman"/>
                <a:cs typeface="Times New Roman"/>
              </a:rPr>
              <a:t> </a:t>
            </a:r>
            <a:r>
              <a:rPr sz="2000" dirty="0">
                <a:solidFill>
                  <a:srgbClr val="2E5496"/>
                </a:solidFill>
                <a:latin typeface="Calibri"/>
                <a:cs typeface="Calibri"/>
              </a:rPr>
              <a:t>high</a:t>
            </a:r>
            <a:r>
              <a:rPr sz="2000" spc="-105" dirty="0">
                <a:solidFill>
                  <a:srgbClr val="2E5496"/>
                </a:solidFill>
                <a:latin typeface="Times New Roman"/>
                <a:cs typeface="Times New Roman"/>
              </a:rPr>
              <a:t> </a:t>
            </a:r>
            <a:r>
              <a:rPr sz="2000" dirty="0">
                <a:solidFill>
                  <a:srgbClr val="2E5496"/>
                </a:solidFill>
                <a:latin typeface="Calibri"/>
                <a:cs typeface="Calibri"/>
              </a:rPr>
              <a:t>risk</a:t>
            </a:r>
            <a:r>
              <a:rPr sz="2000" spc="-75" dirty="0">
                <a:solidFill>
                  <a:srgbClr val="2E5496"/>
                </a:solidFill>
                <a:latin typeface="Times New Roman"/>
                <a:cs typeface="Times New Roman"/>
              </a:rPr>
              <a:t> </a:t>
            </a:r>
            <a:r>
              <a:rPr sz="2000" dirty="0">
                <a:solidFill>
                  <a:srgbClr val="2E5496"/>
                </a:solidFill>
                <a:latin typeface="Calibri"/>
                <a:cs typeface="Calibri"/>
              </a:rPr>
              <a:t>of</a:t>
            </a:r>
            <a:r>
              <a:rPr sz="2000" spc="-90" dirty="0">
                <a:solidFill>
                  <a:srgbClr val="2E5496"/>
                </a:solidFill>
                <a:latin typeface="Times New Roman"/>
                <a:cs typeface="Times New Roman"/>
              </a:rPr>
              <a:t> </a:t>
            </a:r>
            <a:r>
              <a:rPr sz="2000" spc="-10" dirty="0">
                <a:solidFill>
                  <a:srgbClr val="2E5496"/>
                </a:solidFill>
                <a:latin typeface="Calibri"/>
                <a:cs typeface="Calibri"/>
              </a:rPr>
              <a:t>recurrence</a:t>
            </a:r>
            <a:endParaRPr sz="2000" dirty="0">
              <a:latin typeface="Calibri"/>
              <a:cs typeface="Calibri"/>
            </a:endParaRPr>
          </a:p>
          <a:p>
            <a:pPr marL="239395" marR="5080" indent="-226695" algn="just">
              <a:lnSpc>
                <a:spcPts val="2160"/>
              </a:lnSpc>
              <a:spcBef>
                <a:spcPts val="1040"/>
              </a:spcBef>
              <a:buFont typeface="Arial"/>
              <a:buChar char="•"/>
              <a:tabLst>
                <a:tab pos="241300" algn="l"/>
              </a:tabLst>
            </a:pPr>
            <a:r>
              <a:rPr sz="2000" spc="-35" dirty="0">
                <a:solidFill>
                  <a:srgbClr val="2E5496"/>
                </a:solidFill>
                <a:latin typeface="Calibri"/>
                <a:cs typeface="Calibri"/>
              </a:rPr>
              <a:t>Tamoxifen</a:t>
            </a:r>
            <a:r>
              <a:rPr sz="2000" spc="-65" dirty="0">
                <a:solidFill>
                  <a:srgbClr val="2E5496"/>
                </a:solidFill>
                <a:latin typeface="Times New Roman"/>
                <a:cs typeface="Times New Roman"/>
              </a:rPr>
              <a:t> </a:t>
            </a:r>
            <a:r>
              <a:rPr sz="2000" dirty="0">
                <a:solidFill>
                  <a:srgbClr val="2E5496"/>
                </a:solidFill>
                <a:latin typeface="Calibri"/>
                <a:cs typeface="Calibri"/>
              </a:rPr>
              <a:t>blocks</a:t>
            </a:r>
            <a:r>
              <a:rPr sz="2000" spc="-60" dirty="0">
                <a:solidFill>
                  <a:srgbClr val="2E5496"/>
                </a:solidFill>
                <a:latin typeface="Times New Roman"/>
                <a:cs typeface="Times New Roman"/>
              </a:rPr>
              <a:t> </a:t>
            </a:r>
            <a:r>
              <a:rPr sz="2000" spc="-10" dirty="0">
                <a:solidFill>
                  <a:srgbClr val="2E5496"/>
                </a:solidFill>
                <a:latin typeface="Calibri"/>
                <a:cs typeface="Calibri"/>
              </a:rPr>
              <a:t>estrogen</a:t>
            </a:r>
            <a:r>
              <a:rPr sz="2000" spc="-70" dirty="0">
                <a:solidFill>
                  <a:srgbClr val="2E5496"/>
                </a:solidFill>
                <a:latin typeface="Times New Roman"/>
                <a:cs typeface="Times New Roman"/>
              </a:rPr>
              <a:t> </a:t>
            </a:r>
            <a:r>
              <a:rPr sz="2000" spc="-20" dirty="0">
                <a:solidFill>
                  <a:srgbClr val="2E5496"/>
                </a:solidFill>
                <a:latin typeface="Calibri"/>
                <a:cs typeface="Calibri"/>
              </a:rPr>
              <a:t>receptors</a:t>
            </a:r>
            <a:r>
              <a:rPr sz="2000" spc="-45" dirty="0">
                <a:solidFill>
                  <a:srgbClr val="2E5496"/>
                </a:solidFill>
                <a:latin typeface="Times New Roman"/>
                <a:cs typeface="Times New Roman"/>
              </a:rPr>
              <a:t> </a:t>
            </a:r>
            <a:r>
              <a:rPr sz="2000" dirty="0">
                <a:solidFill>
                  <a:srgbClr val="2E5496"/>
                </a:solidFill>
                <a:latin typeface="Calibri"/>
                <a:cs typeface="Calibri"/>
              </a:rPr>
              <a:t>–</a:t>
            </a:r>
            <a:r>
              <a:rPr sz="2000" spc="-15" dirty="0">
                <a:solidFill>
                  <a:srgbClr val="2E5496"/>
                </a:solidFill>
                <a:latin typeface="Calibri"/>
                <a:cs typeface="Calibri"/>
              </a:rPr>
              <a:t> </a:t>
            </a:r>
            <a:r>
              <a:rPr sz="2000" dirty="0">
                <a:solidFill>
                  <a:srgbClr val="2E5496"/>
                </a:solidFill>
                <a:latin typeface="Calibri"/>
                <a:cs typeface="Calibri"/>
              </a:rPr>
              <a:t>it</a:t>
            </a:r>
            <a:r>
              <a:rPr sz="2000" spc="-60" dirty="0">
                <a:solidFill>
                  <a:srgbClr val="2E5496"/>
                </a:solidFill>
                <a:latin typeface="Times New Roman"/>
                <a:cs typeface="Times New Roman"/>
              </a:rPr>
              <a:t> </a:t>
            </a:r>
            <a:r>
              <a:rPr sz="2000" dirty="0">
                <a:solidFill>
                  <a:srgbClr val="2E5496"/>
                </a:solidFill>
                <a:latin typeface="Calibri"/>
                <a:cs typeface="Calibri"/>
              </a:rPr>
              <a:t>is</a:t>
            </a:r>
            <a:r>
              <a:rPr sz="2000" spc="-55" dirty="0">
                <a:solidFill>
                  <a:srgbClr val="2E5496"/>
                </a:solidFill>
                <a:latin typeface="Times New Roman"/>
                <a:cs typeface="Times New Roman"/>
              </a:rPr>
              <a:t> </a:t>
            </a:r>
            <a:r>
              <a:rPr sz="2000" spc="-20" dirty="0">
                <a:solidFill>
                  <a:srgbClr val="2E5496"/>
                </a:solidFill>
                <a:latin typeface="Calibri"/>
                <a:cs typeface="Calibri"/>
              </a:rPr>
              <a:t>effective</a:t>
            </a:r>
            <a:r>
              <a:rPr sz="2000" spc="-50" dirty="0">
                <a:solidFill>
                  <a:srgbClr val="2E5496"/>
                </a:solidFill>
                <a:latin typeface="Times New Roman"/>
                <a:cs typeface="Times New Roman"/>
              </a:rPr>
              <a:t> </a:t>
            </a:r>
            <a:r>
              <a:rPr sz="2000" dirty="0">
                <a:solidFill>
                  <a:srgbClr val="2E5496"/>
                </a:solidFill>
                <a:latin typeface="Calibri"/>
                <a:cs typeface="Calibri"/>
              </a:rPr>
              <a:t>in</a:t>
            </a:r>
            <a:r>
              <a:rPr sz="2000" spc="-65" dirty="0">
                <a:solidFill>
                  <a:srgbClr val="2E5496"/>
                </a:solidFill>
                <a:latin typeface="Times New Roman"/>
                <a:cs typeface="Times New Roman"/>
              </a:rPr>
              <a:t> </a:t>
            </a:r>
            <a:r>
              <a:rPr sz="2000" dirty="0">
                <a:solidFill>
                  <a:srgbClr val="2E5496"/>
                </a:solidFill>
                <a:latin typeface="Calibri"/>
                <a:cs typeface="Calibri"/>
              </a:rPr>
              <a:t>both</a:t>
            </a:r>
            <a:r>
              <a:rPr sz="2000" spc="-75" dirty="0">
                <a:solidFill>
                  <a:srgbClr val="2E5496"/>
                </a:solidFill>
                <a:latin typeface="Times New Roman"/>
                <a:cs typeface="Times New Roman"/>
              </a:rPr>
              <a:t> </a:t>
            </a:r>
            <a:r>
              <a:rPr sz="2000" dirty="0">
                <a:solidFill>
                  <a:srgbClr val="2E5496"/>
                </a:solidFill>
                <a:latin typeface="Calibri"/>
                <a:cs typeface="Calibri"/>
              </a:rPr>
              <a:t>pre-</a:t>
            </a:r>
            <a:r>
              <a:rPr sz="2000" spc="-65" dirty="0">
                <a:solidFill>
                  <a:srgbClr val="2E5496"/>
                </a:solidFill>
                <a:latin typeface="Times New Roman"/>
                <a:cs typeface="Times New Roman"/>
              </a:rPr>
              <a:t> </a:t>
            </a:r>
            <a:r>
              <a:rPr sz="2000" dirty="0">
                <a:solidFill>
                  <a:srgbClr val="2E5496"/>
                </a:solidFill>
                <a:latin typeface="Calibri"/>
                <a:cs typeface="Calibri"/>
              </a:rPr>
              <a:t>and</a:t>
            </a:r>
            <a:r>
              <a:rPr sz="2000" spc="-80" dirty="0">
                <a:solidFill>
                  <a:srgbClr val="2E5496"/>
                </a:solidFill>
                <a:latin typeface="Times New Roman"/>
                <a:cs typeface="Times New Roman"/>
              </a:rPr>
              <a:t> </a:t>
            </a:r>
            <a:r>
              <a:rPr sz="2000" spc="-10" dirty="0">
                <a:solidFill>
                  <a:srgbClr val="2E5496"/>
                </a:solidFill>
                <a:latin typeface="Calibri"/>
                <a:cs typeface="Calibri"/>
              </a:rPr>
              <a:t>postmenopausal</a:t>
            </a:r>
            <a:r>
              <a:rPr sz="2000" spc="-65" dirty="0">
                <a:solidFill>
                  <a:srgbClr val="2E5496"/>
                </a:solidFill>
                <a:latin typeface="Times New Roman"/>
                <a:cs typeface="Times New Roman"/>
              </a:rPr>
              <a:t> </a:t>
            </a:r>
            <a:r>
              <a:rPr sz="2000" spc="-10" dirty="0">
                <a:solidFill>
                  <a:srgbClr val="2E5496"/>
                </a:solidFill>
                <a:latin typeface="Calibri"/>
                <a:cs typeface="Calibri"/>
              </a:rPr>
              <a:t>patients</a:t>
            </a:r>
            <a:r>
              <a:rPr sz="2000" spc="-10" dirty="0">
                <a:solidFill>
                  <a:srgbClr val="2E5496"/>
                </a:solidFill>
                <a:latin typeface="Times New Roman"/>
                <a:cs typeface="Times New Roman"/>
              </a:rPr>
              <a:t> 	</a:t>
            </a:r>
            <a:r>
              <a:rPr sz="2000" dirty="0">
                <a:solidFill>
                  <a:srgbClr val="2E5496"/>
                </a:solidFill>
                <a:latin typeface="Calibri"/>
                <a:cs typeface="Calibri"/>
              </a:rPr>
              <a:t>&amp;</a:t>
            </a:r>
            <a:r>
              <a:rPr lang="en-IE" sz="2000" dirty="0">
                <a:solidFill>
                  <a:srgbClr val="2E5496"/>
                </a:solidFill>
                <a:latin typeface="Calibri"/>
                <a:cs typeface="Calibri"/>
              </a:rPr>
              <a:t> </a:t>
            </a:r>
            <a:r>
              <a:rPr sz="2000" dirty="0">
                <a:solidFill>
                  <a:srgbClr val="2E5496"/>
                </a:solidFill>
                <a:latin typeface="Calibri"/>
                <a:cs typeface="Calibri"/>
              </a:rPr>
              <a:t>has</a:t>
            </a:r>
            <a:r>
              <a:rPr sz="2000" spc="-75" dirty="0">
                <a:solidFill>
                  <a:srgbClr val="2E5496"/>
                </a:solidFill>
                <a:latin typeface="Times New Roman"/>
                <a:cs typeface="Times New Roman"/>
              </a:rPr>
              <a:t> </a:t>
            </a:r>
            <a:r>
              <a:rPr sz="2000" spc="-10" dirty="0">
                <a:solidFill>
                  <a:srgbClr val="2E5496"/>
                </a:solidFill>
                <a:latin typeface="Calibri"/>
                <a:cs typeface="Calibri"/>
              </a:rPr>
              <a:t>estrogen</a:t>
            </a:r>
            <a:r>
              <a:rPr sz="2000" spc="-85" dirty="0">
                <a:solidFill>
                  <a:srgbClr val="2E5496"/>
                </a:solidFill>
                <a:latin typeface="Times New Roman"/>
                <a:cs typeface="Times New Roman"/>
              </a:rPr>
              <a:t> </a:t>
            </a:r>
            <a:r>
              <a:rPr sz="2000" spc="-10" dirty="0">
                <a:solidFill>
                  <a:srgbClr val="2E5496"/>
                </a:solidFill>
                <a:latin typeface="Calibri"/>
                <a:cs typeface="Calibri"/>
              </a:rPr>
              <a:t>receptor</a:t>
            </a:r>
            <a:r>
              <a:rPr sz="2000" spc="-60" dirty="0">
                <a:solidFill>
                  <a:srgbClr val="2E5496"/>
                </a:solidFill>
                <a:latin typeface="Times New Roman"/>
                <a:cs typeface="Times New Roman"/>
              </a:rPr>
              <a:t> </a:t>
            </a:r>
            <a:r>
              <a:rPr sz="2000" b="1" spc="-10" dirty="0">
                <a:solidFill>
                  <a:srgbClr val="2E5496"/>
                </a:solidFill>
                <a:latin typeface="Calibri"/>
                <a:cs typeface="Calibri"/>
              </a:rPr>
              <a:t>antagonist</a:t>
            </a:r>
            <a:r>
              <a:rPr sz="2000" spc="-90" dirty="0">
                <a:solidFill>
                  <a:srgbClr val="2E5496"/>
                </a:solidFill>
                <a:latin typeface="Times New Roman"/>
                <a:cs typeface="Times New Roman"/>
              </a:rPr>
              <a:t> </a:t>
            </a:r>
            <a:r>
              <a:rPr sz="2000" dirty="0">
                <a:solidFill>
                  <a:srgbClr val="2E5496"/>
                </a:solidFill>
                <a:latin typeface="Calibri"/>
                <a:cs typeface="Calibri"/>
              </a:rPr>
              <a:t>activity</a:t>
            </a:r>
            <a:r>
              <a:rPr sz="2000" spc="-75" dirty="0">
                <a:solidFill>
                  <a:srgbClr val="2E5496"/>
                </a:solidFill>
                <a:latin typeface="Times New Roman"/>
                <a:cs typeface="Times New Roman"/>
              </a:rPr>
              <a:t> </a:t>
            </a:r>
            <a:r>
              <a:rPr sz="2000" dirty="0">
                <a:solidFill>
                  <a:srgbClr val="2E5496"/>
                </a:solidFill>
                <a:latin typeface="Calibri"/>
                <a:cs typeface="Calibri"/>
              </a:rPr>
              <a:t>in</a:t>
            </a:r>
            <a:r>
              <a:rPr sz="2000" spc="-80" dirty="0">
                <a:solidFill>
                  <a:srgbClr val="2E5496"/>
                </a:solidFill>
                <a:latin typeface="Times New Roman"/>
                <a:cs typeface="Times New Roman"/>
              </a:rPr>
              <a:t> </a:t>
            </a:r>
            <a:r>
              <a:rPr sz="2000" dirty="0">
                <a:solidFill>
                  <a:srgbClr val="2E5496"/>
                </a:solidFill>
                <a:latin typeface="Calibri"/>
                <a:cs typeface="Calibri"/>
              </a:rPr>
              <a:t>the</a:t>
            </a:r>
            <a:r>
              <a:rPr sz="2000" spc="-85" dirty="0">
                <a:solidFill>
                  <a:srgbClr val="2E5496"/>
                </a:solidFill>
                <a:latin typeface="Times New Roman"/>
                <a:cs typeface="Times New Roman"/>
              </a:rPr>
              <a:t> </a:t>
            </a:r>
            <a:r>
              <a:rPr sz="2000" spc="-10" dirty="0">
                <a:solidFill>
                  <a:srgbClr val="2E5496"/>
                </a:solidFill>
                <a:latin typeface="Calibri"/>
                <a:cs typeface="Calibri"/>
              </a:rPr>
              <a:t>breast.</a:t>
            </a:r>
            <a:endParaRPr sz="2000" dirty="0">
              <a:latin typeface="Calibri"/>
              <a:cs typeface="Calibri"/>
            </a:endParaRPr>
          </a:p>
          <a:p>
            <a:pPr marL="239395" indent="-226695" algn="just">
              <a:lnSpc>
                <a:spcPts val="2280"/>
              </a:lnSpc>
              <a:spcBef>
                <a:spcPts val="725"/>
              </a:spcBef>
              <a:buFont typeface="Arial"/>
              <a:buChar char="•"/>
              <a:tabLst>
                <a:tab pos="239395" algn="l"/>
              </a:tabLst>
            </a:pPr>
            <a:r>
              <a:rPr sz="2000" spc="-10" dirty="0">
                <a:solidFill>
                  <a:srgbClr val="2E5496"/>
                </a:solidFill>
                <a:latin typeface="Calibri"/>
                <a:cs typeface="Calibri"/>
              </a:rPr>
              <a:t>Oncologists</a:t>
            </a:r>
            <a:r>
              <a:rPr sz="2000" spc="-80" dirty="0">
                <a:solidFill>
                  <a:srgbClr val="2E5496"/>
                </a:solidFill>
                <a:latin typeface="Times New Roman"/>
                <a:cs typeface="Times New Roman"/>
              </a:rPr>
              <a:t> </a:t>
            </a:r>
            <a:r>
              <a:rPr sz="2000" dirty="0">
                <a:solidFill>
                  <a:srgbClr val="2E5496"/>
                </a:solidFill>
                <a:latin typeface="Calibri"/>
                <a:cs typeface="Calibri"/>
              </a:rPr>
              <a:t>report</a:t>
            </a:r>
            <a:r>
              <a:rPr sz="2000" spc="-85" dirty="0">
                <a:solidFill>
                  <a:srgbClr val="2E5496"/>
                </a:solidFill>
                <a:latin typeface="Times New Roman"/>
                <a:cs typeface="Times New Roman"/>
              </a:rPr>
              <a:t> </a:t>
            </a:r>
            <a:r>
              <a:rPr sz="2000" dirty="0">
                <a:solidFill>
                  <a:srgbClr val="2E5496"/>
                </a:solidFill>
                <a:latin typeface="Calibri"/>
                <a:cs typeface="Calibri"/>
              </a:rPr>
              <a:t>the</a:t>
            </a:r>
            <a:r>
              <a:rPr sz="2000" spc="-70" dirty="0">
                <a:solidFill>
                  <a:srgbClr val="2E5496"/>
                </a:solidFill>
                <a:latin typeface="Times New Roman"/>
                <a:cs typeface="Times New Roman"/>
              </a:rPr>
              <a:t> </a:t>
            </a:r>
            <a:r>
              <a:rPr sz="2000" dirty="0">
                <a:solidFill>
                  <a:srgbClr val="2E5496"/>
                </a:solidFill>
                <a:latin typeface="Calibri"/>
                <a:cs typeface="Calibri"/>
              </a:rPr>
              <a:t>use</a:t>
            </a:r>
            <a:r>
              <a:rPr sz="2000" spc="-70" dirty="0">
                <a:solidFill>
                  <a:srgbClr val="2E5496"/>
                </a:solidFill>
                <a:latin typeface="Times New Roman"/>
                <a:cs typeface="Times New Roman"/>
              </a:rPr>
              <a:t> </a:t>
            </a:r>
            <a:r>
              <a:rPr sz="2000" dirty="0">
                <a:solidFill>
                  <a:srgbClr val="2E5496"/>
                </a:solidFill>
                <a:latin typeface="Calibri"/>
                <a:cs typeface="Calibri"/>
              </a:rPr>
              <a:t>of</a:t>
            </a:r>
            <a:r>
              <a:rPr sz="2000" spc="-80" dirty="0">
                <a:solidFill>
                  <a:srgbClr val="2E5496"/>
                </a:solidFill>
                <a:latin typeface="Times New Roman"/>
                <a:cs typeface="Times New Roman"/>
              </a:rPr>
              <a:t> </a:t>
            </a:r>
            <a:r>
              <a:rPr sz="2000" dirty="0">
                <a:solidFill>
                  <a:srgbClr val="2E5496"/>
                </a:solidFill>
                <a:latin typeface="Calibri"/>
                <a:cs typeface="Calibri"/>
              </a:rPr>
              <a:t>these</a:t>
            </a:r>
            <a:r>
              <a:rPr sz="2000" spc="-70" dirty="0">
                <a:solidFill>
                  <a:srgbClr val="2E5496"/>
                </a:solidFill>
                <a:latin typeface="Times New Roman"/>
                <a:cs typeface="Times New Roman"/>
              </a:rPr>
              <a:t> </a:t>
            </a:r>
            <a:r>
              <a:rPr sz="2000" dirty="0">
                <a:solidFill>
                  <a:srgbClr val="2E5496"/>
                </a:solidFill>
                <a:latin typeface="Calibri"/>
                <a:cs typeface="Calibri"/>
              </a:rPr>
              <a:t>drugs</a:t>
            </a:r>
            <a:r>
              <a:rPr sz="2000" spc="-80" dirty="0">
                <a:solidFill>
                  <a:srgbClr val="2E5496"/>
                </a:solidFill>
                <a:latin typeface="Times New Roman"/>
                <a:cs typeface="Times New Roman"/>
              </a:rPr>
              <a:t> </a:t>
            </a:r>
            <a:r>
              <a:rPr sz="2000" dirty="0">
                <a:solidFill>
                  <a:srgbClr val="2E5496"/>
                </a:solidFill>
                <a:latin typeface="Calibri"/>
                <a:cs typeface="Calibri"/>
              </a:rPr>
              <a:t>has</a:t>
            </a:r>
            <a:r>
              <a:rPr sz="2000" spc="-70" dirty="0">
                <a:solidFill>
                  <a:srgbClr val="2E5496"/>
                </a:solidFill>
                <a:latin typeface="Times New Roman"/>
                <a:cs typeface="Times New Roman"/>
              </a:rPr>
              <a:t> </a:t>
            </a:r>
            <a:r>
              <a:rPr sz="2000" dirty="0">
                <a:solidFill>
                  <a:srgbClr val="2E5496"/>
                </a:solidFill>
                <a:latin typeface="Calibri"/>
                <a:cs typeface="Calibri"/>
              </a:rPr>
              <a:t>been</a:t>
            </a:r>
            <a:r>
              <a:rPr sz="2000" spc="-80" dirty="0">
                <a:solidFill>
                  <a:srgbClr val="2E5496"/>
                </a:solidFill>
                <a:latin typeface="Times New Roman"/>
                <a:cs typeface="Times New Roman"/>
              </a:rPr>
              <a:t> </a:t>
            </a:r>
            <a:r>
              <a:rPr sz="2000" dirty="0">
                <a:solidFill>
                  <a:srgbClr val="2E5496"/>
                </a:solidFill>
                <a:latin typeface="Calibri"/>
                <a:cs typeface="Calibri"/>
              </a:rPr>
              <a:t>the</a:t>
            </a:r>
            <a:r>
              <a:rPr sz="2000" spc="-70" dirty="0">
                <a:solidFill>
                  <a:srgbClr val="2E5496"/>
                </a:solidFill>
                <a:latin typeface="Times New Roman"/>
                <a:cs typeface="Times New Roman"/>
              </a:rPr>
              <a:t> </a:t>
            </a:r>
            <a:r>
              <a:rPr sz="2000" dirty="0">
                <a:solidFill>
                  <a:srgbClr val="2E5496"/>
                </a:solidFill>
                <a:latin typeface="Calibri"/>
                <a:cs typeface="Calibri"/>
              </a:rPr>
              <a:t>most</a:t>
            </a:r>
            <a:r>
              <a:rPr sz="2000" spc="-70" dirty="0">
                <a:solidFill>
                  <a:srgbClr val="2E5496"/>
                </a:solidFill>
                <a:latin typeface="Times New Roman"/>
                <a:cs typeface="Times New Roman"/>
              </a:rPr>
              <a:t> </a:t>
            </a:r>
            <a:r>
              <a:rPr sz="2000" spc="-10" dirty="0">
                <a:solidFill>
                  <a:srgbClr val="2E5496"/>
                </a:solidFill>
                <a:latin typeface="Calibri"/>
                <a:cs typeface="Calibri"/>
              </a:rPr>
              <a:t>significant</a:t>
            </a:r>
            <a:r>
              <a:rPr sz="2000" spc="-70" dirty="0">
                <a:solidFill>
                  <a:srgbClr val="2E5496"/>
                </a:solidFill>
                <a:latin typeface="Times New Roman"/>
                <a:cs typeface="Times New Roman"/>
              </a:rPr>
              <a:t> </a:t>
            </a:r>
            <a:r>
              <a:rPr sz="2000" spc="-10" dirty="0">
                <a:solidFill>
                  <a:srgbClr val="2E5496"/>
                </a:solidFill>
                <a:latin typeface="Calibri"/>
                <a:cs typeface="Calibri"/>
              </a:rPr>
              <a:t>contributor</a:t>
            </a:r>
            <a:r>
              <a:rPr sz="2000" spc="-80" dirty="0">
                <a:solidFill>
                  <a:srgbClr val="2E5496"/>
                </a:solidFill>
                <a:latin typeface="Times New Roman"/>
                <a:cs typeface="Times New Roman"/>
              </a:rPr>
              <a:t> </a:t>
            </a:r>
            <a:r>
              <a:rPr sz="2000" dirty="0">
                <a:solidFill>
                  <a:srgbClr val="2E5496"/>
                </a:solidFill>
                <a:latin typeface="Calibri"/>
                <a:cs typeface="Calibri"/>
              </a:rPr>
              <a:t>to</a:t>
            </a:r>
            <a:r>
              <a:rPr sz="2000" spc="-70" dirty="0">
                <a:solidFill>
                  <a:srgbClr val="2E5496"/>
                </a:solidFill>
                <a:latin typeface="Times New Roman"/>
                <a:cs typeface="Times New Roman"/>
              </a:rPr>
              <a:t> </a:t>
            </a:r>
            <a:r>
              <a:rPr sz="2000" spc="-25" dirty="0">
                <a:solidFill>
                  <a:srgbClr val="2E5496"/>
                </a:solidFill>
                <a:latin typeface="Calibri"/>
                <a:cs typeface="Calibri"/>
              </a:rPr>
              <a:t>the</a:t>
            </a:r>
            <a:endParaRPr sz="2000" dirty="0">
              <a:latin typeface="Calibri"/>
              <a:cs typeface="Calibri"/>
            </a:endParaRPr>
          </a:p>
          <a:p>
            <a:pPr marL="241300" algn="just">
              <a:lnSpc>
                <a:spcPts val="2280"/>
              </a:lnSpc>
            </a:pPr>
            <a:r>
              <a:rPr sz="2000" spc="-10" dirty="0">
                <a:solidFill>
                  <a:srgbClr val="2E5496"/>
                </a:solidFill>
                <a:latin typeface="Calibri"/>
                <a:cs typeface="Calibri"/>
              </a:rPr>
              <a:t>improvements</a:t>
            </a:r>
            <a:r>
              <a:rPr sz="2000" spc="-75" dirty="0">
                <a:solidFill>
                  <a:srgbClr val="2E5496"/>
                </a:solidFill>
                <a:latin typeface="Times New Roman"/>
                <a:cs typeface="Times New Roman"/>
              </a:rPr>
              <a:t> </a:t>
            </a:r>
            <a:r>
              <a:rPr sz="2000" dirty="0">
                <a:solidFill>
                  <a:srgbClr val="2E5496"/>
                </a:solidFill>
                <a:latin typeface="Calibri"/>
                <a:cs typeface="Calibri"/>
              </a:rPr>
              <a:t>in</a:t>
            </a:r>
            <a:r>
              <a:rPr sz="2000" spc="-90" dirty="0">
                <a:solidFill>
                  <a:srgbClr val="2E5496"/>
                </a:solidFill>
                <a:latin typeface="Times New Roman"/>
                <a:cs typeface="Times New Roman"/>
              </a:rPr>
              <a:t> </a:t>
            </a:r>
            <a:r>
              <a:rPr sz="2000" spc="-10" dirty="0">
                <a:solidFill>
                  <a:srgbClr val="2E5496"/>
                </a:solidFill>
                <a:latin typeface="Calibri"/>
                <a:cs typeface="Calibri"/>
              </a:rPr>
              <a:t>breast</a:t>
            </a:r>
            <a:r>
              <a:rPr sz="2000" spc="-75" dirty="0">
                <a:solidFill>
                  <a:srgbClr val="2E5496"/>
                </a:solidFill>
                <a:latin typeface="Times New Roman"/>
                <a:cs typeface="Times New Roman"/>
              </a:rPr>
              <a:t> </a:t>
            </a:r>
            <a:r>
              <a:rPr sz="2000" dirty="0">
                <a:solidFill>
                  <a:srgbClr val="2E5496"/>
                </a:solidFill>
                <a:latin typeface="Calibri"/>
                <a:cs typeface="Calibri"/>
              </a:rPr>
              <a:t>cancer</a:t>
            </a:r>
            <a:r>
              <a:rPr sz="2000" spc="-100" dirty="0">
                <a:solidFill>
                  <a:srgbClr val="2E5496"/>
                </a:solidFill>
                <a:latin typeface="Times New Roman"/>
                <a:cs typeface="Times New Roman"/>
              </a:rPr>
              <a:t> </a:t>
            </a:r>
            <a:r>
              <a:rPr sz="2000" spc="-10" dirty="0">
                <a:solidFill>
                  <a:srgbClr val="2E5496"/>
                </a:solidFill>
                <a:latin typeface="Calibri"/>
                <a:cs typeface="Calibri"/>
              </a:rPr>
              <a:t>survival*</a:t>
            </a:r>
            <a:endParaRPr sz="2000" dirty="0">
              <a:latin typeface="Calibri"/>
              <a:cs typeface="Calibri"/>
            </a:endParaRPr>
          </a:p>
          <a:p>
            <a:pPr marL="239395" marR="233045" indent="-226695" algn="just">
              <a:lnSpc>
                <a:spcPts val="2160"/>
              </a:lnSpc>
              <a:spcBef>
                <a:spcPts val="1030"/>
              </a:spcBef>
              <a:buFont typeface="Arial"/>
              <a:buChar char="•"/>
              <a:tabLst>
                <a:tab pos="241300" algn="l"/>
              </a:tabLst>
            </a:pPr>
            <a:r>
              <a:rPr sz="2000" dirty="0">
                <a:latin typeface="Calibri"/>
                <a:cs typeface="Calibri"/>
              </a:rPr>
              <a:t>But</a:t>
            </a:r>
            <a:r>
              <a:rPr sz="2000" spc="-85" dirty="0">
                <a:latin typeface="Times New Roman"/>
                <a:cs typeface="Times New Roman"/>
              </a:rPr>
              <a:t> </a:t>
            </a:r>
            <a:r>
              <a:rPr sz="2000" dirty="0">
                <a:latin typeface="Calibri"/>
                <a:cs typeface="Calibri"/>
              </a:rPr>
              <a:t>both</a:t>
            </a:r>
            <a:r>
              <a:rPr sz="2000" spc="-90" dirty="0">
                <a:latin typeface="Times New Roman"/>
                <a:cs typeface="Times New Roman"/>
              </a:rPr>
              <a:t> </a:t>
            </a:r>
            <a:r>
              <a:rPr sz="2000" dirty="0">
                <a:latin typeface="Calibri"/>
                <a:cs typeface="Calibri"/>
              </a:rPr>
              <a:t>can</a:t>
            </a:r>
            <a:r>
              <a:rPr sz="2000" spc="-80" dirty="0">
                <a:latin typeface="Times New Roman"/>
                <a:cs typeface="Times New Roman"/>
              </a:rPr>
              <a:t> </a:t>
            </a:r>
            <a:r>
              <a:rPr sz="2000" dirty="0">
                <a:latin typeface="Calibri"/>
                <a:cs typeface="Calibri"/>
              </a:rPr>
              <a:t>cause</a:t>
            </a:r>
            <a:r>
              <a:rPr sz="2000" spc="-90" dirty="0">
                <a:latin typeface="Times New Roman"/>
                <a:cs typeface="Times New Roman"/>
              </a:rPr>
              <a:t> </a:t>
            </a:r>
            <a:r>
              <a:rPr sz="2000" dirty="0">
                <a:latin typeface="Calibri"/>
                <a:cs typeface="Calibri"/>
              </a:rPr>
              <a:t>lots</a:t>
            </a:r>
            <a:r>
              <a:rPr sz="2000" spc="-70" dirty="0">
                <a:latin typeface="Times New Roman"/>
                <a:cs typeface="Times New Roman"/>
              </a:rPr>
              <a:t> </a:t>
            </a:r>
            <a:r>
              <a:rPr sz="2000" dirty="0">
                <a:latin typeface="Calibri"/>
                <a:cs typeface="Calibri"/>
              </a:rPr>
              <a:t>of</a:t>
            </a:r>
            <a:r>
              <a:rPr sz="2000" spc="-90" dirty="0">
                <a:latin typeface="Times New Roman"/>
                <a:cs typeface="Times New Roman"/>
              </a:rPr>
              <a:t> </a:t>
            </a:r>
            <a:r>
              <a:rPr sz="2000" spc="-10" dirty="0">
                <a:latin typeface="Calibri"/>
                <a:cs typeface="Calibri"/>
              </a:rPr>
              <a:t>menopause</a:t>
            </a:r>
            <a:r>
              <a:rPr sz="2000" spc="-85" dirty="0">
                <a:latin typeface="Times New Roman"/>
                <a:cs typeface="Times New Roman"/>
              </a:rPr>
              <a:t> </a:t>
            </a:r>
            <a:r>
              <a:rPr sz="2000" spc="-10" dirty="0">
                <a:latin typeface="Calibri"/>
                <a:cs typeface="Calibri"/>
              </a:rPr>
              <a:t>symptoms</a:t>
            </a:r>
            <a:r>
              <a:rPr sz="2000" spc="-60" dirty="0">
                <a:latin typeface="Times New Roman"/>
                <a:cs typeface="Times New Roman"/>
              </a:rPr>
              <a:t> </a:t>
            </a:r>
            <a:r>
              <a:rPr sz="2000" dirty="0">
                <a:latin typeface="Calibri"/>
                <a:cs typeface="Calibri"/>
              </a:rPr>
              <a:t>esp</a:t>
            </a:r>
            <a:r>
              <a:rPr sz="2000" spc="-90" dirty="0">
                <a:latin typeface="Times New Roman"/>
                <a:cs typeface="Times New Roman"/>
              </a:rPr>
              <a:t> </a:t>
            </a:r>
            <a:r>
              <a:rPr sz="2000" dirty="0">
                <a:latin typeface="Calibri"/>
                <a:cs typeface="Calibri"/>
              </a:rPr>
              <a:t>muscle</a:t>
            </a:r>
            <a:r>
              <a:rPr sz="2000" spc="-70" dirty="0">
                <a:latin typeface="Times New Roman"/>
                <a:cs typeface="Times New Roman"/>
              </a:rPr>
              <a:t> </a:t>
            </a:r>
            <a:r>
              <a:rPr sz="2000" dirty="0">
                <a:latin typeface="Calibri"/>
                <a:cs typeface="Calibri"/>
              </a:rPr>
              <a:t>and</a:t>
            </a:r>
            <a:r>
              <a:rPr sz="2000" spc="-85" dirty="0">
                <a:latin typeface="Times New Roman"/>
                <a:cs typeface="Times New Roman"/>
              </a:rPr>
              <a:t> </a:t>
            </a:r>
            <a:r>
              <a:rPr sz="2000" dirty="0">
                <a:latin typeface="Calibri"/>
                <a:cs typeface="Calibri"/>
              </a:rPr>
              <a:t>joint</a:t>
            </a:r>
            <a:r>
              <a:rPr sz="2000" spc="-80" dirty="0">
                <a:latin typeface="Times New Roman"/>
                <a:cs typeface="Times New Roman"/>
              </a:rPr>
              <a:t> </a:t>
            </a:r>
            <a:r>
              <a:rPr sz="2000" dirty="0">
                <a:latin typeface="Calibri"/>
                <a:cs typeface="Calibri"/>
              </a:rPr>
              <a:t>pain</a:t>
            </a:r>
            <a:r>
              <a:rPr sz="2000" spc="-80" dirty="0">
                <a:latin typeface="Times New Roman"/>
                <a:cs typeface="Times New Roman"/>
              </a:rPr>
              <a:t> </a:t>
            </a:r>
            <a:r>
              <a:rPr sz="2000" dirty="0">
                <a:latin typeface="Calibri"/>
                <a:cs typeface="Calibri"/>
              </a:rPr>
              <a:t>and</a:t>
            </a:r>
            <a:r>
              <a:rPr sz="2000" spc="-80" dirty="0">
                <a:latin typeface="Times New Roman"/>
                <a:cs typeface="Times New Roman"/>
              </a:rPr>
              <a:t> </a:t>
            </a:r>
            <a:r>
              <a:rPr sz="2000" dirty="0">
                <a:latin typeface="Calibri"/>
                <a:cs typeface="Calibri"/>
              </a:rPr>
              <a:t>they</a:t>
            </a:r>
            <a:r>
              <a:rPr sz="2000" spc="-80" dirty="0">
                <a:latin typeface="Times New Roman"/>
                <a:cs typeface="Times New Roman"/>
              </a:rPr>
              <a:t> </a:t>
            </a:r>
            <a:r>
              <a:rPr sz="2000" spc="-10" dirty="0">
                <a:latin typeface="Calibri"/>
                <a:cs typeface="Calibri"/>
              </a:rPr>
              <a:t>impact</a:t>
            </a:r>
            <a:r>
              <a:rPr lang="en-IE" sz="2000" spc="-10" dirty="0">
                <a:latin typeface="Times New Roman"/>
                <a:cs typeface="Times New Roman"/>
              </a:rPr>
              <a:t> </a:t>
            </a:r>
            <a:r>
              <a:rPr sz="2000" dirty="0">
                <a:latin typeface="Calibri"/>
                <a:cs typeface="Calibri"/>
              </a:rPr>
              <a:t>the</a:t>
            </a:r>
            <a:r>
              <a:rPr sz="2000" spc="-75" dirty="0">
                <a:latin typeface="Times New Roman"/>
                <a:cs typeface="Times New Roman"/>
              </a:rPr>
              <a:t> </a:t>
            </a:r>
            <a:r>
              <a:rPr sz="2000" dirty="0">
                <a:latin typeface="Calibri"/>
                <a:cs typeface="Calibri"/>
              </a:rPr>
              <a:t>vagina</a:t>
            </a:r>
            <a:r>
              <a:rPr sz="2000" spc="-95" dirty="0">
                <a:latin typeface="Times New Roman"/>
                <a:cs typeface="Times New Roman"/>
              </a:rPr>
              <a:t> </a:t>
            </a:r>
            <a:r>
              <a:rPr sz="2000" dirty="0">
                <a:latin typeface="Calibri"/>
                <a:cs typeface="Calibri"/>
              </a:rPr>
              <a:t>in</a:t>
            </a:r>
            <a:r>
              <a:rPr sz="2000" spc="-70" dirty="0">
                <a:latin typeface="Times New Roman"/>
                <a:cs typeface="Times New Roman"/>
              </a:rPr>
              <a:t> </a:t>
            </a:r>
            <a:r>
              <a:rPr sz="2000" dirty="0">
                <a:latin typeface="Calibri"/>
                <a:cs typeface="Calibri"/>
              </a:rPr>
              <a:t>a</a:t>
            </a:r>
            <a:r>
              <a:rPr sz="2000" spc="-80" dirty="0">
                <a:latin typeface="Times New Roman"/>
                <a:cs typeface="Times New Roman"/>
              </a:rPr>
              <a:t> </a:t>
            </a:r>
            <a:r>
              <a:rPr sz="2000" spc="-10" dirty="0">
                <a:latin typeface="Calibri"/>
                <a:cs typeface="Calibri"/>
              </a:rPr>
              <a:t>variety</a:t>
            </a:r>
            <a:r>
              <a:rPr sz="2000" spc="-70" dirty="0">
                <a:latin typeface="Times New Roman"/>
                <a:cs typeface="Times New Roman"/>
              </a:rPr>
              <a:t> </a:t>
            </a:r>
            <a:r>
              <a:rPr sz="2000" dirty="0">
                <a:latin typeface="Calibri"/>
                <a:cs typeface="Calibri"/>
              </a:rPr>
              <a:t>of</a:t>
            </a:r>
            <a:r>
              <a:rPr sz="2000" spc="-80" dirty="0">
                <a:latin typeface="Times New Roman"/>
                <a:cs typeface="Times New Roman"/>
              </a:rPr>
              <a:t> </a:t>
            </a:r>
            <a:r>
              <a:rPr sz="2000" spc="-10" dirty="0">
                <a:latin typeface="Calibri"/>
                <a:cs typeface="Calibri"/>
              </a:rPr>
              <a:t>unpleasant</a:t>
            </a:r>
            <a:r>
              <a:rPr sz="2000" spc="-75" dirty="0">
                <a:latin typeface="Times New Roman"/>
                <a:cs typeface="Times New Roman"/>
              </a:rPr>
              <a:t> </a:t>
            </a:r>
            <a:r>
              <a:rPr sz="2000" spc="-20" dirty="0">
                <a:latin typeface="Calibri"/>
                <a:cs typeface="Calibri"/>
              </a:rPr>
              <a:t>ways</a:t>
            </a:r>
            <a:r>
              <a:rPr sz="2000" spc="-75" dirty="0">
                <a:latin typeface="Times New Roman"/>
                <a:cs typeface="Times New Roman"/>
              </a:rPr>
              <a:t> </a:t>
            </a:r>
            <a:r>
              <a:rPr sz="2000" dirty="0">
                <a:latin typeface="Calibri"/>
                <a:cs typeface="Calibri"/>
              </a:rPr>
              <a:t>so</a:t>
            </a:r>
            <a:r>
              <a:rPr sz="2000" spc="-65" dirty="0">
                <a:latin typeface="Times New Roman"/>
                <a:cs typeface="Times New Roman"/>
              </a:rPr>
              <a:t> </a:t>
            </a:r>
            <a:r>
              <a:rPr sz="2000" dirty="0">
                <a:solidFill>
                  <a:srgbClr val="2E5496"/>
                </a:solidFill>
                <a:latin typeface="Calibri"/>
                <a:cs typeface="Calibri"/>
              </a:rPr>
              <a:t>DISCONTINUA</a:t>
            </a:r>
            <a:r>
              <a:rPr lang="en-IE" sz="2000" dirty="0">
                <a:solidFill>
                  <a:srgbClr val="2E5496"/>
                </a:solidFill>
                <a:latin typeface="Calibri"/>
                <a:cs typeface="Calibri"/>
              </a:rPr>
              <a:t>TI</a:t>
            </a:r>
            <a:r>
              <a:rPr sz="2000" dirty="0">
                <a:solidFill>
                  <a:srgbClr val="2E5496"/>
                </a:solidFill>
                <a:latin typeface="Calibri"/>
                <a:cs typeface="Calibri"/>
              </a:rPr>
              <a:t>ON</a:t>
            </a:r>
            <a:r>
              <a:rPr sz="2000" spc="310" dirty="0">
                <a:solidFill>
                  <a:srgbClr val="2E5496"/>
                </a:solidFill>
                <a:latin typeface="Times New Roman"/>
                <a:cs typeface="Times New Roman"/>
              </a:rPr>
              <a:t> </a:t>
            </a:r>
            <a:r>
              <a:rPr sz="2000" dirty="0">
                <a:solidFill>
                  <a:srgbClr val="2E5496"/>
                </a:solidFill>
                <a:latin typeface="Calibri"/>
                <a:cs typeface="Calibri"/>
              </a:rPr>
              <a:t>of</a:t>
            </a:r>
            <a:r>
              <a:rPr sz="2000" spc="-70" dirty="0">
                <a:solidFill>
                  <a:srgbClr val="2E5496"/>
                </a:solidFill>
                <a:latin typeface="Times New Roman"/>
                <a:cs typeface="Times New Roman"/>
              </a:rPr>
              <a:t> </a:t>
            </a:r>
            <a:r>
              <a:rPr sz="2000" spc="-10" dirty="0">
                <a:solidFill>
                  <a:srgbClr val="2E5496"/>
                </a:solidFill>
                <a:latin typeface="Calibri"/>
                <a:cs typeface="Calibri"/>
              </a:rPr>
              <a:t>adjuvant</a:t>
            </a:r>
            <a:r>
              <a:rPr sz="2000" spc="-95" dirty="0">
                <a:solidFill>
                  <a:srgbClr val="2E5496"/>
                </a:solidFill>
                <a:latin typeface="Times New Roman"/>
                <a:cs typeface="Times New Roman"/>
              </a:rPr>
              <a:t> </a:t>
            </a:r>
            <a:r>
              <a:rPr sz="2000" spc="-10" dirty="0">
                <a:solidFill>
                  <a:srgbClr val="2E5496"/>
                </a:solidFill>
                <a:latin typeface="Calibri"/>
                <a:cs typeface="Calibri"/>
              </a:rPr>
              <a:t>therapy</a:t>
            </a:r>
            <a:r>
              <a:rPr sz="2000" spc="-70" dirty="0">
                <a:solidFill>
                  <a:srgbClr val="2E5496"/>
                </a:solidFill>
                <a:latin typeface="Times New Roman"/>
                <a:cs typeface="Times New Roman"/>
              </a:rPr>
              <a:t> </a:t>
            </a:r>
            <a:r>
              <a:rPr sz="2000" dirty="0">
                <a:solidFill>
                  <a:srgbClr val="2E5496"/>
                </a:solidFill>
                <a:latin typeface="Calibri"/>
                <a:cs typeface="Calibri"/>
              </a:rPr>
              <a:t>is</a:t>
            </a:r>
            <a:r>
              <a:rPr sz="2000" spc="-75" dirty="0">
                <a:solidFill>
                  <a:srgbClr val="2E5496"/>
                </a:solidFill>
                <a:latin typeface="Times New Roman"/>
                <a:cs typeface="Times New Roman"/>
              </a:rPr>
              <a:t> </a:t>
            </a:r>
            <a:r>
              <a:rPr sz="2000" spc="-20" dirty="0">
                <a:solidFill>
                  <a:srgbClr val="2E5496"/>
                </a:solidFill>
                <a:latin typeface="Calibri"/>
                <a:cs typeface="Calibri"/>
              </a:rPr>
              <a:t>very</a:t>
            </a:r>
            <a:r>
              <a:rPr sz="2000" spc="-20" dirty="0">
                <a:solidFill>
                  <a:srgbClr val="2E5496"/>
                </a:solidFill>
                <a:latin typeface="Times New Roman"/>
                <a:cs typeface="Times New Roman"/>
              </a:rPr>
              <a:t> 	</a:t>
            </a:r>
            <a:r>
              <a:rPr sz="2000" spc="-10" dirty="0">
                <a:solidFill>
                  <a:srgbClr val="2E5496"/>
                </a:solidFill>
                <a:latin typeface="Calibri"/>
                <a:cs typeface="Calibri"/>
              </a:rPr>
              <a:t>common</a:t>
            </a:r>
            <a:endParaRPr sz="2000" dirty="0">
              <a:latin typeface="Calibri"/>
              <a:cs typeface="Calibri"/>
            </a:endParaRPr>
          </a:p>
          <a:p>
            <a:pPr marL="239395" indent="-226695" algn="just">
              <a:lnSpc>
                <a:spcPts val="2280"/>
              </a:lnSpc>
              <a:spcBef>
                <a:spcPts val="735"/>
              </a:spcBef>
              <a:buFont typeface="Arial"/>
              <a:buChar char="•"/>
              <a:tabLst>
                <a:tab pos="239395" algn="l"/>
              </a:tabLst>
            </a:pPr>
            <a:r>
              <a:rPr sz="2000" dirty="0">
                <a:solidFill>
                  <a:srgbClr val="2E5496"/>
                </a:solidFill>
                <a:latin typeface="Calibri"/>
                <a:cs typeface="Calibri"/>
              </a:rPr>
              <a:t>And…</a:t>
            </a:r>
            <a:r>
              <a:rPr sz="2000" spc="-70" dirty="0">
                <a:solidFill>
                  <a:srgbClr val="2E5496"/>
                </a:solidFill>
                <a:latin typeface="Calibri"/>
                <a:cs typeface="Calibri"/>
              </a:rPr>
              <a:t> </a:t>
            </a:r>
            <a:r>
              <a:rPr sz="2000" spc="-30" dirty="0">
                <a:solidFill>
                  <a:srgbClr val="2E5496"/>
                </a:solidFill>
                <a:latin typeface="Calibri"/>
                <a:cs typeface="Calibri"/>
              </a:rPr>
              <a:t>Tamoxifen</a:t>
            </a:r>
            <a:r>
              <a:rPr sz="2000" spc="-45" dirty="0">
                <a:solidFill>
                  <a:srgbClr val="2E5496"/>
                </a:solidFill>
                <a:latin typeface="Calibri"/>
                <a:cs typeface="Calibri"/>
              </a:rPr>
              <a:t> </a:t>
            </a:r>
            <a:r>
              <a:rPr sz="2000" dirty="0">
                <a:solidFill>
                  <a:srgbClr val="2E5496"/>
                </a:solidFill>
                <a:latin typeface="Calibri"/>
                <a:cs typeface="Calibri"/>
              </a:rPr>
              <a:t>use</a:t>
            </a:r>
            <a:r>
              <a:rPr sz="2000" spc="-45" dirty="0">
                <a:solidFill>
                  <a:srgbClr val="2E5496"/>
                </a:solidFill>
                <a:latin typeface="Calibri"/>
                <a:cs typeface="Calibri"/>
              </a:rPr>
              <a:t> </a:t>
            </a:r>
            <a:r>
              <a:rPr sz="2000" dirty="0">
                <a:solidFill>
                  <a:srgbClr val="2E5496"/>
                </a:solidFill>
                <a:latin typeface="Calibri"/>
                <a:cs typeface="Calibri"/>
              </a:rPr>
              <a:t>in</a:t>
            </a:r>
            <a:r>
              <a:rPr sz="2000" spc="-45" dirty="0">
                <a:solidFill>
                  <a:srgbClr val="2E5496"/>
                </a:solidFill>
                <a:latin typeface="Calibri"/>
                <a:cs typeface="Calibri"/>
              </a:rPr>
              <a:t> </a:t>
            </a:r>
            <a:r>
              <a:rPr sz="2000" dirty="0">
                <a:solidFill>
                  <a:srgbClr val="2E5496"/>
                </a:solidFill>
                <a:latin typeface="Calibri"/>
                <a:cs typeface="Calibri"/>
              </a:rPr>
              <a:t>post</a:t>
            </a:r>
            <a:r>
              <a:rPr sz="2000" spc="-45" dirty="0">
                <a:solidFill>
                  <a:srgbClr val="2E5496"/>
                </a:solidFill>
                <a:latin typeface="Calibri"/>
                <a:cs typeface="Calibri"/>
              </a:rPr>
              <a:t> </a:t>
            </a:r>
            <a:r>
              <a:rPr sz="2000" dirty="0">
                <a:solidFill>
                  <a:srgbClr val="2E5496"/>
                </a:solidFill>
                <a:latin typeface="Calibri"/>
                <a:cs typeface="Calibri"/>
              </a:rPr>
              <a:t>menopausal</a:t>
            </a:r>
            <a:r>
              <a:rPr sz="2000" spc="-60" dirty="0">
                <a:solidFill>
                  <a:srgbClr val="2E5496"/>
                </a:solidFill>
                <a:latin typeface="Calibri"/>
                <a:cs typeface="Calibri"/>
              </a:rPr>
              <a:t> </a:t>
            </a:r>
            <a:r>
              <a:rPr sz="2000" dirty="0">
                <a:solidFill>
                  <a:srgbClr val="2E5496"/>
                </a:solidFill>
                <a:latin typeface="Calibri"/>
                <a:cs typeface="Calibri"/>
              </a:rPr>
              <a:t>patients</a:t>
            </a:r>
            <a:r>
              <a:rPr sz="2000" spc="-25" dirty="0">
                <a:solidFill>
                  <a:srgbClr val="2E5496"/>
                </a:solidFill>
                <a:latin typeface="Calibri"/>
                <a:cs typeface="Calibri"/>
              </a:rPr>
              <a:t> </a:t>
            </a:r>
            <a:r>
              <a:rPr sz="2000" dirty="0">
                <a:solidFill>
                  <a:srgbClr val="2E5496"/>
                </a:solidFill>
                <a:latin typeface="Calibri"/>
                <a:cs typeface="Calibri"/>
              </a:rPr>
              <a:t>is</a:t>
            </a:r>
            <a:r>
              <a:rPr sz="2000" spc="-40" dirty="0">
                <a:solidFill>
                  <a:srgbClr val="2E5496"/>
                </a:solidFill>
                <a:latin typeface="Calibri"/>
                <a:cs typeface="Calibri"/>
              </a:rPr>
              <a:t> </a:t>
            </a:r>
            <a:r>
              <a:rPr sz="2000" dirty="0">
                <a:solidFill>
                  <a:srgbClr val="2E5496"/>
                </a:solidFill>
                <a:latin typeface="Calibri"/>
                <a:cs typeface="Calibri"/>
              </a:rPr>
              <a:t>liked</a:t>
            </a:r>
            <a:r>
              <a:rPr sz="2000" spc="-45" dirty="0">
                <a:solidFill>
                  <a:srgbClr val="2E5496"/>
                </a:solidFill>
                <a:latin typeface="Calibri"/>
                <a:cs typeface="Calibri"/>
              </a:rPr>
              <a:t> </a:t>
            </a:r>
            <a:r>
              <a:rPr sz="2000" dirty="0">
                <a:solidFill>
                  <a:srgbClr val="2E5496"/>
                </a:solidFill>
                <a:latin typeface="Calibri"/>
                <a:cs typeface="Calibri"/>
              </a:rPr>
              <a:t>to</a:t>
            </a:r>
            <a:r>
              <a:rPr sz="2000" spc="-55" dirty="0">
                <a:solidFill>
                  <a:srgbClr val="2E5496"/>
                </a:solidFill>
                <a:latin typeface="Calibri"/>
                <a:cs typeface="Calibri"/>
              </a:rPr>
              <a:t> </a:t>
            </a:r>
            <a:r>
              <a:rPr sz="2000" dirty="0">
                <a:solidFill>
                  <a:srgbClr val="2E5496"/>
                </a:solidFill>
                <a:latin typeface="Calibri"/>
                <a:cs typeface="Calibri"/>
              </a:rPr>
              <a:t>a</a:t>
            </a:r>
            <a:r>
              <a:rPr sz="2000" spc="-45" dirty="0">
                <a:solidFill>
                  <a:srgbClr val="2E5496"/>
                </a:solidFill>
                <a:latin typeface="Calibri"/>
                <a:cs typeface="Calibri"/>
              </a:rPr>
              <a:t> </a:t>
            </a:r>
            <a:r>
              <a:rPr sz="2000" dirty="0">
                <a:solidFill>
                  <a:srgbClr val="2E5496"/>
                </a:solidFill>
                <a:latin typeface="Calibri"/>
                <a:cs typeface="Calibri"/>
              </a:rPr>
              <a:t>small</a:t>
            </a:r>
            <a:r>
              <a:rPr sz="2000" spc="-25" dirty="0">
                <a:solidFill>
                  <a:srgbClr val="2E5496"/>
                </a:solidFill>
                <a:latin typeface="Calibri"/>
                <a:cs typeface="Calibri"/>
              </a:rPr>
              <a:t> </a:t>
            </a:r>
            <a:r>
              <a:rPr sz="2000" dirty="0">
                <a:solidFill>
                  <a:srgbClr val="2E5496"/>
                </a:solidFill>
                <a:latin typeface="Calibri"/>
                <a:cs typeface="Calibri"/>
              </a:rPr>
              <a:t>increased</a:t>
            </a:r>
            <a:r>
              <a:rPr sz="2000" spc="-45" dirty="0">
                <a:solidFill>
                  <a:srgbClr val="2E5496"/>
                </a:solidFill>
                <a:latin typeface="Calibri"/>
                <a:cs typeface="Calibri"/>
              </a:rPr>
              <a:t> </a:t>
            </a:r>
            <a:r>
              <a:rPr sz="2000" dirty="0">
                <a:solidFill>
                  <a:srgbClr val="2E5496"/>
                </a:solidFill>
                <a:latin typeface="Calibri"/>
                <a:cs typeface="Calibri"/>
              </a:rPr>
              <a:t>risk</a:t>
            </a:r>
            <a:r>
              <a:rPr sz="2000" spc="-35" dirty="0">
                <a:solidFill>
                  <a:srgbClr val="2E5496"/>
                </a:solidFill>
                <a:latin typeface="Calibri"/>
                <a:cs typeface="Calibri"/>
              </a:rPr>
              <a:t> </a:t>
            </a:r>
            <a:r>
              <a:rPr sz="2000" spc="-25" dirty="0">
                <a:solidFill>
                  <a:srgbClr val="2E5496"/>
                </a:solidFill>
                <a:latin typeface="Calibri"/>
                <a:cs typeface="Calibri"/>
              </a:rPr>
              <a:t>of</a:t>
            </a:r>
            <a:endParaRPr sz="2000" dirty="0">
              <a:latin typeface="Calibri"/>
              <a:cs typeface="Calibri"/>
            </a:endParaRPr>
          </a:p>
          <a:p>
            <a:pPr marL="241300" algn="just">
              <a:lnSpc>
                <a:spcPts val="2280"/>
              </a:lnSpc>
            </a:pPr>
            <a:r>
              <a:rPr sz="2000" dirty="0">
                <a:solidFill>
                  <a:srgbClr val="2E5496"/>
                </a:solidFill>
                <a:latin typeface="Calibri"/>
                <a:cs typeface="Calibri"/>
              </a:rPr>
              <a:t>endometrial</a:t>
            </a:r>
            <a:r>
              <a:rPr sz="2000" spc="-80" dirty="0">
                <a:solidFill>
                  <a:srgbClr val="2E5496"/>
                </a:solidFill>
                <a:latin typeface="Times New Roman"/>
                <a:cs typeface="Times New Roman"/>
              </a:rPr>
              <a:t> </a:t>
            </a:r>
            <a:r>
              <a:rPr sz="2000" spc="-10" dirty="0">
                <a:solidFill>
                  <a:srgbClr val="2E5496"/>
                </a:solidFill>
                <a:latin typeface="Calibri"/>
                <a:cs typeface="Calibri"/>
              </a:rPr>
              <a:t>cancer**</a:t>
            </a:r>
            <a:r>
              <a:rPr sz="2000" spc="-80" dirty="0">
                <a:solidFill>
                  <a:srgbClr val="2E5496"/>
                </a:solidFill>
                <a:latin typeface="Times New Roman"/>
                <a:cs typeface="Times New Roman"/>
              </a:rPr>
              <a:t> </a:t>
            </a:r>
            <a:r>
              <a:rPr sz="2000" dirty="0">
                <a:solidFill>
                  <a:srgbClr val="2E5496"/>
                </a:solidFill>
                <a:latin typeface="Calibri"/>
                <a:cs typeface="Calibri"/>
              </a:rPr>
              <a:t>–</a:t>
            </a:r>
            <a:r>
              <a:rPr sz="2000" spc="-35" dirty="0">
                <a:solidFill>
                  <a:srgbClr val="2E5496"/>
                </a:solidFill>
                <a:latin typeface="Calibri"/>
                <a:cs typeface="Calibri"/>
              </a:rPr>
              <a:t> </a:t>
            </a:r>
            <a:r>
              <a:rPr sz="2000" dirty="0">
                <a:latin typeface="Calibri"/>
                <a:cs typeface="Calibri"/>
              </a:rPr>
              <a:t>these</a:t>
            </a:r>
            <a:r>
              <a:rPr sz="2000" spc="-90" dirty="0">
                <a:latin typeface="Times New Roman"/>
                <a:cs typeface="Times New Roman"/>
              </a:rPr>
              <a:t> </a:t>
            </a:r>
            <a:r>
              <a:rPr sz="2000" dirty="0">
                <a:latin typeface="Calibri"/>
                <a:cs typeface="Calibri"/>
              </a:rPr>
              <a:t>drugs</a:t>
            </a:r>
            <a:r>
              <a:rPr sz="2000" spc="-95" dirty="0">
                <a:latin typeface="Times New Roman"/>
                <a:cs typeface="Times New Roman"/>
              </a:rPr>
              <a:t> </a:t>
            </a:r>
            <a:r>
              <a:rPr sz="2000" dirty="0">
                <a:latin typeface="Calibri"/>
                <a:cs typeface="Calibri"/>
              </a:rPr>
              <a:t>are</a:t>
            </a:r>
            <a:r>
              <a:rPr sz="2000" spc="-85" dirty="0">
                <a:latin typeface="Times New Roman"/>
                <a:cs typeface="Times New Roman"/>
              </a:rPr>
              <a:t> </a:t>
            </a:r>
            <a:r>
              <a:rPr sz="2000" dirty="0">
                <a:latin typeface="Calibri"/>
                <a:cs typeface="Calibri"/>
              </a:rPr>
              <a:t>useful</a:t>
            </a:r>
            <a:r>
              <a:rPr sz="2000" spc="-90" dirty="0">
                <a:latin typeface="Times New Roman"/>
                <a:cs typeface="Times New Roman"/>
              </a:rPr>
              <a:t> </a:t>
            </a:r>
            <a:r>
              <a:rPr sz="2000" dirty="0">
                <a:latin typeface="Calibri"/>
                <a:cs typeface="Calibri"/>
              </a:rPr>
              <a:t>but</a:t>
            </a:r>
            <a:r>
              <a:rPr sz="2000" spc="-100" dirty="0">
                <a:latin typeface="Times New Roman"/>
                <a:cs typeface="Times New Roman"/>
              </a:rPr>
              <a:t> </a:t>
            </a:r>
            <a:r>
              <a:rPr sz="2000" dirty="0">
                <a:latin typeface="Calibri"/>
                <a:cs typeface="Calibri"/>
              </a:rPr>
              <a:t>also</a:t>
            </a:r>
            <a:r>
              <a:rPr sz="2000" spc="-80" dirty="0">
                <a:latin typeface="Times New Roman"/>
                <a:cs typeface="Times New Roman"/>
              </a:rPr>
              <a:t> </a:t>
            </a:r>
            <a:r>
              <a:rPr sz="2000" spc="-10" dirty="0">
                <a:latin typeface="Calibri"/>
                <a:cs typeface="Calibri"/>
              </a:rPr>
              <a:t>problematic</a:t>
            </a: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398906" rIns="0" bIns="0" rtlCol="0">
            <a:spAutoFit/>
          </a:bodyPr>
          <a:lstStyle/>
          <a:p>
            <a:pPr marL="135255">
              <a:lnSpc>
                <a:spcPct val="100000"/>
              </a:lnSpc>
              <a:spcBef>
                <a:spcPts val="105"/>
              </a:spcBef>
            </a:pPr>
            <a:r>
              <a:rPr dirty="0"/>
              <a:t>How</a:t>
            </a:r>
            <a:r>
              <a:rPr spc="-185" dirty="0"/>
              <a:t> </a:t>
            </a:r>
            <a:r>
              <a:rPr dirty="0"/>
              <a:t>it</a:t>
            </a:r>
            <a:r>
              <a:rPr spc="-130" dirty="0"/>
              <a:t> </a:t>
            </a:r>
            <a:r>
              <a:rPr spc="-20" dirty="0"/>
              <a:t>should</a:t>
            </a:r>
            <a:r>
              <a:rPr spc="-175" dirty="0"/>
              <a:t> </a:t>
            </a:r>
            <a:r>
              <a:rPr dirty="0"/>
              <a:t>be</a:t>
            </a:r>
            <a:r>
              <a:rPr spc="-145" dirty="0"/>
              <a:t> </a:t>
            </a:r>
            <a:r>
              <a:rPr spc="-20" dirty="0"/>
              <a:t>done….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14</a:t>
            </a:fld>
            <a:endParaRPr spc="-25" dirty="0"/>
          </a:p>
        </p:txBody>
      </p:sp>
      <p:sp>
        <p:nvSpPr>
          <p:cNvPr id="3" name="object 3"/>
          <p:cNvSpPr txBox="1"/>
          <p:nvPr/>
        </p:nvSpPr>
        <p:spPr>
          <a:xfrm>
            <a:off x="457199" y="1594993"/>
            <a:ext cx="10363201" cy="2959143"/>
          </a:xfrm>
          <a:prstGeom prst="rect">
            <a:avLst/>
          </a:prstGeom>
        </p:spPr>
        <p:txBody>
          <a:bodyPr vert="horz" wrap="square" lIns="0" tIns="47625" rIns="0" bIns="0" rtlCol="0">
            <a:spAutoFit/>
          </a:bodyPr>
          <a:lstStyle/>
          <a:p>
            <a:pPr marL="241300" marR="984885" indent="-228600">
              <a:lnSpc>
                <a:spcPts val="2160"/>
              </a:lnSpc>
              <a:spcBef>
                <a:spcPts val="375"/>
              </a:spcBef>
              <a:buFont typeface="Arial"/>
              <a:buChar char="•"/>
              <a:tabLst>
                <a:tab pos="241300" algn="l"/>
              </a:tabLst>
            </a:pPr>
            <a:r>
              <a:rPr sz="2000" dirty="0">
                <a:latin typeface="Calibri"/>
                <a:cs typeface="Calibri"/>
              </a:rPr>
              <a:t>In</a:t>
            </a:r>
            <a:r>
              <a:rPr sz="2000" spc="-75" dirty="0">
                <a:latin typeface="Times New Roman"/>
                <a:cs typeface="Times New Roman"/>
              </a:rPr>
              <a:t> </a:t>
            </a:r>
            <a:r>
              <a:rPr sz="2000" dirty="0">
                <a:latin typeface="Calibri"/>
                <a:cs typeface="Calibri"/>
              </a:rPr>
              <a:t>the</a:t>
            </a:r>
            <a:r>
              <a:rPr sz="2000" spc="-75" dirty="0">
                <a:latin typeface="Times New Roman"/>
                <a:cs typeface="Times New Roman"/>
              </a:rPr>
              <a:t> </a:t>
            </a:r>
            <a:r>
              <a:rPr sz="2000" dirty="0">
                <a:latin typeface="Calibri"/>
                <a:cs typeface="Calibri"/>
              </a:rPr>
              <a:t>UK,</a:t>
            </a:r>
            <a:r>
              <a:rPr sz="2000" spc="-75" dirty="0">
                <a:latin typeface="Times New Roman"/>
                <a:cs typeface="Times New Roman"/>
              </a:rPr>
              <a:t> </a:t>
            </a:r>
            <a:r>
              <a:rPr sz="2000" dirty="0">
                <a:latin typeface="Calibri"/>
                <a:cs typeface="Calibri"/>
              </a:rPr>
              <a:t>they</a:t>
            </a:r>
            <a:r>
              <a:rPr sz="2000" spc="-70" dirty="0">
                <a:latin typeface="Times New Roman"/>
                <a:cs typeface="Times New Roman"/>
              </a:rPr>
              <a:t> </a:t>
            </a:r>
            <a:r>
              <a:rPr sz="2000" spc="-10" dirty="0">
                <a:latin typeface="Calibri"/>
                <a:cs typeface="Calibri"/>
              </a:rPr>
              <a:t>recommend</a:t>
            </a:r>
            <a:r>
              <a:rPr sz="2000" spc="-75" dirty="0">
                <a:latin typeface="Times New Roman"/>
                <a:cs typeface="Times New Roman"/>
              </a:rPr>
              <a:t> </a:t>
            </a:r>
            <a:r>
              <a:rPr sz="2000" dirty="0">
                <a:latin typeface="Calibri"/>
                <a:cs typeface="Calibri"/>
              </a:rPr>
              <a:t>a</a:t>
            </a:r>
            <a:r>
              <a:rPr sz="2000" spc="-75" dirty="0">
                <a:latin typeface="Times New Roman"/>
                <a:cs typeface="Times New Roman"/>
              </a:rPr>
              <a:t> </a:t>
            </a:r>
            <a:r>
              <a:rPr sz="2000" dirty="0">
                <a:latin typeface="Calibri"/>
                <a:cs typeface="Calibri"/>
              </a:rPr>
              <a:t>written</a:t>
            </a:r>
            <a:r>
              <a:rPr sz="2000" spc="-60" dirty="0">
                <a:latin typeface="Times New Roman"/>
                <a:cs typeface="Times New Roman"/>
              </a:rPr>
              <a:t> </a:t>
            </a:r>
            <a:r>
              <a:rPr sz="2000" spc="-10" dirty="0">
                <a:latin typeface="Calibri"/>
                <a:cs typeface="Calibri"/>
              </a:rPr>
              <a:t>care</a:t>
            </a:r>
            <a:r>
              <a:rPr sz="2000" spc="-80" dirty="0">
                <a:latin typeface="Times New Roman"/>
                <a:cs typeface="Times New Roman"/>
              </a:rPr>
              <a:t> </a:t>
            </a:r>
            <a:r>
              <a:rPr sz="2000" dirty="0">
                <a:latin typeface="Calibri"/>
                <a:cs typeface="Calibri"/>
              </a:rPr>
              <a:t>plan</a:t>
            </a:r>
            <a:r>
              <a:rPr sz="2000" spc="-65" dirty="0">
                <a:latin typeface="Times New Roman"/>
                <a:cs typeface="Times New Roman"/>
              </a:rPr>
              <a:t> </a:t>
            </a:r>
            <a:r>
              <a:rPr sz="2000" dirty="0">
                <a:latin typeface="Calibri"/>
                <a:cs typeface="Calibri"/>
              </a:rPr>
              <a:t>should</a:t>
            </a:r>
            <a:r>
              <a:rPr sz="2000" spc="-90" dirty="0">
                <a:latin typeface="Times New Roman"/>
                <a:cs typeface="Times New Roman"/>
              </a:rPr>
              <a:t> </a:t>
            </a:r>
            <a:r>
              <a:rPr sz="2000" dirty="0">
                <a:latin typeface="Calibri"/>
                <a:cs typeface="Calibri"/>
              </a:rPr>
              <a:t>be</a:t>
            </a:r>
            <a:r>
              <a:rPr sz="2000" spc="-70" dirty="0">
                <a:latin typeface="Times New Roman"/>
                <a:cs typeface="Times New Roman"/>
              </a:rPr>
              <a:t> </a:t>
            </a:r>
            <a:r>
              <a:rPr sz="2000" spc="-10" dirty="0">
                <a:latin typeface="Calibri"/>
                <a:cs typeface="Calibri"/>
              </a:rPr>
              <a:t>developed</a:t>
            </a:r>
            <a:r>
              <a:rPr sz="2000" spc="-70" dirty="0">
                <a:latin typeface="Times New Roman"/>
                <a:cs typeface="Times New Roman"/>
              </a:rPr>
              <a:t> </a:t>
            </a:r>
            <a:r>
              <a:rPr sz="2000" dirty="0">
                <a:latin typeface="Calibri"/>
                <a:cs typeface="Calibri"/>
              </a:rPr>
              <a:t>at</a:t>
            </a:r>
            <a:r>
              <a:rPr sz="2000" spc="-55" dirty="0">
                <a:latin typeface="Times New Roman"/>
                <a:cs typeface="Times New Roman"/>
              </a:rPr>
              <a:t> </a:t>
            </a:r>
            <a:r>
              <a:rPr sz="2000" dirty="0">
                <a:latin typeface="Calibri"/>
                <a:cs typeface="Calibri"/>
              </a:rPr>
              <a:t>the</a:t>
            </a:r>
            <a:r>
              <a:rPr sz="2000" spc="-75" dirty="0">
                <a:latin typeface="Times New Roman"/>
                <a:cs typeface="Times New Roman"/>
              </a:rPr>
              <a:t> </a:t>
            </a:r>
            <a:r>
              <a:rPr sz="2000" dirty="0">
                <a:latin typeface="Calibri"/>
                <a:cs typeface="Calibri"/>
              </a:rPr>
              <a:t>end</a:t>
            </a:r>
            <a:r>
              <a:rPr sz="2000" spc="-70" dirty="0">
                <a:latin typeface="Times New Roman"/>
                <a:cs typeface="Times New Roman"/>
              </a:rPr>
              <a:t> </a:t>
            </a:r>
            <a:r>
              <a:rPr sz="2000" dirty="0">
                <a:latin typeface="Calibri"/>
                <a:cs typeface="Calibri"/>
              </a:rPr>
              <a:t>of</a:t>
            </a:r>
            <a:r>
              <a:rPr sz="2000" spc="-80" dirty="0">
                <a:latin typeface="Times New Roman"/>
                <a:cs typeface="Times New Roman"/>
              </a:rPr>
              <a:t> </a:t>
            </a:r>
            <a:r>
              <a:rPr sz="2000" spc="-10" dirty="0">
                <a:latin typeface="Calibri"/>
                <a:cs typeface="Calibri"/>
              </a:rPr>
              <a:t>active</a:t>
            </a:r>
            <a:r>
              <a:rPr sz="2000" spc="-10" dirty="0">
                <a:latin typeface="Times New Roman"/>
                <a:cs typeface="Times New Roman"/>
              </a:rPr>
              <a:t> </a:t>
            </a:r>
            <a:r>
              <a:rPr sz="2000" spc="-10" dirty="0">
                <a:latin typeface="Calibri"/>
                <a:cs typeface="Calibri"/>
              </a:rPr>
              <a:t>treatment</a:t>
            </a:r>
            <a:r>
              <a:rPr sz="2000" spc="-30" dirty="0">
                <a:latin typeface="Times New Roman"/>
                <a:cs typeface="Times New Roman"/>
              </a:rPr>
              <a:t> </a:t>
            </a:r>
            <a:r>
              <a:rPr sz="2000" spc="-25" dirty="0">
                <a:latin typeface="Calibri"/>
                <a:cs typeface="Calibri"/>
              </a:rPr>
              <a:t>(surgery,</a:t>
            </a:r>
            <a:r>
              <a:rPr sz="2000" spc="-70" dirty="0">
                <a:latin typeface="Times New Roman"/>
                <a:cs typeface="Times New Roman"/>
              </a:rPr>
              <a:t> </a:t>
            </a:r>
            <a:r>
              <a:rPr sz="2000" spc="-20" dirty="0">
                <a:latin typeface="Calibri"/>
                <a:cs typeface="Calibri"/>
              </a:rPr>
              <a:t>chemotherapy,</a:t>
            </a:r>
            <a:r>
              <a:rPr sz="2000" spc="-85" dirty="0">
                <a:latin typeface="Times New Roman"/>
                <a:cs typeface="Times New Roman"/>
              </a:rPr>
              <a:t> </a:t>
            </a:r>
            <a:r>
              <a:rPr sz="2000" spc="-25" dirty="0">
                <a:latin typeface="Calibri"/>
                <a:cs typeface="Calibri"/>
              </a:rPr>
              <a:t>Trastuzumab</a:t>
            </a:r>
            <a:r>
              <a:rPr sz="2000" spc="-55" dirty="0">
                <a:latin typeface="Times New Roman"/>
                <a:cs typeface="Times New Roman"/>
              </a:rPr>
              <a:t> </a:t>
            </a:r>
            <a:r>
              <a:rPr sz="2000" dirty="0">
                <a:latin typeface="Calibri"/>
                <a:cs typeface="Calibri"/>
              </a:rPr>
              <a:t>and</a:t>
            </a:r>
            <a:r>
              <a:rPr sz="2000" spc="-55" dirty="0">
                <a:latin typeface="Times New Roman"/>
                <a:cs typeface="Times New Roman"/>
              </a:rPr>
              <a:t> </a:t>
            </a:r>
            <a:r>
              <a:rPr sz="2000" spc="-10" dirty="0">
                <a:latin typeface="Calibri"/>
                <a:cs typeface="Calibri"/>
              </a:rPr>
              <a:t>radiotherapy)</a:t>
            </a:r>
            <a:endParaRPr sz="2000" dirty="0">
              <a:latin typeface="Calibri"/>
              <a:cs typeface="Calibri"/>
            </a:endParaRPr>
          </a:p>
          <a:p>
            <a:pPr marL="240665" indent="-227965">
              <a:lnSpc>
                <a:spcPct val="100000"/>
              </a:lnSpc>
              <a:spcBef>
                <a:spcPts val="725"/>
              </a:spcBef>
              <a:buFont typeface="Arial"/>
              <a:buChar char="•"/>
              <a:tabLst>
                <a:tab pos="240665" algn="l"/>
              </a:tabLst>
            </a:pPr>
            <a:r>
              <a:rPr sz="2000" dirty="0">
                <a:latin typeface="Calibri"/>
                <a:cs typeface="Calibri"/>
              </a:rPr>
              <a:t>This</a:t>
            </a:r>
            <a:r>
              <a:rPr sz="2000" spc="-80" dirty="0">
                <a:latin typeface="Times New Roman"/>
                <a:cs typeface="Times New Roman"/>
              </a:rPr>
              <a:t> </a:t>
            </a:r>
            <a:r>
              <a:rPr sz="2000" dirty="0">
                <a:latin typeface="Calibri"/>
                <a:cs typeface="Calibri"/>
              </a:rPr>
              <a:t>care</a:t>
            </a:r>
            <a:r>
              <a:rPr sz="2000" spc="-65" dirty="0">
                <a:latin typeface="Times New Roman"/>
                <a:cs typeface="Times New Roman"/>
              </a:rPr>
              <a:t> </a:t>
            </a:r>
            <a:r>
              <a:rPr sz="2000" dirty="0">
                <a:latin typeface="Calibri"/>
                <a:cs typeface="Calibri"/>
              </a:rPr>
              <a:t>plan</a:t>
            </a:r>
            <a:r>
              <a:rPr sz="2000" spc="-70" dirty="0">
                <a:latin typeface="Times New Roman"/>
                <a:cs typeface="Times New Roman"/>
              </a:rPr>
              <a:t> </a:t>
            </a:r>
            <a:r>
              <a:rPr sz="2000" dirty="0">
                <a:latin typeface="Calibri"/>
                <a:cs typeface="Calibri"/>
              </a:rPr>
              <a:t>should</a:t>
            </a:r>
            <a:r>
              <a:rPr sz="2000" spc="-75" dirty="0">
                <a:latin typeface="Times New Roman"/>
                <a:cs typeface="Times New Roman"/>
              </a:rPr>
              <a:t> </a:t>
            </a:r>
            <a:r>
              <a:rPr sz="2000" dirty="0">
                <a:latin typeface="Calibri"/>
                <a:cs typeface="Calibri"/>
              </a:rPr>
              <a:t>be</a:t>
            </a:r>
            <a:r>
              <a:rPr sz="2000" spc="-75" dirty="0">
                <a:latin typeface="Times New Roman"/>
                <a:cs typeface="Times New Roman"/>
              </a:rPr>
              <a:t> </a:t>
            </a:r>
            <a:r>
              <a:rPr sz="2000" spc="-10" dirty="0">
                <a:latin typeface="Calibri"/>
                <a:cs typeface="Calibri"/>
              </a:rPr>
              <a:t>agreed</a:t>
            </a:r>
            <a:r>
              <a:rPr sz="2000" spc="-75" dirty="0">
                <a:latin typeface="Times New Roman"/>
                <a:cs typeface="Times New Roman"/>
              </a:rPr>
              <a:t> </a:t>
            </a:r>
            <a:r>
              <a:rPr sz="2000" dirty="0">
                <a:latin typeface="Calibri"/>
                <a:cs typeface="Calibri"/>
              </a:rPr>
              <a:t>with</a:t>
            </a:r>
            <a:r>
              <a:rPr sz="2000" spc="-65" dirty="0">
                <a:latin typeface="Times New Roman"/>
                <a:cs typeface="Times New Roman"/>
              </a:rPr>
              <a:t> </a:t>
            </a:r>
            <a:r>
              <a:rPr sz="2000" dirty="0">
                <a:latin typeface="Calibri"/>
                <a:cs typeface="Calibri"/>
              </a:rPr>
              <a:t>a</a:t>
            </a:r>
            <a:r>
              <a:rPr sz="2000" spc="-65" dirty="0">
                <a:latin typeface="Times New Roman"/>
                <a:cs typeface="Times New Roman"/>
              </a:rPr>
              <a:t> </a:t>
            </a:r>
            <a:r>
              <a:rPr sz="2000" dirty="0">
                <a:latin typeface="Calibri"/>
                <a:cs typeface="Calibri"/>
              </a:rPr>
              <a:t>NAMED</a:t>
            </a:r>
            <a:r>
              <a:rPr sz="2000" spc="-105" dirty="0">
                <a:latin typeface="Times New Roman"/>
                <a:cs typeface="Times New Roman"/>
              </a:rPr>
              <a:t> </a:t>
            </a:r>
            <a:r>
              <a:rPr sz="2000" dirty="0">
                <a:latin typeface="Calibri"/>
                <a:cs typeface="Calibri"/>
              </a:rPr>
              <a:t>doctor</a:t>
            </a:r>
            <a:r>
              <a:rPr sz="2000" spc="-80" dirty="0">
                <a:latin typeface="Times New Roman"/>
                <a:cs typeface="Times New Roman"/>
              </a:rPr>
              <a:t> </a:t>
            </a:r>
            <a:r>
              <a:rPr sz="2000" dirty="0">
                <a:latin typeface="Calibri"/>
                <a:cs typeface="Calibri"/>
              </a:rPr>
              <a:t>or</a:t>
            </a:r>
            <a:r>
              <a:rPr sz="2000" spc="-65" dirty="0">
                <a:latin typeface="Times New Roman"/>
                <a:cs typeface="Times New Roman"/>
              </a:rPr>
              <a:t> </a:t>
            </a:r>
            <a:r>
              <a:rPr sz="2000" spc="-10" dirty="0">
                <a:latin typeface="Calibri"/>
                <a:cs typeface="Calibri"/>
              </a:rPr>
              <a:t>nurse</a:t>
            </a:r>
            <a:r>
              <a:rPr sz="2000" spc="-85" dirty="0">
                <a:latin typeface="Times New Roman"/>
                <a:cs typeface="Times New Roman"/>
              </a:rPr>
              <a:t> </a:t>
            </a:r>
            <a:r>
              <a:rPr sz="2000" dirty="0">
                <a:latin typeface="Calibri"/>
                <a:cs typeface="Calibri"/>
              </a:rPr>
              <a:t>in</a:t>
            </a:r>
            <a:r>
              <a:rPr sz="2000" spc="-65" dirty="0">
                <a:latin typeface="Times New Roman"/>
                <a:cs typeface="Times New Roman"/>
              </a:rPr>
              <a:t> </a:t>
            </a:r>
            <a:r>
              <a:rPr sz="2000" dirty="0">
                <a:latin typeface="Calibri"/>
                <a:cs typeface="Calibri"/>
              </a:rPr>
              <a:t>the</a:t>
            </a:r>
            <a:r>
              <a:rPr sz="2000" spc="-45" dirty="0">
                <a:latin typeface="Times New Roman"/>
                <a:cs typeface="Times New Roman"/>
              </a:rPr>
              <a:t> </a:t>
            </a:r>
            <a:r>
              <a:rPr sz="2000" b="1" spc="-10" dirty="0">
                <a:solidFill>
                  <a:srgbClr val="2E5496"/>
                </a:solidFill>
                <a:latin typeface="Calibri"/>
                <a:cs typeface="Calibri"/>
              </a:rPr>
              <a:t>Breast</a:t>
            </a:r>
            <a:r>
              <a:rPr sz="2000" spc="-70" dirty="0">
                <a:solidFill>
                  <a:srgbClr val="2E5496"/>
                </a:solidFill>
                <a:latin typeface="Times New Roman"/>
                <a:cs typeface="Times New Roman"/>
              </a:rPr>
              <a:t> </a:t>
            </a:r>
            <a:r>
              <a:rPr sz="2000" b="1" dirty="0">
                <a:solidFill>
                  <a:srgbClr val="2E5496"/>
                </a:solidFill>
                <a:latin typeface="Calibri"/>
                <a:cs typeface="Calibri"/>
              </a:rPr>
              <a:t>Clinic</a:t>
            </a:r>
            <a:r>
              <a:rPr sz="2000" spc="-85" dirty="0">
                <a:solidFill>
                  <a:srgbClr val="2E5496"/>
                </a:solidFill>
                <a:latin typeface="Times New Roman"/>
                <a:cs typeface="Times New Roman"/>
              </a:rPr>
              <a:t> </a:t>
            </a:r>
            <a:r>
              <a:rPr sz="2000" b="1" dirty="0">
                <a:solidFill>
                  <a:srgbClr val="2E5496"/>
                </a:solidFill>
                <a:latin typeface="Calibri"/>
                <a:cs typeface="Calibri"/>
              </a:rPr>
              <a:t>and</a:t>
            </a:r>
            <a:r>
              <a:rPr sz="2000" spc="-70" dirty="0">
                <a:solidFill>
                  <a:srgbClr val="2E5496"/>
                </a:solidFill>
                <a:latin typeface="Times New Roman"/>
                <a:cs typeface="Times New Roman"/>
              </a:rPr>
              <a:t> </a:t>
            </a:r>
            <a:r>
              <a:rPr sz="2000" b="1" dirty="0">
                <a:solidFill>
                  <a:srgbClr val="2E5496"/>
                </a:solidFill>
                <a:latin typeface="Calibri"/>
                <a:cs typeface="Calibri"/>
              </a:rPr>
              <a:t>a</a:t>
            </a:r>
            <a:r>
              <a:rPr sz="2000" spc="-70" dirty="0">
                <a:solidFill>
                  <a:srgbClr val="2E5496"/>
                </a:solidFill>
                <a:latin typeface="Times New Roman"/>
                <a:cs typeface="Times New Roman"/>
              </a:rPr>
              <a:t> </a:t>
            </a:r>
            <a:r>
              <a:rPr sz="2000" b="1" spc="-25" dirty="0">
                <a:solidFill>
                  <a:srgbClr val="2E5496"/>
                </a:solidFill>
                <a:latin typeface="Calibri"/>
                <a:cs typeface="Calibri"/>
              </a:rPr>
              <a:t>GP</a:t>
            </a:r>
            <a:endParaRPr sz="2000" dirty="0">
              <a:latin typeface="Calibri"/>
              <a:cs typeface="Calibri"/>
            </a:endParaRPr>
          </a:p>
          <a:p>
            <a:pPr marL="241300" marR="5080" indent="-228600">
              <a:lnSpc>
                <a:spcPts val="2160"/>
              </a:lnSpc>
              <a:spcBef>
                <a:spcPts val="1040"/>
              </a:spcBef>
              <a:buFont typeface="Arial"/>
              <a:buChar char="•"/>
              <a:tabLst>
                <a:tab pos="241300" algn="l"/>
              </a:tabLst>
            </a:pPr>
            <a:r>
              <a:rPr sz="2000" dirty="0">
                <a:latin typeface="Calibri"/>
                <a:cs typeface="Calibri"/>
              </a:rPr>
              <a:t>It</a:t>
            </a:r>
            <a:r>
              <a:rPr sz="2000" spc="-90" dirty="0">
                <a:latin typeface="Times New Roman"/>
                <a:cs typeface="Times New Roman"/>
              </a:rPr>
              <a:t> </a:t>
            </a:r>
            <a:r>
              <a:rPr sz="2000" dirty="0">
                <a:latin typeface="Calibri"/>
                <a:cs typeface="Calibri"/>
              </a:rPr>
              <a:t>should</a:t>
            </a:r>
            <a:r>
              <a:rPr sz="2000" spc="-85" dirty="0">
                <a:latin typeface="Times New Roman"/>
                <a:cs typeface="Times New Roman"/>
              </a:rPr>
              <a:t> </a:t>
            </a:r>
            <a:r>
              <a:rPr sz="2000" dirty="0">
                <a:latin typeface="Calibri"/>
                <a:cs typeface="Calibri"/>
              </a:rPr>
              <a:t>include</a:t>
            </a:r>
            <a:r>
              <a:rPr sz="2000" spc="-90" dirty="0">
                <a:latin typeface="Times New Roman"/>
                <a:cs typeface="Times New Roman"/>
              </a:rPr>
              <a:t> </a:t>
            </a:r>
            <a:r>
              <a:rPr sz="2000" dirty="0">
                <a:latin typeface="Calibri"/>
                <a:cs typeface="Calibri"/>
              </a:rPr>
              <a:t>dates</a:t>
            </a:r>
            <a:r>
              <a:rPr sz="2000" spc="-80" dirty="0">
                <a:latin typeface="Times New Roman"/>
                <a:cs typeface="Times New Roman"/>
              </a:rPr>
              <a:t> </a:t>
            </a:r>
            <a:r>
              <a:rPr sz="2000" dirty="0">
                <a:latin typeface="Calibri"/>
                <a:cs typeface="Calibri"/>
              </a:rPr>
              <a:t>for</a:t>
            </a:r>
            <a:r>
              <a:rPr sz="2000" spc="-90" dirty="0">
                <a:latin typeface="Times New Roman"/>
                <a:cs typeface="Times New Roman"/>
              </a:rPr>
              <a:t> </a:t>
            </a:r>
            <a:r>
              <a:rPr sz="2000" spc="-10" dirty="0">
                <a:latin typeface="Calibri"/>
                <a:cs typeface="Calibri"/>
              </a:rPr>
              <a:t>review</a:t>
            </a:r>
            <a:r>
              <a:rPr sz="2000" spc="-80" dirty="0">
                <a:latin typeface="Times New Roman"/>
                <a:cs typeface="Times New Roman"/>
              </a:rPr>
              <a:t> </a:t>
            </a:r>
            <a:r>
              <a:rPr sz="2000" dirty="0">
                <a:latin typeface="Calibri"/>
                <a:cs typeface="Calibri"/>
              </a:rPr>
              <a:t>of</a:t>
            </a:r>
            <a:r>
              <a:rPr sz="2000" spc="-90" dirty="0">
                <a:latin typeface="Times New Roman"/>
                <a:cs typeface="Times New Roman"/>
              </a:rPr>
              <a:t> </a:t>
            </a:r>
            <a:r>
              <a:rPr sz="2000" spc="-10" dirty="0">
                <a:latin typeface="Calibri"/>
                <a:cs typeface="Calibri"/>
              </a:rPr>
              <a:t>adjuvant</a:t>
            </a:r>
            <a:r>
              <a:rPr sz="2000" spc="-90" dirty="0">
                <a:latin typeface="Times New Roman"/>
                <a:cs typeface="Times New Roman"/>
              </a:rPr>
              <a:t> </a:t>
            </a:r>
            <a:r>
              <a:rPr sz="2000" dirty="0">
                <a:latin typeface="Calibri"/>
                <a:cs typeface="Calibri"/>
              </a:rPr>
              <a:t>endocrine</a:t>
            </a:r>
            <a:r>
              <a:rPr sz="2000" spc="-100" dirty="0">
                <a:latin typeface="Times New Roman"/>
                <a:cs typeface="Times New Roman"/>
              </a:rPr>
              <a:t> </a:t>
            </a:r>
            <a:r>
              <a:rPr sz="2000" spc="-10" dirty="0">
                <a:latin typeface="Calibri"/>
                <a:cs typeface="Calibri"/>
              </a:rPr>
              <a:t>therapy</a:t>
            </a:r>
            <a:r>
              <a:rPr sz="2000" spc="-85" dirty="0">
                <a:latin typeface="Times New Roman"/>
                <a:cs typeface="Times New Roman"/>
              </a:rPr>
              <a:t> </a:t>
            </a:r>
            <a:r>
              <a:rPr sz="2000" dirty="0">
                <a:latin typeface="Calibri"/>
                <a:cs typeface="Calibri"/>
              </a:rPr>
              <a:t>for</a:t>
            </a:r>
            <a:r>
              <a:rPr sz="2000" spc="-95" dirty="0">
                <a:latin typeface="Times New Roman"/>
                <a:cs typeface="Times New Roman"/>
              </a:rPr>
              <a:t> </a:t>
            </a:r>
            <a:r>
              <a:rPr sz="2000" dirty="0">
                <a:latin typeface="Calibri"/>
                <a:cs typeface="Calibri"/>
              </a:rPr>
              <a:t>women</a:t>
            </a:r>
            <a:r>
              <a:rPr sz="2000" spc="-90" dirty="0">
                <a:latin typeface="Times New Roman"/>
                <a:cs typeface="Times New Roman"/>
              </a:rPr>
              <a:t> </a:t>
            </a:r>
            <a:r>
              <a:rPr sz="2000" dirty="0">
                <a:latin typeface="Calibri"/>
                <a:cs typeface="Calibri"/>
              </a:rPr>
              <a:t>with</a:t>
            </a:r>
            <a:r>
              <a:rPr sz="2000" spc="-70" dirty="0">
                <a:latin typeface="Times New Roman"/>
                <a:cs typeface="Times New Roman"/>
              </a:rPr>
              <a:t> </a:t>
            </a:r>
            <a:r>
              <a:rPr sz="2000" dirty="0">
                <a:latin typeface="Calibri"/>
                <a:cs typeface="Calibri"/>
              </a:rPr>
              <a:t>ER+ve</a:t>
            </a:r>
            <a:r>
              <a:rPr sz="2000" spc="-90" dirty="0">
                <a:latin typeface="Times New Roman"/>
                <a:cs typeface="Times New Roman"/>
              </a:rPr>
              <a:t> </a:t>
            </a:r>
            <a:r>
              <a:rPr sz="2000" spc="-10" dirty="0">
                <a:latin typeface="Calibri"/>
                <a:cs typeface="Calibri"/>
              </a:rPr>
              <a:t>cancer,</a:t>
            </a:r>
            <a:r>
              <a:rPr sz="2000" spc="-10" dirty="0">
                <a:latin typeface="Times New Roman"/>
                <a:cs typeface="Times New Roman"/>
              </a:rPr>
              <a:t> </a:t>
            </a:r>
            <a:r>
              <a:rPr sz="2000" dirty="0">
                <a:latin typeface="Calibri"/>
                <a:cs typeface="Calibri"/>
              </a:rPr>
              <a:t>details</a:t>
            </a:r>
            <a:r>
              <a:rPr sz="2000" spc="-45" dirty="0">
                <a:latin typeface="Times New Roman"/>
                <a:cs typeface="Times New Roman"/>
              </a:rPr>
              <a:t> </a:t>
            </a:r>
            <a:r>
              <a:rPr sz="2000" dirty="0">
                <a:latin typeface="Calibri"/>
                <a:cs typeface="Calibri"/>
              </a:rPr>
              <a:t>of</a:t>
            </a:r>
            <a:r>
              <a:rPr sz="2000" spc="-75" dirty="0">
                <a:latin typeface="Times New Roman"/>
                <a:cs typeface="Times New Roman"/>
              </a:rPr>
              <a:t> </a:t>
            </a:r>
            <a:r>
              <a:rPr sz="2000" spc="-10" dirty="0">
                <a:latin typeface="Calibri"/>
                <a:cs typeface="Calibri"/>
              </a:rPr>
              <a:t>mammograms</a:t>
            </a:r>
            <a:r>
              <a:rPr sz="2000" spc="-65" dirty="0">
                <a:latin typeface="Times New Roman"/>
                <a:cs typeface="Times New Roman"/>
              </a:rPr>
              <a:t> </a:t>
            </a:r>
            <a:r>
              <a:rPr sz="2000" b="1" dirty="0">
                <a:solidFill>
                  <a:srgbClr val="2E5496"/>
                </a:solidFill>
                <a:latin typeface="Calibri"/>
                <a:cs typeface="Calibri"/>
              </a:rPr>
              <a:t>and</a:t>
            </a:r>
            <a:r>
              <a:rPr sz="2000" spc="-70" dirty="0">
                <a:solidFill>
                  <a:srgbClr val="2E5496"/>
                </a:solidFill>
                <a:latin typeface="Times New Roman"/>
                <a:cs typeface="Times New Roman"/>
              </a:rPr>
              <a:t> </a:t>
            </a:r>
            <a:r>
              <a:rPr sz="2000" b="1" spc="-10" dirty="0">
                <a:solidFill>
                  <a:srgbClr val="2E5496"/>
                </a:solidFill>
                <a:latin typeface="Calibri"/>
                <a:cs typeface="Calibri"/>
              </a:rPr>
              <a:t>information</a:t>
            </a:r>
            <a:r>
              <a:rPr sz="2000" spc="-80" dirty="0">
                <a:solidFill>
                  <a:srgbClr val="2E5496"/>
                </a:solidFill>
                <a:latin typeface="Times New Roman"/>
                <a:cs typeface="Times New Roman"/>
              </a:rPr>
              <a:t> </a:t>
            </a:r>
            <a:r>
              <a:rPr sz="2000" b="1" dirty="0">
                <a:solidFill>
                  <a:srgbClr val="2E5496"/>
                </a:solidFill>
                <a:latin typeface="Calibri"/>
                <a:cs typeface="Calibri"/>
              </a:rPr>
              <a:t>about</a:t>
            </a:r>
            <a:r>
              <a:rPr sz="2000" spc="-85" dirty="0">
                <a:solidFill>
                  <a:srgbClr val="2E5496"/>
                </a:solidFill>
                <a:latin typeface="Times New Roman"/>
                <a:cs typeface="Times New Roman"/>
              </a:rPr>
              <a:t> </a:t>
            </a:r>
            <a:r>
              <a:rPr sz="2000" b="1" dirty="0">
                <a:solidFill>
                  <a:srgbClr val="2E5496"/>
                </a:solidFill>
                <a:latin typeface="Calibri"/>
                <a:cs typeface="Calibri"/>
              </a:rPr>
              <a:t>signs</a:t>
            </a:r>
            <a:r>
              <a:rPr sz="2000" spc="-65" dirty="0">
                <a:solidFill>
                  <a:srgbClr val="2E5496"/>
                </a:solidFill>
                <a:latin typeface="Times New Roman"/>
                <a:cs typeface="Times New Roman"/>
              </a:rPr>
              <a:t> </a:t>
            </a:r>
            <a:r>
              <a:rPr sz="2000" b="1" dirty="0">
                <a:solidFill>
                  <a:srgbClr val="2E5496"/>
                </a:solidFill>
                <a:latin typeface="Calibri"/>
                <a:cs typeface="Calibri"/>
              </a:rPr>
              <a:t>and</a:t>
            </a:r>
            <a:r>
              <a:rPr sz="2000" spc="-70" dirty="0">
                <a:solidFill>
                  <a:srgbClr val="2E5496"/>
                </a:solidFill>
                <a:latin typeface="Times New Roman"/>
                <a:cs typeface="Times New Roman"/>
              </a:rPr>
              <a:t> </a:t>
            </a:r>
            <a:r>
              <a:rPr sz="2000" b="1" spc="-10" dirty="0">
                <a:solidFill>
                  <a:srgbClr val="2E5496"/>
                </a:solidFill>
                <a:latin typeface="Calibri"/>
                <a:cs typeface="Calibri"/>
              </a:rPr>
              <a:t>symptoms</a:t>
            </a:r>
            <a:r>
              <a:rPr sz="2000" spc="-90" dirty="0">
                <a:solidFill>
                  <a:srgbClr val="2E5496"/>
                </a:solidFill>
                <a:latin typeface="Times New Roman"/>
                <a:cs typeface="Times New Roman"/>
              </a:rPr>
              <a:t> </a:t>
            </a:r>
            <a:r>
              <a:rPr sz="2000" b="1" dirty="0">
                <a:solidFill>
                  <a:srgbClr val="2E5496"/>
                </a:solidFill>
                <a:latin typeface="Calibri"/>
                <a:cs typeface="Calibri"/>
              </a:rPr>
              <a:t>of</a:t>
            </a:r>
            <a:r>
              <a:rPr sz="2000" spc="-60" dirty="0">
                <a:solidFill>
                  <a:srgbClr val="2E5496"/>
                </a:solidFill>
                <a:latin typeface="Times New Roman"/>
                <a:cs typeface="Times New Roman"/>
              </a:rPr>
              <a:t> </a:t>
            </a:r>
            <a:r>
              <a:rPr sz="2000" b="1" spc="-10" dirty="0">
                <a:solidFill>
                  <a:srgbClr val="2E5496"/>
                </a:solidFill>
                <a:latin typeface="Calibri"/>
                <a:cs typeface="Calibri"/>
              </a:rPr>
              <a:t>recurrence,</a:t>
            </a:r>
            <a:r>
              <a:rPr sz="2000" spc="-50" dirty="0">
                <a:solidFill>
                  <a:srgbClr val="2E5496"/>
                </a:solidFill>
                <a:latin typeface="Times New Roman"/>
                <a:cs typeface="Times New Roman"/>
              </a:rPr>
              <a:t> </a:t>
            </a:r>
            <a:r>
              <a:rPr sz="2000" b="1" dirty="0">
                <a:solidFill>
                  <a:srgbClr val="2E5496"/>
                </a:solidFill>
                <a:latin typeface="Calibri"/>
                <a:cs typeface="Calibri"/>
              </a:rPr>
              <a:t>or</a:t>
            </a:r>
            <a:r>
              <a:rPr sz="2000" spc="-75" dirty="0">
                <a:solidFill>
                  <a:srgbClr val="2E5496"/>
                </a:solidFill>
                <a:latin typeface="Times New Roman"/>
                <a:cs typeface="Times New Roman"/>
              </a:rPr>
              <a:t> </a:t>
            </a:r>
            <a:r>
              <a:rPr sz="2000" b="1" spc="-10" dirty="0">
                <a:solidFill>
                  <a:srgbClr val="2E5496"/>
                </a:solidFill>
                <a:latin typeface="Calibri"/>
                <a:cs typeface="Calibri"/>
              </a:rPr>
              <a:t>treatment</a:t>
            </a:r>
            <a:r>
              <a:rPr sz="2000" spc="-10" dirty="0">
                <a:solidFill>
                  <a:srgbClr val="2E5496"/>
                </a:solidFill>
                <a:latin typeface="Times New Roman"/>
                <a:cs typeface="Times New Roman"/>
              </a:rPr>
              <a:t> </a:t>
            </a:r>
            <a:r>
              <a:rPr sz="2000" b="1" dirty="0">
                <a:solidFill>
                  <a:srgbClr val="2E5496"/>
                </a:solidFill>
                <a:latin typeface="Calibri"/>
                <a:cs typeface="Calibri"/>
              </a:rPr>
              <a:t>side</a:t>
            </a:r>
            <a:r>
              <a:rPr sz="2000" spc="-75" dirty="0">
                <a:solidFill>
                  <a:srgbClr val="2E5496"/>
                </a:solidFill>
                <a:latin typeface="Times New Roman"/>
                <a:cs typeface="Times New Roman"/>
              </a:rPr>
              <a:t> </a:t>
            </a:r>
            <a:r>
              <a:rPr sz="2000" b="1" spc="-10" dirty="0">
                <a:solidFill>
                  <a:srgbClr val="2E5496"/>
                </a:solidFill>
                <a:latin typeface="Calibri"/>
                <a:cs typeface="Calibri"/>
              </a:rPr>
              <a:t>effects,</a:t>
            </a:r>
            <a:r>
              <a:rPr sz="2000" spc="-70" dirty="0">
                <a:solidFill>
                  <a:srgbClr val="2E5496"/>
                </a:solidFill>
                <a:latin typeface="Times New Roman"/>
                <a:cs typeface="Times New Roman"/>
              </a:rPr>
              <a:t> </a:t>
            </a:r>
            <a:r>
              <a:rPr sz="2000" b="1" dirty="0">
                <a:solidFill>
                  <a:srgbClr val="2E5496"/>
                </a:solidFill>
                <a:latin typeface="Calibri"/>
                <a:cs typeface="Calibri"/>
              </a:rPr>
              <a:t>with</a:t>
            </a:r>
            <a:r>
              <a:rPr sz="2000" spc="-80" dirty="0">
                <a:solidFill>
                  <a:srgbClr val="2E5496"/>
                </a:solidFill>
                <a:latin typeface="Times New Roman"/>
                <a:cs typeface="Times New Roman"/>
              </a:rPr>
              <a:t> </a:t>
            </a:r>
            <a:r>
              <a:rPr sz="2000" b="1" spc="-10" dirty="0">
                <a:solidFill>
                  <a:srgbClr val="2E5496"/>
                </a:solidFill>
                <a:latin typeface="Calibri"/>
                <a:cs typeface="Calibri"/>
              </a:rPr>
              <a:t>contact</a:t>
            </a:r>
            <a:r>
              <a:rPr sz="2000" spc="-85" dirty="0">
                <a:solidFill>
                  <a:srgbClr val="2E5496"/>
                </a:solidFill>
                <a:latin typeface="Times New Roman"/>
                <a:cs typeface="Times New Roman"/>
              </a:rPr>
              <a:t> </a:t>
            </a:r>
            <a:r>
              <a:rPr sz="2000" b="1" spc="-10" dirty="0">
                <a:solidFill>
                  <a:srgbClr val="2E5496"/>
                </a:solidFill>
                <a:latin typeface="Calibri"/>
                <a:cs typeface="Calibri"/>
              </a:rPr>
              <a:t>details</a:t>
            </a:r>
            <a:r>
              <a:rPr sz="2000" spc="-75" dirty="0">
                <a:solidFill>
                  <a:srgbClr val="2E5496"/>
                </a:solidFill>
                <a:latin typeface="Times New Roman"/>
                <a:cs typeface="Times New Roman"/>
              </a:rPr>
              <a:t> </a:t>
            </a:r>
            <a:r>
              <a:rPr sz="2000" b="1" dirty="0">
                <a:solidFill>
                  <a:srgbClr val="2E5496"/>
                </a:solidFill>
                <a:latin typeface="Calibri"/>
                <a:cs typeface="Calibri"/>
              </a:rPr>
              <a:t>for</a:t>
            </a:r>
            <a:r>
              <a:rPr sz="2000" spc="-60" dirty="0">
                <a:solidFill>
                  <a:srgbClr val="2E5496"/>
                </a:solidFill>
                <a:latin typeface="Times New Roman"/>
                <a:cs typeface="Times New Roman"/>
              </a:rPr>
              <a:t> </a:t>
            </a:r>
            <a:r>
              <a:rPr sz="2000" b="1" spc="-10" dirty="0">
                <a:solidFill>
                  <a:srgbClr val="2E5496"/>
                </a:solidFill>
                <a:latin typeface="Calibri"/>
                <a:cs typeface="Calibri"/>
              </a:rPr>
              <a:t>immediate</a:t>
            </a:r>
            <a:r>
              <a:rPr sz="2000" spc="-80" dirty="0">
                <a:solidFill>
                  <a:srgbClr val="2E5496"/>
                </a:solidFill>
                <a:latin typeface="Times New Roman"/>
                <a:cs typeface="Times New Roman"/>
              </a:rPr>
              <a:t> </a:t>
            </a:r>
            <a:r>
              <a:rPr sz="2000" b="1" spc="-20" dirty="0">
                <a:solidFill>
                  <a:srgbClr val="2E5496"/>
                </a:solidFill>
                <a:latin typeface="Calibri"/>
                <a:cs typeface="Calibri"/>
              </a:rPr>
              <a:t>referral</a:t>
            </a:r>
            <a:r>
              <a:rPr sz="2000" spc="-40" dirty="0">
                <a:solidFill>
                  <a:srgbClr val="2E5496"/>
                </a:solidFill>
                <a:latin typeface="Times New Roman"/>
                <a:cs typeface="Times New Roman"/>
              </a:rPr>
              <a:t> </a:t>
            </a:r>
            <a:r>
              <a:rPr sz="2000" b="1" dirty="0">
                <a:solidFill>
                  <a:srgbClr val="2E5496"/>
                </a:solidFill>
                <a:latin typeface="Calibri"/>
                <a:cs typeface="Calibri"/>
              </a:rPr>
              <a:t>to</a:t>
            </a:r>
            <a:r>
              <a:rPr sz="2000" spc="-80" dirty="0">
                <a:solidFill>
                  <a:srgbClr val="2E5496"/>
                </a:solidFill>
                <a:latin typeface="Times New Roman"/>
                <a:cs typeface="Times New Roman"/>
              </a:rPr>
              <a:t> </a:t>
            </a:r>
            <a:r>
              <a:rPr sz="2000" b="1" dirty="0">
                <a:solidFill>
                  <a:srgbClr val="2E5496"/>
                </a:solidFill>
                <a:latin typeface="Calibri"/>
                <a:cs typeface="Calibri"/>
              </a:rPr>
              <a:t>specialist</a:t>
            </a:r>
            <a:r>
              <a:rPr sz="2000" spc="-85" dirty="0">
                <a:solidFill>
                  <a:srgbClr val="2E5496"/>
                </a:solidFill>
                <a:latin typeface="Times New Roman"/>
                <a:cs typeface="Times New Roman"/>
              </a:rPr>
              <a:t> </a:t>
            </a:r>
            <a:r>
              <a:rPr sz="2000" b="1" dirty="0">
                <a:solidFill>
                  <a:srgbClr val="2E5496"/>
                </a:solidFill>
                <a:latin typeface="Calibri"/>
                <a:cs typeface="Calibri"/>
              </a:rPr>
              <a:t>care</a:t>
            </a:r>
            <a:r>
              <a:rPr sz="2000" spc="-60" dirty="0">
                <a:solidFill>
                  <a:srgbClr val="2E5496"/>
                </a:solidFill>
                <a:latin typeface="Times New Roman"/>
                <a:cs typeface="Times New Roman"/>
              </a:rPr>
              <a:t> </a:t>
            </a:r>
            <a:r>
              <a:rPr sz="2000" b="1" dirty="0">
                <a:solidFill>
                  <a:srgbClr val="2E5496"/>
                </a:solidFill>
                <a:latin typeface="Calibri"/>
                <a:cs typeface="Calibri"/>
              </a:rPr>
              <a:t>or</a:t>
            </a:r>
            <a:r>
              <a:rPr sz="2000" spc="-70" dirty="0">
                <a:solidFill>
                  <a:srgbClr val="2E5496"/>
                </a:solidFill>
                <a:latin typeface="Times New Roman"/>
                <a:cs typeface="Times New Roman"/>
              </a:rPr>
              <a:t> </a:t>
            </a:r>
            <a:r>
              <a:rPr sz="2000" b="1" dirty="0">
                <a:solidFill>
                  <a:srgbClr val="2E5496"/>
                </a:solidFill>
                <a:latin typeface="Calibri"/>
                <a:cs typeface="Calibri"/>
              </a:rPr>
              <a:t>support</a:t>
            </a:r>
            <a:r>
              <a:rPr sz="2000" spc="-80" dirty="0">
                <a:solidFill>
                  <a:srgbClr val="2E5496"/>
                </a:solidFill>
                <a:latin typeface="Times New Roman"/>
                <a:cs typeface="Times New Roman"/>
              </a:rPr>
              <a:t> </a:t>
            </a:r>
            <a:r>
              <a:rPr sz="2000" b="1" spc="-10" dirty="0">
                <a:solidFill>
                  <a:srgbClr val="2E5496"/>
                </a:solidFill>
                <a:latin typeface="Calibri"/>
                <a:cs typeface="Calibri"/>
              </a:rPr>
              <a:t>services.</a:t>
            </a:r>
            <a:endParaRPr sz="2000" dirty="0">
              <a:latin typeface="Calibri"/>
              <a:cs typeface="Calibri"/>
            </a:endParaRPr>
          </a:p>
          <a:p>
            <a:pPr marL="240665" marR="565150" indent="-228600">
              <a:lnSpc>
                <a:spcPts val="2160"/>
              </a:lnSpc>
              <a:spcBef>
                <a:spcPts val="994"/>
              </a:spcBef>
              <a:buFont typeface="Arial"/>
              <a:buChar char="•"/>
              <a:tabLst>
                <a:tab pos="240665" algn="l"/>
              </a:tabLst>
            </a:pPr>
            <a:r>
              <a:rPr sz="2000" dirty="0">
                <a:latin typeface="Calibri"/>
                <a:cs typeface="Calibri"/>
              </a:rPr>
              <a:t>That</a:t>
            </a:r>
            <a:r>
              <a:rPr sz="2000" spc="-80" dirty="0">
                <a:latin typeface="Times New Roman"/>
                <a:cs typeface="Times New Roman"/>
              </a:rPr>
              <a:t> </a:t>
            </a:r>
            <a:r>
              <a:rPr sz="2000" spc="-10" dirty="0">
                <a:latin typeface="Calibri"/>
                <a:cs typeface="Calibri"/>
              </a:rPr>
              <a:t>information</a:t>
            </a:r>
            <a:r>
              <a:rPr sz="2000" spc="-80" dirty="0">
                <a:latin typeface="Times New Roman"/>
                <a:cs typeface="Times New Roman"/>
              </a:rPr>
              <a:t> </a:t>
            </a:r>
            <a:r>
              <a:rPr sz="2000" dirty="0">
                <a:latin typeface="Calibri"/>
                <a:cs typeface="Calibri"/>
              </a:rPr>
              <a:t>should</a:t>
            </a:r>
            <a:r>
              <a:rPr sz="2000" spc="-90" dirty="0">
                <a:latin typeface="Times New Roman"/>
                <a:cs typeface="Times New Roman"/>
              </a:rPr>
              <a:t> </a:t>
            </a:r>
            <a:r>
              <a:rPr sz="2000" dirty="0">
                <a:latin typeface="Calibri"/>
                <a:cs typeface="Calibri"/>
              </a:rPr>
              <a:t>include</a:t>
            </a:r>
            <a:r>
              <a:rPr sz="2000" spc="-85" dirty="0">
                <a:latin typeface="Times New Roman"/>
                <a:cs typeface="Times New Roman"/>
              </a:rPr>
              <a:t> </a:t>
            </a:r>
            <a:r>
              <a:rPr sz="2000" dirty="0">
                <a:latin typeface="Calibri"/>
                <a:cs typeface="Calibri"/>
              </a:rPr>
              <a:t>a</a:t>
            </a:r>
            <a:r>
              <a:rPr sz="2000" spc="-65" dirty="0">
                <a:latin typeface="Times New Roman"/>
                <a:cs typeface="Times New Roman"/>
              </a:rPr>
              <a:t> </a:t>
            </a:r>
            <a:r>
              <a:rPr sz="2000" b="1" spc="-10" dirty="0">
                <a:latin typeface="Calibri"/>
                <a:cs typeface="Calibri"/>
              </a:rPr>
              <a:t>pathway</a:t>
            </a:r>
            <a:r>
              <a:rPr sz="2000" spc="-90" dirty="0">
                <a:latin typeface="Times New Roman"/>
                <a:cs typeface="Times New Roman"/>
              </a:rPr>
              <a:t> </a:t>
            </a:r>
            <a:r>
              <a:rPr sz="2000" b="1" dirty="0">
                <a:latin typeface="Calibri"/>
                <a:cs typeface="Calibri"/>
              </a:rPr>
              <a:t>for</a:t>
            </a:r>
            <a:r>
              <a:rPr sz="2000" spc="-80" dirty="0">
                <a:latin typeface="Times New Roman"/>
                <a:cs typeface="Times New Roman"/>
              </a:rPr>
              <a:t> </a:t>
            </a:r>
            <a:r>
              <a:rPr sz="2000" b="1" dirty="0">
                <a:latin typeface="Calibri"/>
                <a:cs typeface="Calibri"/>
              </a:rPr>
              <a:t>women</a:t>
            </a:r>
            <a:r>
              <a:rPr sz="2000" spc="-90" dirty="0">
                <a:latin typeface="Times New Roman"/>
                <a:cs typeface="Times New Roman"/>
              </a:rPr>
              <a:t> </a:t>
            </a:r>
            <a:r>
              <a:rPr sz="2000" b="1" spc="-10" dirty="0">
                <a:latin typeface="Calibri"/>
                <a:cs typeface="Calibri"/>
              </a:rPr>
              <a:t>experiencing</a:t>
            </a:r>
            <a:r>
              <a:rPr sz="2000" spc="-80" dirty="0">
                <a:latin typeface="Times New Roman"/>
                <a:cs typeface="Times New Roman"/>
              </a:rPr>
              <a:t> </a:t>
            </a:r>
            <a:r>
              <a:rPr sz="2000" b="1" spc="-10" dirty="0">
                <a:latin typeface="Calibri"/>
                <a:cs typeface="Calibri"/>
              </a:rPr>
              <a:t>estrogen</a:t>
            </a:r>
            <a:r>
              <a:rPr sz="2000" spc="-80" dirty="0">
                <a:latin typeface="Times New Roman"/>
                <a:cs typeface="Times New Roman"/>
              </a:rPr>
              <a:t> </a:t>
            </a:r>
            <a:r>
              <a:rPr sz="2000" b="1" spc="-10" dirty="0">
                <a:latin typeface="Calibri"/>
                <a:cs typeface="Calibri"/>
              </a:rPr>
              <a:t>deficiency</a:t>
            </a:r>
            <a:r>
              <a:rPr sz="2000" spc="-10" dirty="0">
                <a:latin typeface="Times New Roman"/>
                <a:cs typeface="Times New Roman"/>
              </a:rPr>
              <a:t> </a:t>
            </a:r>
            <a:r>
              <a:rPr sz="2000" b="1" spc="-10" dirty="0">
                <a:latin typeface="Calibri"/>
                <a:cs typeface="Calibri"/>
              </a:rPr>
              <a:t>symptoms</a:t>
            </a:r>
            <a:r>
              <a:rPr sz="2000" spc="-85" dirty="0">
                <a:latin typeface="Times New Roman"/>
                <a:cs typeface="Times New Roman"/>
              </a:rPr>
              <a:t> </a:t>
            </a:r>
            <a:r>
              <a:rPr sz="2000" b="1" dirty="0">
                <a:latin typeface="Calibri"/>
                <a:cs typeface="Calibri"/>
              </a:rPr>
              <a:t>arising</a:t>
            </a:r>
            <a:r>
              <a:rPr sz="2000" spc="-65" dirty="0">
                <a:latin typeface="Times New Roman"/>
                <a:cs typeface="Times New Roman"/>
              </a:rPr>
              <a:t> </a:t>
            </a:r>
            <a:r>
              <a:rPr sz="2000" b="1" dirty="0">
                <a:latin typeface="Calibri"/>
                <a:cs typeface="Calibri"/>
              </a:rPr>
              <a:t>from</a:t>
            </a:r>
            <a:r>
              <a:rPr sz="2000" spc="-55" dirty="0">
                <a:latin typeface="Times New Roman"/>
                <a:cs typeface="Times New Roman"/>
              </a:rPr>
              <a:t> </a:t>
            </a:r>
            <a:r>
              <a:rPr sz="2000" b="1" dirty="0">
                <a:latin typeface="Calibri"/>
                <a:cs typeface="Calibri"/>
              </a:rPr>
              <a:t>a</a:t>
            </a:r>
            <a:r>
              <a:rPr sz="2000" spc="-65" dirty="0">
                <a:latin typeface="Times New Roman"/>
                <a:cs typeface="Times New Roman"/>
              </a:rPr>
              <a:t> </a:t>
            </a:r>
            <a:r>
              <a:rPr sz="2000" b="1" spc="-10" dirty="0">
                <a:latin typeface="Calibri"/>
                <a:cs typeface="Calibri"/>
              </a:rPr>
              <a:t>natural</a:t>
            </a:r>
            <a:r>
              <a:rPr sz="2000" spc="-70" dirty="0">
                <a:latin typeface="Times New Roman"/>
                <a:cs typeface="Times New Roman"/>
              </a:rPr>
              <a:t> </a:t>
            </a:r>
            <a:r>
              <a:rPr sz="2000" b="1" dirty="0">
                <a:latin typeface="Calibri"/>
                <a:cs typeface="Calibri"/>
              </a:rPr>
              <a:t>or</a:t>
            </a:r>
            <a:r>
              <a:rPr sz="2000" spc="-55" dirty="0">
                <a:latin typeface="Times New Roman"/>
                <a:cs typeface="Times New Roman"/>
              </a:rPr>
              <a:t> </a:t>
            </a:r>
            <a:r>
              <a:rPr sz="2000" b="1" spc="-10" dirty="0">
                <a:latin typeface="Calibri"/>
                <a:cs typeface="Calibri"/>
              </a:rPr>
              <a:t>chemotherapy</a:t>
            </a:r>
            <a:r>
              <a:rPr sz="2000" spc="-75" dirty="0">
                <a:latin typeface="Times New Roman"/>
                <a:cs typeface="Times New Roman"/>
              </a:rPr>
              <a:t> </a:t>
            </a:r>
            <a:r>
              <a:rPr sz="2000" b="1" dirty="0">
                <a:latin typeface="Calibri"/>
                <a:cs typeface="Calibri"/>
              </a:rPr>
              <a:t>induced</a:t>
            </a:r>
            <a:r>
              <a:rPr sz="2000" spc="-70" dirty="0">
                <a:latin typeface="Times New Roman"/>
                <a:cs typeface="Times New Roman"/>
              </a:rPr>
              <a:t> </a:t>
            </a:r>
            <a:r>
              <a:rPr sz="2000" b="1" dirty="0">
                <a:latin typeface="Calibri"/>
                <a:cs typeface="Calibri"/>
              </a:rPr>
              <a:t>menopause,</a:t>
            </a:r>
            <a:r>
              <a:rPr sz="2000" spc="-75" dirty="0">
                <a:latin typeface="Times New Roman"/>
                <a:cs typeface="Times New Roman"/>
              </a:rPr>
              <a:t> </a:t>
            </a:r>
            <a:r>
              <a:rPr sz="2000" b="1" dirty="0">
                <a:latin typeface="Calibri"/>
                <a:cs typeface="Calibri"/>
              </a:rPr>
              <a:t>or</a:t>
            </a:r>
            <a:r>
              <a:rPr sz="2000" spc="-65" dirty="0">
                <a:latin typeface="Times New Roman"/>
                <a:cs typeface="Times New Roman"/>
              </a:rPr>
              <a:t> </a:t>
            </a:r>
            <a:r>
              <a:rPr sz="2000" b="1" dirty="0">
                <a:latin typeface="Calibri"/>
                <a:cs typeface="Calibri"/>
              </a:rPr>
              <a:t>to</a:t>
            </a:r>
            <a:r>
              <a:rPr sz="2000" spc="-60" dirty="0">
                <a:latin typeface="Times New Roman"/>
                <a:cs typeface="Times New Roman"/>
              </a:rPr>
              <a:t> </a:t>
            </a:r>
            <a:r>
              <a:rPr sz="2000" b="1" spc="-20" dirty="0">
                <a:latin typeface="Calibri"/>
                <a:cs typeface="Calibri"/>
              </a:rPr>
              <a:t>tamoxifen</a:t>
            </a:r>
            <a:r>
              <a:rPr sz="2000" spc="-70" dirty="0">
                <a:latin typeface="Times New Roman"/>
                <a:cs typeface="Times New Roman"/>
              </a:rPr>
              <a:t> </a:t>
            </a:r>
            <a:r>
              <a:rPr sz="2000" b="1" spc="-25" dirty="0">
                <a:latin typeface="Calibri"/>
                <a:cs typeface="Calibri"/>
              </a:rPr>
              <a:t>or</a:t>
            </a:r>
            <a:r>
              <a:rPr sz="2000" spc="-25" dirty="0">
                <a:latin typeface="Times New Roman"/>
                <a:cs typeface="Times New Roman"/>
              </a:rPr>
              <a:t> </a:t>
            </a:r>
            <a:r>
              <a:rPr sz="2000" b="1" spc="-10" dirty="0">
                <a:latin typeface="Calibri"/>
                <a:cs typeface="Calibri"/>
              </a:rPr>
              <a:t>aromatase</a:t>
            </a:r>
            <a:r>
              <a:rPr sz="2000" spc="-80" dirty="0">
                <a:latin typeface="Times New Roman"/>
                <a:cs typeface="Times New Roman"/>
              </a:rPr>
              <a:t> </a:t>
            </a:r>
            <a:r>
              <a:rPr sz="2000" b="1" dirty="0">
                <a:latin typeface="Calibri"/>
                <a:cs typeface="Calibri"/>
              </a:rPr>
              <a:t>inhibitor</a:t>
            </a:r>
            <a:r>
              <a:rPr sz="2000" spc="-120" dirty="0">
                <a:latin typeface="Times New Roman"/>
                <a:cs typeface="Times New Roman"/>
              </a:rPr>
              <a:t> </a:t>
            </a:r>
            <a:r>
              <a:rPr sz="2000" b="1" spc="-10" dirty="0">
                <a:latin typeface="Calibri"/>
                <a:cs typeface="Calibri"/>
              </a:rPr>
              <a:t>exposure</a:t>
            </a:r>
            <a:r>
              <a:rPr lang="en-IE" sz="2000" b="1" spc="-10" dirty="0">
                <a:latin typeface="Calibri"/>
                <a:cs typeface="Calibri"/>
              </a:rPr>
              <a:t>*</a:t>
            </a: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69240" y="583514"/>
            <a:ext cx="8025765" cy="1301115"/>
          </a:xfrm>
          <a:prstGeom prst="rect">
            <a:avLst/>
          </a:prstGeom>
        </p:spPr>
        <p:txBody>
          <a:bodyPr vert="horz" wrap="square" lIns="0" tIns="89535" rIns="0" bIns="0" rtlCol="0">
            <a:spAutoFit/>
          </a:bodyPr>
          <a:lstStyle/>
          <a:p>
            <a:pPr marL="12700" marR="5080">
              <a:lnSpc>
                <a:spcPts val="4750"/>
              </a:lnSpc>
              <a:spcBef>
                <a:spcPts val="705"/>
              </a:spcBef>
            </a:pPr>
            <a:r>
              <a:rPr spc="-55" dirty="0"/>
              <a:t>What</a:t>
            </a:r>
            <a:r>
              <a:rPr b="0" spc="-220" dirty="0">
                <a:latin typeface="Times New Roman"/>
                <a:cs typeface="Times New Roman"/>
              </a:rPr>
              <a:t> </a:t>
            </a:r>
            <a:r>
              <a:rPr spc="-40" dirty="0"/>
              <a:t>about</a:t>
            </a:r>
            <a:r>
              <a:rPr b="0" spc="-215" dirty="0">
                <a:latin typeface="Times New Roman"/>
                <a:cs typeface="Times New Roman"/>
              </a:rPr>
              <a:t> </a:t>
            </a:r>
            <a:r>
              <a:rPr spc="-25" dirty="0"/>
              <a:t>using</a:t>
            </a:r>
            <a:r>
              <a:rPr b="0" spc="-229" dirty="0">
                <a:latin typeface="Times New Roman"/>
                <a:cs typeface="Times New Roman"/>
              </a:rPr>
              <a:t> </a:t>
            </a:r>
            <a:r>
              <a:rPr spc="-25" dirty="0"/>
              <a:t>HRT</a:t>
            </a:r>
            <a:r>
              <a:rPr b="0" spc="-225" dirty="0">
                <a:latin typeface="Times New Roman"/>
                <a:cs typeface="Times New Roman"/>
              </a:rPr>
              <a:t> </a:t>
            </a:r>
            <a:r>
              <a:rPr spc="-30" dirty="0"/>
              <a:t>after</a:t>
            </a:r>
            <a:r>
              <a:rPr b="0" spc="-215" dirty="0">
                <a:latin typeface="Times New Roman"/>
                <a:cs typeface="Times New Roman"/>
              </a:rPr>
              <a:t> </a:t>
            </a:r>
            <a:r>
              <a:rPr dirty="0"/>
              <a:t>a</a:t>
            </a:r>
            <a:r>
              <a:rPr b="0" spc="-190" dirty="0">
                <a:latin typeface="Times New Roman"/>
                <a:cs typeface="Times New Roman"/>
              </a:rPr>
              <a:t> </a:t>
            </a:r>
            <a:r>
              <a:rPr spc="-10" dirty="0"/>
              <a:t>Breast</a:t>
            </a:r>
            <a:r>
              <a:rPr b="0" spc="-10" dirty="0">
                <a:latin typeface="Times New Roman"/>
                <a:cs typeface="Times New Roman"/>
              </a:rPr>
              <a:t> </a:t>
            </a:r>
            <a:r>
              <a:rPr spc="-30" dirty="0"/>
              <a:t>Cancer</a:t>
            </a:r>
            <a:r>
              <a:rPr b="0" spc="-215" dirty="0">
                <a:latin typeface="Times New Roman"/>
                <a:cs typeface="Times New Roman"/>
              </a:rPr>
              <a:t> </a:t>
            </a:r>
            <a:r>
              <a:rPr spc="-40" dirty="0"/>
              <a:t>Diagnosis</a:t>
            </a:r>
            <a:r>
              <a:rPr b="0" spc="-220" dirty="0">
                <a:latin typeface="Times New Roman"/>
                <a:cs typeface="Times New Roman"/>
              </a:rPr>
              <a:t> </a:t>
            </a:r>
            <a:r>
              <a:rPr spc="-50"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15</a:t>
            </a:fld>
            <a:endParaRPr spc="-25" dirty="0"/>
          </a:p>
        </p:txBody>
      </p:sp>
      <p:sp>
        <p:nvSpPr>
          <p:cNvPr id="3" name="object 3"/>
          <p:cNvSpPr txBox="1"/>
          <p:nvPr/>
        </p:nvSpPr>
        <p:spPr>
          <a:xfrm>
            <a:off x="269240" y="2088896"/>
            <a:ext cx="9759950" cy="3077210"/>
          </a:xfrm>
          <a:prstGeom prst="rect">
            <a:avLst/>
          </a:prstGeom>
        </p:spPr>
        <p:txBody>
          <a:bodyPr vert="horz" wrap="square" lIns="0" tIns="53975" rIns="0" bIns="0" rtlCol="0">
            <a:spAutoFit/>
          </a:bodyPr>
          <a:lstStyle/>
          <a:p>
            <a:pPr marL="355600" marR="5080" indent="-342900">
              <a:lnSpc>
                <a:spcPts val="2590"/>
              </a:lnSpc>
              <a:spcBef>
                <a:spcPts val="425"/>
              </a:spcBef>
              <a:buFont typeface="Arial"/>
              <a:buChar char="•"/>
              <a:tabLst>
                <a:tab pos="355600" algn="l"/>
              </a:tabLst>
            </a:pPr>
            <a:r>
              <a:rPr sz="2400" dirty="0">
                <a:latin typeface="Calibri"/>
                <a:cs typeface="Calibri"/>
              </a:rPr>
              <a:t>There</a:t>
            </a:r>
            <a:r>
              <a:rPr sz="2400" spc="-90" dirty="0">
                <a:latin typeface="Times New Roman"/>
                <a:cs typeface="Times New Roman"/>
              </a:rPr>
              <a:t> </a:t>
            </a:r>
            <a:r>
              <a:rPr sz="2400" spc="-10" dirty="0">
                <a:latin typeface="Calibri"/>
                <a:cs typeface="Calibri"/>
              </a:rPr>
              <a:t>have</a:t>
            </a:r>
            <a:r>
              <a:rPr sz="2400" spc="-100" dirty="0">
                <a:latin typeface="Times New Roman"/>
                <a:cs typeface="Times New Roman"/>
              </a:rPr>
              <a:t> </a:t>
            </a:r>
            <a:r>
              <a:rPr sz="2400" dirty="0">
                <a:latin typeface="Calibri"/>
                <a:cs typeface="Calibri"/>
              </a:rPr>
              <a:t>been</a:t>
            </a:r>
            <a:r>
              <a:rPr sz="2400" spc="-100" dirty="0">
                <a:latin typeface="Times New Roman"/>
                <a:cs typeface="Times New Roman"/>
              </a:rPr>
              <a:t> </a:t>
            </a:r>
            <a:r>
              <a:rPr sz="2400" dirty="0">
                <a:latin typeface="Calibri"/>
                <a:cs typeface="Calibri"/>
              </a:rPr>
              <a:t>no</a:t>
            </a:r>
            <a:r>
              <a:rPr sz="2400" spc="-95" dirty="0">
                <a:latin typeface="Times New Roman"/>
                <a:cs typeface="Times New Roman"/>
              </a:rPr>
              <a:t> </a:t>
            </a:r>
            <a:r>
              <a:rPr sz="2400" spc="-25" dirty="0">
                <a:latin typeface="Calibri"/>
                <a:cs typeface="Calibri"/>
              </a:rPr>
              <a:t>large-</a:t>
            </a:r>
            <a:r>
              <a:rPr sz="2400" dirty="0">
                <a:latin typeface="Calibri"/>
                <a:cs typeface="Calibri"/>
              </a:rPr>
              <a:t>scale,</a:t>
            </a:r>
            <a:r>
              <a:rPr sz="2400" spc="-110" dirty="0">
                <a:latin typeface="Times New Roman"/>
                <a:cs typeface="Times New Roman"/>
              </a:rPr>
              <a:t> </a:t>
            </a:r>
            <a:r>
              <a:rPr sz="2400" spc="-10" dirty="0">
                <a:latin typeface="Calibri"/>
                <a:cs typeface="Calibri"/>
              </a:rPr>
              <a:t>reliable</a:t>
            </a:r>
            <a:r>
              <a:rPr sz="2400" spc="-100" dirty="0">
                <a:latin typeface="Times New Roman"/>
                <a:cs typeface="Times New Roman"/>
              </a:rPr>
              <a:t> </a:t>
            </a:r>
            <a:r>
              <a:rPr sz="2400" dirty="0">
                <a:latin typeface="Calibri"/>
                <a:cs typeface="Calibri"/>
              </a:rPr>
              <a:t>studies</a:t>
            </a:r>
            <a:r>
              <a:rPr sz="2400" spc="-110" dirty="0">
                <a:latin typeface="Times New Roman"/>
                <a:cs typeface="Times New Roman"/>
              </a:rPr>
              <a:t> </a:t>
            </a:r>
            <a:r>
              <a:rPr sz="2400" spc="-10" dirty="0">
                <a:latin typeface="Calibri"/>
                <a:cs typeface="Calibri"/>
              </a:rPr>
              <a:t>where</a:t>
            </a:r>
            <a:r>
              <a:rPr sz="2400" spc="-100" dirty="0">
                <a:latin typeface="Times New Roman"/>
                <a:cs typeface="Times New Roman"/>
              </a:rPr>
              <a:t> </a:t>
            </a:r>
            <a:r>
              <a:rPr sz="2400" dirty="0">
                <a:latin typeface="Calibri"/>
                <a:cs typeface="Calibri"/>
              </a:rPr>
              <a:t>people</a:t>
            </a:r>
            <a:r>
              <a:rPr sz="2400" spc="-90" dirty="0">
                <a:latin typeface="Times New Roman"/>
                <a:cs typeface="Times New Roman"/>
              </a:rPr>
              <a:t> </a:t>
            </a:r>
            <a:r>
              <a:rPr sz="2400" dirty="0">
                <a:latin typeface="Calibri"/>
                <a:cs typeface="Calibri"/>
              </a:rPr>
              <a:t>with</a:t>
            </a:r>
            <a:r>
              <a:rPr sz="2400" spc="-114" dirty="0">
                <a:latin typeface="Times New Roman"/>
                <a:cs typeface="Times New Roman"/>
              </a:rPr>
              <a:t> </a:t>
            </a:r>
            <a:r>
              <a:rPr sz="2400" spc="-10" dirty="0">
                <a:latin typeface="Calibri"/>
                <a:cs typeface="Calibri"/>
              </a:rPr>
              <a:t>different</a:t>
            </a:r>
            <a:r>
              <a:rPr sz="2400" spc="-10" dirty="0">
                <a:latin typeface="Times New Roman"/>
                <a:cs typeface="Times New Roman"/>
              </a:rPr>
              <a:t> </a:t>
            </a:r>
            <a:r>
              <a:rPr sz="2400" dirty="0">
                <a:latin typeface="Calibri"/>
                <a:cs typeface="Calibri"/>
              </a:rPr>
              <a:t>types</a:t>
            </a:r>
            <a:r>
              <a:rPr sz="2400" spc="-114" dirty="0">
                <a:latin typeface="Times New Roman"/>
                <a:cs typeface="Times New Roman"/>
              </a:rPr>
              <a:t> </a:t>
            </a:r>
            <a:r>
              <a:rPr sz="2400" dirty="0">
                <a:latin typeface="Calibri"/>
                <a:cs typeface="Calibri"/>
              </a:rPr>
              <a:t>of</a:t>
            </a:r>
            <a:r>
              <a:rPr sz="2400" spc="-95" dirty="0">
                <a:latin typeface="Times New Roman"/>
                <a:cs typeface="Times New Roman"/>
              </a:rPr>
              <a:t> </a:t>
            </a:r>
            <a:r>
              <a:rPr sz="2400" spc="-10" dirty="0">
                <a:latin typeface="Calibri"/>
                <a:cs typeface="Calibri"/>
              </a:rPr>
              <a:t>breast</a:t>
            </a:r>
            <a:r>
              <a:rPr sz="2400" spc="-114" dirty="0">
                <a:latin typeface="Times New Roman"/>
                <a:cs typeface="Times New Roman"/>
              </a:rPr>
              <a:t> </a:t>
            </a:r>
            <a:r>
              <a:rPr sz="2400" dirty="0">
                <a:latin typeface="Calibri"/>
                <a:cs typeface="Calibri"/>
              </a:rPr>
              <a:t>cancer</a:t>
            </a:r>
            <a:r>
              <a:rPr sz="2400" spc="-105" dirty="0">
                <a:latin typeface="Times New Roman"/>
                <a:cs typeface="Times New Roman"/>
              </a:rPr>
              <a:t> </a:t>
            </a:r>
            <a:r>
              <a:rPr sz="2400" dirty="0">
                <a:latin typeface="Calibri"/>
                <a:cs typeface="Calibri"/>
              </a:rPr>
              <a:t>were</a:t>
            </a:r>
            <a:r>
              <a:rPr sz="2400" spc="-95" dirty="0">
                <a:latin typeface="Times New Roman"/>
                <a:cs typeface="Times New Roman"/>
              </a:rPr>
              <a:t> </a:t>
            </a:r>
            <a:r>
              <a:rPr sz="2400" spc="-10" dirty="0">
                <a:latin typeface="Calibri"/>
                <a:cs typeface="Calibri"/>
              </a:rPr>
              <a:t>enrolled</a:t>
            </a:r>
            <a:r>
              <a:rPr sz="2400" spc="-100" dirty="0">
                <a:latin typeface="Times New Roman"/>
                <a:cs typeface="Times New Roman"/>
              </a:rPr>
              <a:t> </a:t>
            </a:r>
            <a:r>
              <a:rPr sz="2400" spc="-10" dirty="0">
                <a:latin typeface="Calibri"/>
                <a:cs typeface="Calibri"/>
              </a:rPr>
              <a:t>according</a:t>
            </a:r>
            <a:r>
              <a:rPr sz="2400" spc="-110" dirty="0">
                <a:latin typeface="Times New Roman"/>
                <a:cs typeface="Times New Roman"/>
              </a:rPr>
              <a:t> </a:t>
            </a:r>
            <a:r>
              <a:rPr sz="2400" dirty="0">
                <a:latin typeface="Calibri"/>
                <a:cs typeface="Calibri"/>
              </a:rPr>
              <a:t>to</a:t>
            </a:r>
            <a:r>
              <a:rPr sz="2400" spc="-114" dirty="0">
                <a:latin typeface="Times New Roman"/>
                <a:cs typeface="Times New Roman"/>
              </a:rPr>
              <a:t> </a:t>
            </a:r>
            <a:r>
              <a:rPr sz="2400" dirty="0">
                <a:latin typeface="Calibri"/>
                <a:cs typeface="Calibri"/>
              </a:rPr>
              <a:t>their</a:t>
            </a:r>
            <a:r>
              <a:rPr sz="2400" spc="-95" dirty="0">
                <a:latin typeface="Times New Roman"/>
                <a:cs typeface="Times New Roman"/>
              </a:rPr>
              <a:t> </a:t>
            </a:r>
            <a:r>
              <a:rPr sz="2400" dirty="0">
                <a:latin typeface="Calibri"/>
                <a:cs typeface="Calibri"/>
              </a:rPr>
              <a:t>cancer</a:t>
            </a:r>
            <a:r>
              <a:rPr sz="2400" spc="-114" dirty="0">
                <a:latin typeface="Times New Roman"/>
                <a:cs typeface="Times New Roman"/>
              </a:rPr>
              <a:t> </a:t>
            </a:r>
            <a:r>
              <a:rPr sz="2400" dirty="0">
                <a:latin typeface="Calibri"/>
                <a:cs typeface="Calibri"/>
              </a:rPr>
              <a:t>type</a:t>
            </a:r>
            <a:r>
              <a:rPr sz="2400" spc="-90" dirty="0">
                <a:latin typeface="Times New Roman"/>
                <a:cs typeface="Times New Roman"/>
              </a:rPr>
              <a:t> </a:t>
            </a:r>
            <a:r>
              <a:rPr sz="2400" spc="-25" dirty="0">
                <a:latin typeface="Calibri"/>
                <a:cs typeface="Calibri"/>
              </a:rPr>
              <a:t>and</a:t>
            </a:r>
            <a:r>
              <a:rPr sz="2400" spc="600" dirty="0">
                <a:latin typeface="Times New Roman"/>
                <a:cs typeface="Times New Roman"/>
              </a:rPr>
              <a:t> </a:t>
            </a:r>
            <a:r>
              <a:rPr sz="2400" dirty="0">
                <a:latin typeface="Calibri"/>
                <a:cs typeface="Calibri"/>
              </a:rPr>
              <a:t>then</a:t>
            </a:r>
            <a:r>
              <a:rPr sz="2400" spc="-100" dirty="0">
                <a:latin typeface="Times New Roman"/>
                <a:cs typeface="Times New Roman"/>
              </a:rPr>
              <a:t> </a:t>
            </a:r>
            <a:r>
              <a:rPr sz="2400" spc="-25" dirty="0">
                <a:latin typeface="Calibri"/>
                <a:cs typeface="Calibri"/>
              </a:rPr>
              <a:t>offered</a:t>
            </a:r>
            <a:r>
              <a:rPr sz="2400" spc="-85" dirty="0">
                <a:latin typeface="Times New Roman"/>
                <a:cs typeface="Times New Roman"/>
              </a:rPr>
              <a:t> </a:t>
            </a:r>
            <a:r>
              <a:rPr sz="2400" spc="-25" dirty="0">
                <a:latin typeface="Calibri"/>
                <a:cs typeface="Calibri"/>
              </a:rPr>
              <a:t>different</a:t>
            </a:r>
            <a:r>
              <a:rPr sz="2400" spc="-90" dirty="0">
                <a:latin typeface="Times New Roman"/>
                <a:cs typeface="Times New Roman"/>
              </a:rPr>
              <a:t> </a:t>
            </a:r>
            <a:r>
              <a:rPr sz="2400" dirty="0">
                <a:latin typeface="Calibri"/>
                <a:cs typeface="Calibri"/>
              </a:rPr>
              <a:t>types</a:t>
            </a:r>
            <a:r>
              <a:rPr sz="2400" spc="-95" dirty="0">
                <a:latin typeface="Times New Roman"/>
                <a:cs typeface="Times New Roman"/>
              </a:rPr>
              <a:t> </a:t>
            </a:r>
            <a:r>
              <a:rPr sz="2400" dirty="0">
                <a:latin typeface="Calibri"/>
                <a:cs typeface="Calibri"/>
              </a:rPr>
              <a:t>of</a:t>
            </a:r>
            <a:r>
              <a:rPr sz="2400" spc="-100" dirty="0">
                <a:latin typeface="Times New Roman"/>
                <a:cs typeface="Times New Roman"/>
              </a:rPr>
              <a:t> </a:t>
            </a:r>
            <a:r>
              <a:rPr sz="2400" dirty="0">
                <a:latin typeface="Calibri"/>
                <a:cs typeface="Calibri"/>
              </a:rPr>
              <a:t>HRT</a:t>
            </a:r>
            <a:r>
              <a:rPr sz="2400" spc="-105" dirty="0">
                <a:latin typeface="Times New Roman"/>
                <a:cs typeface="Times New Roman"/>
              </a:rPr>
              <a:t> </a:t>
            </a:r>
            <a:r>
              <a:rPr sz="2400" dirty="0">
                <a:latin typeface="Calibri"/>
                <a:cs typeface="Calibri"/>
              </a:rPr>
              <a:t>vs</a:t>
            </a:r>
            <a:r>
              <a:rPr sz="2400" spc="-90" dirty="0">
                <a:latin typeface="Times New Roman"/>
                <a:cs typeface="Times New Roman"/>
              </a:rPr>
              <a:t> </a:t>
            </a:r>
            <a:r>
              <a:rPr sz="2400" spc="-10" dirty="0">
                <a:latin typeface="Calibri"/>
                <a:cs typeface="Calibri"/>
              </a:rPr>
              <a:t>Placebo</a:t>
            </a:r>
            <a:endParaRPr sz="2400" dirty="0">
              <a:latin typeface="Calibri"/>
              <a:cs typeface="Calibri"/>
            </a:endParaRPr>
          </a:p>
          <a:p>
            <a:pPr marL="354965" indent="-342265">
              <a:lnSpc>
                <a:spcPct val="100000"/>
              </a:lnSpc>
              <a:spcBef>
                <a:spcPts val="685"/>
              </a:spcBef>
              <a:buFont typeface="Arial"/>
              <a:buChar char="•"/>
              <a:tabLst>
                <a:tab pos="354965" algn="l"/>
              </a:tabLst>
            </a:pPr>
            <a:r>
              <a:rPr sz="2400" dirty="0">
                <a:latin typeface="Calibri"/>
                <a:cs typeface="Calibri"/>
              </a:rPr>
              <a:t>The</a:t>
            </a:r>
            <a:r>
              <a:rPr sz="2400" spc="-85" dirty="0">
                <a:latin typeface="Times New Roman"/>
                <a:cs typeface="Times New Roman"/>
              </a:rPr>
              <a:t> </a:t>
            </a:r>
            <a:r>
              <a:rPr sz="2400" dirty="0">
                <a:latin typeface="Calibri"/>
                <a:cs typeface="Calibri"/>
              </a:rPr>
              <a:t>belief</a:t>
            </a:r>
            <a:r>
              <a:rPr sz="2400" spc="-95" dirty="0">
                <a:latin typeface="Times New Roman"/>
                <a:cs typeface="Times New Roman"/>
              </a:rPr>
              <a:t> </a:t>
            </a:r>
            <a:r>
              <a:rPr sz="2400" dirty="0">
                <a:latin typeface="Calibri"/>
                <a:cs typeface="Calibri"/>
              </a:rPr>
              <a:t>in</a:t>
            </a:r>
            <a:r>
              <a:rPr sz="2400" spc="-100" dirty="0">
                <a:latin typeface="Times New Roman"/>
                <a:cs typeface="Times New Roman"/>
              </a:rPr>
              <a:t> </a:t>
            </a:r>
            <a:r>
              <a:rPr sz="2400" dirty="0">
                <a:latin typeface="Calibri"/>
                <a:cs typeface="Calibri"/>
              </a:rPr>
              <a:t>medical</a:t>
            </a:r>
            <a:r>
              <a:rPr sz="2400" spc="-110" dirty="0">
                <a:latin typeface="Times New Roman"/>
                <a:cs typeface="Times New Roman"/>
              </a:rPr>
              <a:t> </a:t>
            </a:r>
            <a:r>
              <a:rPr sz="2400" spc="-10" dirty="0">
                <a:latin typeface="Calibri"/>
                <a:cs typeface="Calibri"/>
              </a:rPr>
              <a:t>circles</a:t>
            </a:r>
            <a:r>
              <a:rPr sz="2400" spc="-114" dirty="0">
                <a:latin typeface="Times New Roman"/>
                <a:cs typeface="Times New Roman"/>
              </a:rPr>
              <a:t> </a:t>
            </a:r>
            <a:r>
              <a:rPr sz="2400" dirty="0">
                <a:latin typeface="Calibri"/>
                <a:cs typeface="Calibri"/>
              </a:rPr>
              <a:t>is</a:t>
            </a:r>
            <a:r>
              <a:rPr sz="2400" spc="-95" dirty="0">
                <a:latin typeface="Times New Roman"/>
                <a:cs typeface="Times New Roman"/>
              </a:rPr>
              <a:t> </a:t>
            </a:r>
            <a:r>
              <a:rPr sz="2400" dirty="0">
                <a:latin typeface="Calibri"/>
                <a:cs typeface="Calibri"/>
              </a:rPr>
              <a:t>that</a:t>
            </a:r>
            <a:r>
              <a:rPr sz="2400" spc="-105" dirty="0">
                <a:latin typeface="Times New Roman"/>
                <a:cs typeface="Times New Roman"/>
              </a:rPr>
              <a:t> </a:t>
            </a:r>
            <a:r>
              <a:rPr sz="2400" dirty="0">
                <a:latin typeface="Calibri"/>
                <a:cs typeface="Calibri"/>
              </a:rPr>
              <a:t>a</a:t>
            </a:r>
            <a:r>
              <a:rPr sz="2400" spc="-95" dirty="0">
                <a:latin typeface="Times New Roman"/>
                <a:cs typeface="Times New Roman"/>
              </a:rPr>
              <a:t> </a:t>
            </a:r>
            <a:r>
              <a:rPr sz="2400" dirty="0">
                <a:latin typeface="Calibri"/>
                <a:cs typeface="Calibri"/>
              </a:rPr>
              <a:t>such</a:t>
            </a:r>
            <a:r>
              <a:rPr sz="2400" spc="-110" dirty="0">
                <a:latin typeface="Times New Roman"/>
                <a:cs typeface="Times New Roman"/>
              </a:rPr>
              <a:t> </a:t>
            </a:r>
            <a:r>
              <a:rPr sz="2400" dirty="0">
                <a:latin typeface="Calibri"/>
                <a:cs typeface="Calibri"/>
              </a:rPr>
              <a:t>study</a:t>
            </a:r>
            <a:r>
              <a:rPr sz="2400" spc="-95" dirty="0">
                <a:latin typeface="Times New Roman"/>
                <a:cs typeface="Times New Roman"/>
              </a:rPr>
              <a:t> </a:t>
            </a:r>
            <a:r>
              <a:rPr sz="2400" dirty="0">
                <a:latin typeface="Calibri"/>
                <a:cs typeface="Calibri"/>
              </a:rPr>
              <a:t>would</a:t>
            </a:r>
            <a:r>
              <a:rPr sz="2400" spc="-90" dirty="0">
                <a:latin typeface="Times New Roman"/>
                <a:cs typeface="Times New Roman"/>
              </a:rPr>
              <a:t> </a:t>
            </a:r>
            <a:r>
              <a:rPr sz="2400" spc="-10" dirty="0">
                <a:latin typeface="Calibri"/>
                <a:cs typeface="Calibri"/>
              </a:rPr>
              <a:t>never</a:t>
            </a:r>
            <a:r>
              <a:rPr sz="2400" spc="-95" dirty="0">
                <a:latin typeface="Times New Roman"/>
                <a:cs typeface="Times New Roman"/>
              </a:rPr>
              <a:t> </a:t>
            </a:r>
            <a:r>
              <a:rPr sz="2400" dirty="0">
                <a:latin typeface="Calibri"/>
                <a:cs typeface="Calibri"/>
              </a:rPr>
              <a:t>get</a:t>
            </a:r>
            <a:r>
              <a:rPr sz="2400" spc="-95" dirty="0">
                <a:latin typeface="Times New Roman"/>
                <a:cs typeface="Times New Roman"/>
              </a:rPr>
              <a:t> </a:t>
            </a:r>
            <a:r>
              <a:rPr sz="2400" spc="-10" dirty="0">
                <a:latin typeface="Calibri"/>
                <a:cs typeface="Calibri"/>
              </a:rPr>
              <a:t>approval</a:t>
            </a:r>
            <a:endParaRPr sz="2400" dirty="0">
              <a:latin typeface="Calibri"/>
              <a:cs typeface="Calibri"/>
            </a:endParaRPr>
          </a:p>
          <a:p>
            <a:pPr marL="355600" marR="1049020" indent="-342900">
              <a:lnSpc>
                <a:spcPts val="2590"/>
              </a:lnSpc>
              <a:spcBef>
                <a:spcPts val="1040"/>
              </a:spcBef>
              <a:buFont typeface="Arial"/>
              <a:buChar char="•"/>
              <a:tabLst>
                <a:tab pos="355600" algn="l"/>
              </a:tabLst>
            </a:pPr>
            <a:r>
              <a:rPr sz="2400" dirty="0">
                <a:latin typeface="Calibri"/>
                <a:cs typeface="Calibri"/>
              </a:rPr>
              <a:t>In</a:t>
            </a:r>
            <a:r>
              <a:rPr sz="2400" spc="-95" dirty="0">
                <a:latin typeface="Times New Roman"/>
                <a:cs typeface="Times New Roman"/>
              </a:rPr>
              <a:t> </a:t>
            </a:r>
            <a:r>
              <a:rPr sz="2400" dirty="0">
                <a:latin typeface="Calibri"/>
                <a:cs typeface="Calibri"/>
              </a:rPr>
              <a:t>the</a:t>
            </a:r>
            <a:r>
              <a:rPr sz="2400" spc="-90" dirty="0">
                <a:latin typeface="Times New Roman"/>
                <a:cs typeface="Times New Roman"/>
              </a:rPr>
              <a:t> </a:t>
            </a:r>
            <a:r>
              <a:rPr sz="2400" spc="-10" dirty="0">
                <a:latin typeface="Calibri"/>
                <a:cs typeface="Calibri"/>
              </a:rPr>
              <a:t>absence</a:t>
            </a:r>
            <a:r>
              <a:rPr sz="2400" spc="-95" dirty="0">
                <a:latin typeface="Times New Roman"/>
                <a:cs typeface="Times New Roman"/>
              </a:rPr>
              <a:t> </a:t>
            </a:r>
            <a:r>
              <a:rPr sz="2400" dirty="0">
                <a:latin typeface="Calibri"/>
                <a:cs typeface="Calibri"/>
              </a:rPr>
              <a:t>of</a:t>
            </a:r>
            <a:r>
              <a:rPr sz="2400" spc="-90" dirty="0">
                <a:latin typeface="Times New Roman"/>
                <a:cs typeface="Times New Roman"/>
              </a:rPr>
              <a:t> </a:t>
            </a:r>
            <a:r>
              <a:rPr sz="2400" dirty="0">
                <a:latin typeface="Calibri"/>
                <a:cs typeface="Calibri"/>
              </a:rPr>
              <a:t>good</a:t>
            </a:r>
            <a:r>
              <a:rPr sz="2400" spc="-95" dirty="0">
                <a:latin typeface="Times New Roman"/>
                <a:cs typeface="Times New Roman"/>
              </a:rPr>
              <a:t> </a:t>
            </a:r>
            <a:r>
              <a:rPr sz="2400" dirty="0">
                <a:latin typeface="Calibri"/>
                <a:cs typeface="Calibri"/>
              </a:rPr>
              <a:t>clinical</a:t>
            </a:r>
            <a:r>
              <a:rPr sz="2400" spc="-110" dirty="0">
                <a:latin typeface="Times New Roman"/>
                <a:cs typeface="Times New Roman"/>
              </a:rPr>
              <a:t> </a:t>
            </a:r>
            <a:r>
              <a:rPr sz="2400" spc="-10" dirty="0">
                <a:latin typeface="Calibri"/>
                <a:cs typeface="Calibri"/>
              </a:rPr>
              <a:t>data,</a:t>
            </a:r>
            <a:r>
              <a:rPr sz="2400" spc="-105" dirty="0">
                <a:latin typeface="Times New Roman"/>
                <a:cs typeface="Times New Roman"/>
              </a:rPr>
              <a:t> </a:t>
            </a:r>
            <a:r>
              <a:rPr sz="2400" dirty="0">
                <a:latin typeface="Calibri"/>
                <a:cs typeface="Calibri"/>
              </a:rPr>
              <a:t>it</a:t>
            </a:r>
            <a:r>
              <a:rPr sz="2400" spc="-105" dirty="0">
                <a:latin typeface="Times New Roman"/>
                <a:cs typeface="Times New Roman"/>
              </a:rPr>
              <a:t> </a:t>
            </a:r>
            <a:r>
              <a:rPr sz="2400" dirty="0">
                <a:latin typeface="Calibri"/>
                <a:cs typeface="Calibri"/>
              </a:rPr>
              <a:t>is</a:t>
            </a:r>
            <a:r>
              <a:rPr sz="2400" spc="-90" dirty="0">
                <a:latin typeface="Times New Roman"/>
                <a:cs typeface="Times New Roman"/>
              </a:rPr>
              <a:t> </a:t>
            </a:r>
            <a:r>
              <a:rPr sz="2400" spc="-20" dirty="0">
                <a:latin typeface="Calibri"/>
                <a:cs typeface="Calibri"/>
              </a:rPr>
              <a:t>unlikely</a:t>
            </a:r>
            <a:r>
              <a:rPr sz="2400" spc="-110" dirty="0">
                <a:latin typeface="Times New Roman"/>
                <a:cs typeface="Times New Roman"/>
              </a:rPr>
              <a:t> </a:t>
            </a:r>
            <a:r>
              <a:rPr sz="2400" dirty="0">
                <a:latin typeface="Calibri"/>
                <a:cs typeface="Calibri"/>
              </a:rPr>
              <a:t>we</a:t>
            </a:r>
            <a:r>
              <a:rPr sz="2400" spc="-90" dirty="0">
                <a:latin typeface="Times New Roman"/>
                <a:cs typeface="Times New Roman"/>
              </a:rPr>
              <a:t> </a:t>
            </a:r>
            <a:r>
              <a:rPr sz="2400" dirty="0">
                <a:latin typeface="Calibri"/>
                <a:cs typeface="Calibri"/>
              </a:rPr>
              <a:t>will</a:t>
            </a:r>
            <a:r>
              <a:rPr sz="2400" spc="-100" dirty="0">
                <a:latin typeface="Times New Roman"/>
                <a:cs typeface="Times New Roman"/>
              </a:rPr>
              <a:t> </a:t>
            </a:r>
            <a:r>
              <a:rPr sz="2400" dirty="0">
                <a:latin typeface="Calibri"/>
                <a:cs typeface="Calibri"/>
              </a:rPr>
              <a:t>ever</a:t>
            </a:r>
            <a:r>
              <a:rPr sz="2400" spc="-85" dirty="0">
                <a:latin typeface="Times New Roman"/>
                <a:cs typeface="Times New Roman"/>
              </a:rPr>
              <a:t> </a:t>
            </a:r>
            <a:r>
              <a:rPr sz="2400" spc="-10" dirty="0">
                <a:latin typeface="Calibri"/>
                <a:cs typeface="Calibri"/>
              </a:rPr>
              <a:t>have</a:t>
            </a:r>
            <a:r>
              <a:rPr sz="2400" spc="-80" dirty="0">
                <a:latin typeface="Times New Roman"/>
                <a:cs typeface="Times New Roman"/>
              </a:rPr>
              <a:t> </a:t>
            </a:r>
            <a:r>
              <a:rPr sz="2400" spc="-50" dirty="0">
                <a:latin typeface="Calibri"/>
                <a:cs typeface="Calibri"/>
              </a:rPr>
              <a:t>a</a:t>
            </a:r>
            <a:r>
              <a:rPr sz="2400" spc="-50" dirty="0">
                <a:latin typeface="Times New Roman"/>
                <a:cs typeface="Times New Roman"/>
              </a:rPr>
              <a:t> </a:t>
            </a:r>
            <a:r>
              <a:rPr sz="2400" spc="-10" dirty="0">
                <a:latin typeface="Calibri"/>
                <a:cs typeface="Calibri"/>
              </a:rPr>
              <a:t>definitive</a:t>
            </a:r>
            <a:r>
              <a:rPr sz="2400" spc="-95" dirty="0">
                <a:latin typeface="Times New Roman"/>
                <a:cs typeface="Times New Roman"/>
              </a:rPr>
              <a:t> </a:t>
            </a:r>
            <a:r>
              <a:rPr sz="2400" dirty="0">
                <a:latin typeface="Calibri"/>
                <a:cs typeface="Calibri"/>
              </a:rPr>
              <a:t>guideline</a:t>
            </a:r>
            <a:r>
              <a:rPr sz="2400" spc="-110" dirty="0">
                <a:latin typeface="Times New Roman"/>
                <a:cs typeface="Times New Roman"/>
              </a:rPr>
              <a:t> </a:t>
            </a:r>
            <a:r>
              <a:rPr sz="2400" dirty="0">
                <a:latin typeface="Calibri"/>
                <a:cs typeface="Calibri"/>
              </a:rPr>
              <a:t>to</a:t>
            </a:r>
            <a:r>
              <a:rPr sz="2400" spc="-114" dirty="0">
                <a:latin typeface="Times New Roman"/>
                <a:cs typeface="Times New Roman"/>
              </a:rPr>
              <a:t> </a:t>
            </a:r>
            <a:r>
              <a:rPr sz="2400" dirty="0">
                <a:latin typeface="Calibri"/>
                <a:cs typeface="Calibri"/>
              </a:rPr>
              <a:t>advise</a:t>
            </a:r>
            <a:r>
              <a:rPr sz="2400" spc="-95" dirty="0">
                <a:latin typeface="Times New Roman"/>
                <a:cs typeface="Times New Roman"/>
              </a:rPr>
              <a:t> </a:t>
            </a:r>
            <a:r>
              <a:rPr sz="2400" dirty="0">
                <a:latin typeface="Calibri"/>
                <a:cs typeface="Calibri"/>
              </a:rPr>
              <a:t>on</a:t>
            </a:r>
            <a:r>
              <a:rPr sz="2400" spc="-114" dirty="0">
                <a:latin typeface="Times New Roman"/>
                <a:cs typeface="Times New Roman"/>
              </a:rPr>
              <a:t> </a:t>
            </a:r>
            <a:r>
              <a:rPr sz="2400" dirty="0">
                <a:latin typeface="Calibri"/>
                <a:cs typeface="Calibri"/>
              </a:rPr>
              <a:t>HRT</a:t>
            </a:r>
            <a:r>
              <a:rPr sz="2400" spc="-110" dirty="0">
                <a:latin typeface="Times New Roman"/>
                <a:cs typeface="Times New Roman"/>
              </a:rPr>
              <a:t> </a:t>
            </a:r>
            <a:r>
              <a:rPr sz="2400" dirty="0">
                <a:latin typeface="Calibri"/>
                <a:cs typeface="Calibri"/>
              </a:rPr>
              <a:t>use</a:t>
            </a:r>
            <a:r>
              <a:rPr sz="2400" spc="-105" dirty="0">
                <a:latin typeface="Times New Roman"/>
                <a:cs typeface="Times New Roman"/>
              </a:rPr>
              <a:t> </a:t>
            </a:r>
            <a:r>
              <a:rPr sz="2400" spc="-10" dirty="0">
                <a:latin typeface="Calibri"/>
                <a:cs typeface="Calibri"/>
              </a:rPr>
              <a:t>after</a:t>
            </a:r>
            <a:r>
              <a:rPr sz="2400" spc="-114" dirty="0">
                <a:latin typeface="Times New Roman"/>
                <a:cs typeface="Times New Roman"/>
              </a:rPr>
              <a:t> </a:t>
            </a:r>
            <a:r>
              <a:rPr sz="2400" spc="-10" dirty="0">
                <a:latin typeface="Calibri"/>
                <a:cs typeface="Calibri"/>
              </a:rPr>
              <a:t>breast</a:t>
            </a:r>
            <a:r>
              <a:rPr sz="2400" spc="-105" dirty="0">
                <a:latin typeface="Times New Roman"/>
                <a:cs typeface="Times New Roman"/>
              </a:rPr>
              <a:t> </a:t>
            </a:r>
            <a:r>
              <a:rPr sz="2400" spc="-10" dirty="0">
                <a:latin typeface="Calibri"/>
                <a:cs typeface="Calibri"/>
              </a:rPr>
              <a:t>cancer</a:t>
            </a:r>
            <a:endParaRPr sz="2400" dirty="0">
              <a:latin typeface="Calibri"/>
              <a:cs typeface="Calibri"/>
            </a:endParaRPr>
          </a:p>
          <a:p>
            <a:pPr marL="354965" indent="-342265">
              <a:lnSpc>
                <a:spcPts val="2735"/>
              </a:lnSpc>
              <a:spcBef>
                <a:spcPts val="670"/>
              </a:spcBef>
              <a:buFont typeface="Arial"/>
              <a:buChar char="•"/>
              <a:tabLst>
                <a:tab pos="354965" algn="l"/>
              </a:tabLst>
            </a:pPr>
            <a:r>
              <a:rPr sz="2400" b="1" dirty="0">
                <a:solidFill>
                  <a:srgbClr val="2E5496"/>
                </a:solidFill>
                <a:latin typeface="Calibri"/>
                <a:cs typeface="Calibri"/>
              </a:rPr>
              <a:t>It</a:t>
            </a:r>
            <a:r>
              <a:rPr sz="2400" spc="-85" dirty="0">
                <a:solidFill>
                  <a:srgbClr val="2E5496"/>
                </a:solidFill>
                <a:latin typeface="Times New Roman"/>
                <a:cs typeface="Times New Roman"/>
              </a:rPr>
              <a:t> </a:t>
            </a:r>
            <a:r>
              <a:rPr sz="2400" b="1" dirty="0">
                <a:solidFill>
                  <a:srgbClr val="2E5496"/>
                </a:solidFill>
                <a:latin typeface="Calibri"/>
                <a:cs typeface="Calibri"/>
              </a:rPr>
              <a:t>is</a:t>
            </a:r>
            <a:r>
              <a:rPr sz="2400" spc="-85" dirty="0">
                <a:solidFill>
                  <a:srgbClr val="2E5496"/>
                </a:solidFill>
                <a:latin typeface="Times New Roman"/>
                <a:cs typeface="Times New Roman"/>
              </a:rPr>
              <a:t> </a:t>
            </a:r>
            <a:r>
              <a:rPr sz="2400" b="1" spc="-10" dirty="0">
                <a:solidFill>
                  <a:srgbClr val="2E5496"/>
                </a:solidFill>
                <a:latin typeface="Calibri"/>
                <a:cs typeface="Calibri"/>
              </a:rPr>
              <a:t>generally</a:t>
            </a:r>
            <a:r>
              <a:rPr sz="2400" spc="-95" dirty="0">
                <a:solidFill>
                  <a:srgbClr val="2E5496"/>
                </a:solidFill>
                <a:latin typeface="Times New Roman"/>
                <a:cs typeface="Times New Roman"/>
              </a:rPr>
              <a:t> </a:t>
            </a:r>
            <a:r>
              <a:rPr sz="2400" b="1" dirty="0">
                <a:solidFill>
                  <a:srgbClr val="2E5496"/>
                </a:solidFill>
                <a:latin typeface="Calibri"/>
                <a:cs typeface="Calibri"/>
              </a:rPr>
              <a:t>not</a:t>
            </a:r>
            <a:r>
              <a:rPr sz="2400" spc="-85" dirty="0">
                <a:solidFill>
                  <a:srgbClr val="2E5496"/>
                </a:solidFill>
                <a:latin typeface="Times New Roman"/>
                <a:cs typeface="Times New Roman"/>
              </a:rPr>
              <a:t> </a:t>
            </a:r>
            <a:r>
              <a:rPr sz="2400" b="1" spc="-10" dirty="0">
                <a:solidFill>
                  <a:srgbClr val="2E5496"/>
                </a:solidFill>
                <a:latin typeface="Calibri"/>
                <a:cs typeface="Calibri"/>
              </a:rPr>
              <a:t>recommended</a:t>
            </a:r>
            <a:r>
              <a:rPr sz="2400" spc="-105" dirty="0">
                <a:solidFill>
                  <a:srgbClr val="2E5496"/>
                </a:solidFill>
                <a:latin typeface="Times New Roman"/>
                <a:cs typeface="Times New Roman"/>
              </a:rPr>
              <a:t> </a:t>
            </a:r>
            <a:r>
              <a:rPr sz="2400" b="1" dirty="0">
                <a:solidFill>
                  <a:srgbClr val="2E5496"/>
                </a:solidFill>
                <a:latin typeface="Calibri"/>
                <a:cs typeface="Calibri"/>
              </a:rPr>
              <a:t>to</a:t>
            </a:r>
            <a:r>
              <a:rPr sz="2400" spc="-80" dirty="0">
                <a:solidFill>
                  <a:srgbClr val="2E5496"/>
                </a:solidFill>
                <a:latin typeface="Times New Roman"/>
                <a:cs typeface="Times New Roman"/>
              </a:rPr>
              <a:t> </a:t>
            </a:r>
            <a:r>
              <a:rPr sz="2400" b="1" dirty="0">
                <a:solidFill>
                  <a:srgbClr val="2E5496"/>
                </a:solidFill>
                <a:latin typeface="Calibri"/>
                <a:cs typeface="Calibri"/>
              </a:rPr>
              <a:t>use</a:t>
            </a:r>
            <a:r>
              <a:rPr sz="2400" spc="-80" dirty="0">
                <a:solidFill>
                  <a:srgbClr val="2E5496"/>
                </a:solidFill>
                <a:latin typeface="Times New Roman"/>
                <a:cs typeface="Times New Roman"/>
              </a:rPr>
              <a:t> </a:t>
            </a:r>
            <a:r>
              <a:rPr sz="2400" b="1" spc="-10" dirty="0">
                <a:solidFill>
                  <a:srgbClr val="2E5496"/>
                </a:solidFill>
                <a:latin typeface="Calibri"/>
                <a:cs typeface="Calibri"/>
              </a:rPr>
              <a:t>systemic</a:t>
            </a:r>
            <a:r>
              <a:rPr sz="2400" spc="-90" dirty="0">
                <a:solidFill>
                  <a:srgbClr val="2E5496"/>
                </a:solidFill>
                <a:latin typeface="Times New Roman"/>
                <a:cs typeface="Times New Roman"/>
              </a:rPr>
              <a:t> </a:t>
            </a:r>
            <a:r>
              <a:rPr sz="2400" b="1" spc="-20" dirty="0">
                <a:solidFill>
                  <a:srgbClr val="2E5496"/>
                </a:solidFill>
                <a:latin typeface="Calibri"/>
                <a:cs typeface="Calibri"/>
              </a:rPr>
              <a:t>oestrogen</a:t>
            </a:r>
            <a:r>
              <a:rPr sz="2400" spc="-105" dirty="0">
                <a:solidFill>
                  <a:srgbClr val="2E5496"/>
                </a:solidFill>
                <a:latin typeface="Times New Roman"/>
                <a:cs typeface="Times New Roman"/>
              </a:rPr>
              <a:t> </a:t>
            </a:r>
            <a:r>
              <a:rPr sz="2400" b="1" dirty="0">
                <a:solidFill>
                  <a:srgbClr val="2E5496"/>
                </a:solidFill>
                <a:latin typeface="Calibri"/>
                <a:cs typeface="Calibri"/>
              </a:rPr>
              <a:t>or</a:t>
            </a:r>
            <a:r>
              <a:rPr sz="2400" spc="-80" dirty="0">
                <a:solidFill>
                  <a:srgbClr val="2E5496"/>
                </a:solidFill>
                <a:latin typeface="Times New Roman"/>
                <a:cs typeface="Times New Roman"/>
              </a:rPr>
              <a:t> </a:t>
            </a:r>
            <a:r>
              <a:rPr sz="2400" b="1" spc="-10" dirty="0">
                <a:solidFill>
                  <a:srgbClr val="2E5496"/>
                </a:solidFill>
                <a:latin typeface="Calibri"/>
                <a:cs typeface="Calibri"/>
              </a:rPr>
              <a:t>progestagen</a:t>
            </a:r>
            <a:endParaRPr sz="2400" dirty="0">
              <a:latin typeface="Calibri"/>
              <a:cs typeface="Calibri"/>
            </a:endParaRPr>
          </a:p>
          <a:p>
            <a:pPr marL="355600">
              <a:lnSpc>
                <a:spcPts val="2735"/>
              </a:lnSpc>
            </a:pPr>
            <a:r>
              <a:rPr sz="2400" b="1" dirty="0">
                <a:solidFill>
                  <a:srgbClr val="2E5496"/>
                </a:solidFill>
                <a:latin typeface="Calibri"/>
                <a:cs typeface="Calibri"/>
              </a:rPr>
              <a:t>in</a:t>
            </a:r>
            <a:r>
              <a:rPr sz="2400" spc="-105" dirty="0">
                <a:solidFill>
                  <a:srgbClr val="2E5496"/>
                </a:solidFill>
                <a:latin typeface="Times New Roman"/>
                <a:cs typeface="Times New Roman"/>
              </a:rPr>
              <a:t> </a:t>
            </a:r>
            <a:r>
              <a:rPr sz="2400" b="1" dirty="0">
                <a:solidFill>
                  <a:srgbClr val="2E5496"/>
                </a:solidFill>
                <a:latin typeface="Calibri"/>
                <a:cs typeface="Calibri"/>
              </a:rPr>
              <a:t>someone</a:t>
            </a:r>
            <a:r>
              <a:rPr sz="2400" spc="-120" dirty="0">
                <a:solidFill>
                  <a:srgbClr val="2E5496"/>
                </a:solidFill>
                <a:latin typeface="Times New Roman"/>
                <a:cs typeface="Times New Roman"/>
              </a:rPr>
              <a:t> </a:t>
            </a:r>
            <a:r>
              <a:rPr sz="2400" b="1" dirty="0">
                <a:solidFill>
                  <a:srgbClr val="2E5496"/>
                </a:solidFill>
                <a:latin typeface="Calibri"/>
                <a:cs typeface="Calibri"/>
              </a:rPr>
              <a:t>with</a:t>
            </a:r>
            <a:r>
              <a:rPr sz="2400" spc="-100" dirty="0">
                <a:solidFill>
                  <a:srgbClr val="2E5496"/>
                </a:solidFill>
                <a:latin typeface="Times New Roman"/>
                <a:cs typeface="Times New Roman"/>
              </a:rPr>
              <a:t> </a:t>
            </a:r>
            <a:r>
              <a:rPr sz="2400" b="1" dirty="0">
                <a:solidFill>
                  <a:srgbClr val="2E5496"/>
                </a:solidFill>
                <a:latin typeface="Calibri"/>
                <a:cs typeface="Calibri"/>
              </a:rPr>
              <a:t>a</a:t>
            </a:r>
            <a:r>
              <a:rPr sz="2400" spc="-90" dirty="0">
                <a:solidFill>
                  <a:srgbClr val="2E5496"/>
                </a:solidFill>
                <a:latin typeface="Times New Roman"/>
                <a:cs typeface="Times New Roman"/>
              </a:rPr>
              <a:t> </a:t>
            </a:r>
            <a:r>
              <a:rPr sz="2400" b="1" dirty="0">
                <a:solidFill>
                  <a:srgbClr val="2E5496"/>
                </a:solidFill>
                <a:latin typeface="Calibri"/>
                <a:cs typeface="Calibri"/>
              </a:rPr>
              <a:t>diagnosis</a:t>
            </a:r>
            <a:r>
              <a:rPr sz="2400" spc="-100" dirty="0">
                <a:solidFill>
                  <a:srgbClr val="2E5496"/>
                </a:solidFill>
                <a:latin typeface="Times New Roman"/>
                <a:cs typeface="Times New Roman"/>
              </a:rPr>
              <a:t> </a:t>
            </a:r>
            <a:r>
              <a:rPr sz="2400" b="1" dirty="0">
                <a:solidFill>
                  <a:srgbClr val="2E5496"/>
                </a:solidFill>
                <a:latin typeface="Calibri"/>
                <a:cs typeface="Calibri"/>
              </a:rPr>
              <a:t>of</a:t>
            </a:r>
            <a:r>
              <a:rPr sz="2400" spc="-105" dirty="0">
                <a:solidFill>
                  <a:srgbClr val="2E5496"/>
                </a:solidFill>
                <a:latin typeface="Times New Roman"/>
                <a:cs typeface="Times New Roman"/>
              </a:rPr>
              <a:t> </a:t>
            </a:r>
            <a:r>
              <a:rPr sz="2400" b="1" spc="-10" dirty="0">
                <a:solidFill>
                  <a:srgbClr val="2E5496"/>
                </a:solidFill>
                <a:latin typeface="Calibri"/>
                <a:cs typeface="Calibri"/>
              </a:rPr>
              <a:t>breast</a:t>
            </a:r>
            <a:r>
              <a:rPr sz="2400" spc="-100" dirty="0">
                <a:solidFill>
                  <a:srgbClr val="2E5496"/>
                </a:solidFill>
                <a:latin typeface="Times New Roman"/>
                <a:cs typeface="Times New Roman"/>
              </a:rPr>
              <a:t> </a:t>
            </a:r>
            <a:r>
              <a:rPr sz="2400" b="1" spc="-10" dirty="0">
                <a:solidFill>
                  <a:srgbClr val="2E5496"/>
                </a:solidFill>
                <a:latin typeface="Calibri"/>
                <a:cs typeface="Calibri"/>
              </a:rPr>
              <a:t>cancer</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89535" rIns="0" bIns="0" rtlCol="0">
            <a:spAutoFit/>
          </a:bodyPr>
          <a:lstStyle/>
          <a:p>
            <a:pPr marL="96520" marR="5080">
              <a:lnSpc>
                <a:spcPts val="4750"/>
              </a:lnSpc>
              <a:spcBef>
                <a:spcPts val="705"/>
              </a:spcBef>
            </a:pPr>
            <a:r>
              <a:rPr spc="-25" dirty="0"/>
              <a:t>Using</a:t>
            </a:r>
            <a:r>
              <a:rPr b="0" spc="-229" dirty="0">
                <a:latin typeface="Times New Roman"/>
                <a:cs typeface="Times New Roman"/>
              </a:rPr>
              <a:t> </a:t>
            </a:r>
            <a:r>
              <a:rPr spc="-20" dirty="0"/>
              <a:t>HRT</a:t>
            </a:r>
            <a:r>
              <a:rPr b="0" spc="-215" dirty="0">
                <a:latin typeface="Times New Roman"/>
                <a:cs typeface="Times New Roman"/>
              </a:rPr>
              <a:t> </a:t>
            </a:r>
            <a:r>
              <a:rPr spc="-40" dirty="0"/>
              <a:t>after</a:t>
            </a:r>
            <a:r>
              <a:rPr b="0" spc="-220" dirty="0">
                <a:latin typeface="Times New Roman"/>
                <a:cs typeface="Times New Roman"/>
              </a:rPr>
              <a:t> </a:t>
            </a:r>
            <a:r>
              <a:rPr dirty="0"/>
              <a:t>a</a:t>
            </a:r>
            <a:r>
              <a:rPr b="0" spc="-195" dirty="0">
                <a:latin typeface="Times New Roman"/>
                <a:cs typeface="Times New Roman"/>
              </a:rPr>
              <a:t> </a:t>
            </a:r>
            <a:r>
              <a:rPr spc="-45" dirty="0"/>
              <a:t>Breast</a:t>
            </a:r>
            <a:r>
              <a:rPr b="0" spc="-215" dirty="0">
                <a:latin typeface="Times New Roman"/>
                <a:cs typeface="Times New Roman"/>
              </a:rPr>
              <a:t> </a:t>
            </a:r>
            <a:r>
              <a:rPr spc="-35" dirty="0"/>
              <a:t>Cancer</a:t>
            </a:r>
            <a:r>
              <a:rPr b="0" spc="-225" dirty="0">
                <a:latin typeface="Times New Roman"/>
                <a:cs typeface="Times New Roman"/>
              </a:rPr>
              <a:t> </a:t>
            </a:r>
            <a:r>
              <a:rPr spc="-10" dirty="0"/>
              <a:t>Diagnosis</a:t>
            </a:r>
            <a:r>
              <a:rPr b="0" spc="-10" dirty="0">
                <a:latin typeface="Times New Roman"/>
                <a:cs typeface="Times New Roman"/>
              </a:rPr>
              <a:t> </a:t>
            </a:r>
            <a:r>
              <a:rPr spc="-10" dirty="0"/>
              <a:t>cntd.</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16</a:t>
            </a:fld>
            <a:endParaRPr spc="-25" dirty="0"/>
          </a:p>
        </p:txBody>
      </p:sp>
      <p:sp>
        <p:nvSpPr>
          <p:cNvPr id="3" name="object 3"/>
          <p:cNvSpPr txBox="1"/>
          <p:nvPr/>
        </p:nvSpPr>
        <p:spPr>
          <a:xfrm>
            <a:off x="373176" y="1907540"/>
            <a:ext cx="10695635" cy="3619068"/>
          </a:xfrm>
          <a:prstGeom prst="rect">
            <a:avLst/>
          </a:prstGeom>
        </p:spPr>
        <p:txBody>
          <a:bodyPr vert="horz" wrap="square" lIns="0" tIns="48895" rIns="0" bIns="0" rtlCol="0">
            <a:spAutoFit/>
          </a:bodyPr>
          <a:lstStyle/>
          <a:p>
            <a:pPr marL="240029" marR="8255" indent="-227965">
              <a:lnSpc>
                <a:spcPct val="90000"/>
              </a:lnSpc>
              <a:spcBef>
                <a:spcPts val="385"/>
              </a:spcBef>
              <a:buFont typeface="Arial"/>
              <a:buChar char="•"/>
              <a:tabLst>
                <a:tab pos="241300" algn="l"/>
              </a:tabLst>
            </a:pPr>
            <a:r>
              <a:rPr sz="2400" dirty="0">
                <a:latin typeface="Calibri"/>
                <a:cs typeface="Calibri"/>
              </a:rPr>
              <a:t>The</a:t>
            </a:r>
            <a:r>
              <a:rPr sz="2400" spc="-85" dirty="0">
                <a:latin typeface="Times New Roman"/>
                <a:cs typeface="Times New Roman"/>
              </a:rPr>
              <a:t> </a:t>
            </a:r>
            <a:r>
              <a:rPr sz="2400" dirty="0">
                <a:latin typeface="Calibri"/>
                <a:cs typeface="Calibri"/>
              </a:rPr>
              <a:t>B</a:t>
            </a:r>
            <a:r>
              <a:rPr lang="en-IE" sz="2400" dirty="0">
                <a:latin typeface="Calibri"/>
                <a:cs typeface="Calibri"/>
              </a:rPr>
              <a:t>ritish </a:t>
            </a:r>
            <a:r>
              <a:rPr sz="2400" dirty="0">
                <a:latin typeface="Calibri"/>
                <a:cs typeface="Calibri"/>
              </a:rPr>
              <a:t>M</a:t>
            </a:r>
            <a:r>
              <a:rPr lang="en-IE" sz="2400" dirty="0">
                <a:latin typeface="Calibri"/>
                <a:cs typeface="Calibri"/>
              </a:rPr>
              <a:t>enopause </a:t>
            </a:r>
            <a:r>
              <a:rPr sz="2400" dirty="0">
                <a:latin typeface="Calibri"/>
                <a:cs typeface="Calibri"/>
              </a:rPr>
              <a:t>S</a:t>
            </a:r>
            <a:r>
              <a:rPr lang="en-IE" sz="2400" dirty="0">
                <a:latin typeface="Calibri"/>
                <a:cs typeface="Calibri"/>
              </a:rPr>
              <a:t>ociety (BMS)</a:t>
            </a:r>
            <a:r>
              <a:rPr sz="2400" spc="-95" dirty="0">
                <a:latin typeface="Times New Roman"/>
                <a:cs typeface="Times New Roman"/>
              </a:rPr>
              <a:t> </a:t>
            </a:r>
            <a:r>
              <a:rPr sz="2400" spc="-10" dirty="0">
                <a:latin typeface="Calibri"/>
                <a:cs typeface="Calibri"/>
              </a:rPr>
              <a:t>advises</a:t>
            </a:r>
            <a:r>
              <a:rPr sz="2400" spc="-90" dirty="0">
                <a:latin typeface="Times New Roman"/>
                <a:cs typeface="Times New Roman"/>
              </a:rPr>
              <a:t> </a:t>
            </a:r>
            <a:r>
              <a:rPr sz="2400" dirty="0">
                <a:latin typeface="Calibri"/>
                <a:cs typeface="Calibri"/>
              </a:rPr>
              <a:t>that</a:t>
            </a:r>
            <a:r>
              <a:rPr sz="2400" spc="-105" dirty="0">
                <a:latin typeface="Times New Roman"/>
                <a:cs typeface="Times New Roman"/>
              </a:rPr>
              <a:t> </a:t>
            </a:r>
            <a:r>
              <a:rPr sz="2400" dirty="0">
                <a:latin typeface="Calibri"/>
                <a:cs typeface="Calibri"/>
              </a:rPr>
              <a:t>a</a:t>
            </a:r>
            <a:r>
              <a:rPr sz="2400" spc="-90" dirty="0">
                <a:latin typeface="Times New Roman"/>
                <a:cs typeface="Times New Roman"/>
              </a:rPr>
              <a:t> </a:t>
            </a:r>
            <a:r>
              <a:rPr sz="2400" spc="-10" dirty="0">
                <a:latin typeface="Calibri"/>
                <a:cs typeface="Calibri"/>
              </a:rPr>
              <a:t>history</a:t>
            </a:r>
            <a:r>
              <a:rPr sz="2400" spc="-100" dirty="0">
                <a:latin typeface="Times New Roman"/>
                <a:cs typeface="Times New Roman"/>
              </a:rPr>
              <a:t> </a:t>
            </a:r>
            <a:r>
              <a:rPr sz="2400" dirty="0">
                <a:latin typeface="Calibri"/>
                <a:cs typeface="Calibri"/>
              </a:rPr>
              <a:t>of</a:t>
            </a:r>
            <a:r>
              <a:rPr sz="2400" spc="-100" dirty="0">
                <a:latin typeface="Times New Roman"/>
                <a:cs typeface="Times New Roman"/>
              </a:rPr>
              <a:t> </a:t>
            </a:r>
            <a:r>
              <a:rPr sz="2400" spc="-10" dirty="0">
                <a:latin typeface="Calibri"/>
                <a:cs typeface="Calibri"/>
              </a:rPr>
              <a:t>breast</a:t>
            </a:r>
            <a:r>
              <a:rPr sz="2400" spc="-90" dirty="0">
                <a:latin typeface="Times New Roman"/>
                <a:cs typeface="Times New Roman"/>
              </a:rPr>
              <a:t> </a:t>
            </a:r>
            <a:r>
              <a:rPr sz="2400" dirty="0">
                <a:latin typeface="Calibri"/>
                <a:cs typeface="Calibri"/>
              </a:rPr>
              <a:t>cancer</a:t>
            </a:r>
            <a:r>
              <a:rPr sz="2400" spc="-100" dirty="0">
                <a:latin typeface="Times New Roman"/>
                <a:cs typeface="Times New Roman"/>
              </a:rPr>
              <a:t> </a:t>
            </a:r>
            <a:r>
              <a:rPr sz="2400" dirty="0">
                <a:latin typeface="Calibri"/>
                <a:cs typeface="Calibri"/>
              </a:rPr>
              <a:t>should</a:t>
            </a:r>
            <a:r>
              <a:rPr sz="2400" spc="-90" dirty="0">
                <a:latin typeface="Times New Roman"/>
                <a:cs typeface="Times New Roman"/>
              </a:rPr>
              <a:t> </a:t>
            </a:r>
            <a:r>
              <a:rPr sz="2400" dirty="0">
                <a:latin typeface="Calibri"/>
                <a:cs typeface="Calibri"/>
              </a:rPr>
              <a:t>be</a:t>
            </a:r>
            <a:r>
              <a:rPr sz="2400" spc="-90" dirty="0">
                <a:latin typeface="Times New Roman"/>
                <a:cs typeface="Times New Roman"/>
              </a:rPr>
              <a:t> </a:t>
            </a:r>
            <a:r>
              <a:rPr sz="2400" spc="-10" dirty="0">
                <a:latin typeface="Calibri"/>
                <a:cs typeface="Calibri"/>
              </a:rPr>
              <a:t>considered</a:t>
            </a:r>
            <a:r>
              <a:rPr sz="2400" spc="-80" dirty="0">
                <a:latin typeface="Times New Roman"/>
                <a:cs typeface="Times New Roman"/>
              </a:rPr>
              <a:t> </a:t>
            </a:r>
            <a:r>
              <a:rPr sz="2400" spc="-50" dirty="0">
                <a:latin typeface="Calibri"/>
                <a:cs typeface="Calibri"/>
              </a:rPr>
              <a:t>a</a:t>
            </a:r>
            <a:r>
              <a:rPr sz="2400" spc="-50" dirty="0">
                <a:latin typeface="Times New Roman"/>
                <a:cs typeface="Times New Roman"/>
              </a:rPr>
              <a:t> </a:t>
            </a:r>
            <a:r>
              <a:rPr sz="2400" spc="-10" dirty="0">
                <a:latin typeface="Calibri"/>
                <a:cs typeface="Calibri"/>
              </a:rPr>
              <a:t>contraindication</a:t>
            </a:r>
            <a:r>
              <a:rPr sz="2400" spc="-60" dirty="0">
                <a:latin typeface="Calibri"/>
                <a:cs typeface="Calibri"/>
              </a:rPr>
              <a:t> </a:t>
            </a:r>
            <a:r>
              <a:rPr sz="2400" dirty="0">
                <a:latin typeface="Calibri"/>
                <a:cs typeface="Calibri"/>
              </a:rPr>
              <a:t>to</a:t>
            </a:r>
            <a:r>
              <a:rPr sz="2400" spc="-45" dirty="0">
                <a:latin typeface="Calibri"/>
                <a:cs typeface="Calibri"/>
              </a:rPr>
              <a:t> </a:t>
            </a:r>
            <a:r>
              <a:rPr sz="2400" spc="-20" dirty="0">
                <a:latin typeface="Calibri"/>
                <a:cs typeface="Calibri"/>
              </a:rPr>
              <a:t>systemic</a:t>
            </a:r>
            <a:r>
              <a:rPr sz="2400" spc="-55" dirty="0">
                <a:latin typeface="Calibri"/>
                <a:cs typeface="Calibri"/>
              </a:rPr>
              <a:t> </a:t>
            </a:r>
            <a:r>
              <a:rPr sz="2400" spc="-60" dirty="0">
                <a:latin typeface="Calibri"/>
                <a:cs typeface="Calibri"/>
              </a:rPr>
              <a:t>HRT.</a:t>
            </a:r>
            <a:r>
              <a:rPr sz="2400" spc="-45" dirty="0">
                <a:latin typeface="Calibri"/>
                <a:cs typeface="Calibri"/>
              </a:rPr>
              <a:t> </a:t>
            </a:r>
            <a:r>
              <a:rPr sz="2400" spc="-10" dirty="0">
                <a:latin typeface="Calibri"/>
                <a:cs typeface="Calibri"/>
              </a:rPr>
              <a:t>‘Non-</a:t>
            </a:r>
            <a:r>
              <a:rPr sz="2400" dirty="0">
                <a:latin typeface="Calibri"/>
                <a:cs typeface="Calibri"/>
              </a:rPr>
              <a:t>hormonal</a:t>
            </a:r>
            <a:r>
              <a:rPr sz="2400" spc="-95" dirty="0">
                <a:latin typeface="Times New Roman"/>
                <a:cs typeface="Times New Roman"/>
              </a:rPr>
              <a:t> </a:t>
            </a:r>
            <a:r>
              <a:rPr sz="2400" dirty="0">
                <a:latin typeface="Calibri"/>
                <a:cs typeface="Calibri"/>
              </a:rPr>
              <a:t>options</a:t>
            </a:r>
            <a:r>
              <a:rPr sz="2400" spc="-95" dirty="0">
                <a:latin typeface="Times New Roman"/>
                <a:cs typeface="Times New Roman"/>
              </a:rPr>
              <a:t> </a:t>
            </a:r>
            <a:r>
              <a:rPr sz="2400" dirty="0">
                <a:latin typeface="Calibri"/>
                <a:cs typeface="Calibri"/>
              </a:rPr>
              <a:t>should</a:t>
            </a:r>
            <a:r>
              <a:rPr sz="2400" spc="-95" dirty="0">
                <a:latin typeface="Times New Roman"/>
                <a:cs typeface="Times New Roman"/>
              </a:rPr>
              <a:t> </a:t>
            </a:r>
            <a:r>
              <a:rPr sz="2400" dirty="0">
                <a:latin typeface="Calibri"/>
                <a:cs typeface="Calibri"/>
              </a:rPr>
              <a:t>be</a:t>
            </a:r>
            <a:r>
              <a:rPr sz="2400" spc="-100" dirty="0">
                <a:latin typeface="Times New Roman"/>
                <a:cs typeface="Times New Roman"/>
              </a:rPr>
              <a:t> </a:t>
            </a:r>
            <a:r>
              <a:rPr sz="2400" dirty="0">
                <a:latin typeface="Calibri"/>
                <a:cs typeface="Calibri"/>
              </a:rPr>
              <a:t>the</a:t>
            </a:r>
            <a:r>
              <a:rPr sz="2400" spc="-95" dirty="0">
                <a:latin typeface="Times New Roman"/>
                <a:cs typeface="Times New Roman"/>
              </a:rPr>
              <a:t> </a:t>
            </a:r>
            <a:r>
              <a:rPr sz="2400" spc="-25" dirty="0">
                <a:latin typeface="Calibri"/>
                <a:cs typeface="Calibri"/>
              </a:rPr>
              <a:t>first-</a:t>
            </a:r>
            <a:r>
              <a:rPr sz="2400" spc="-20" dirty="0">
                <a:latin typeface="Calibri"/>
                <a:cs typeface="Calibri"/>
              </a:rPr>
              <a:t>line</a:t>
            </a:r>
            <a:r>
              <a:rPr sz="2400" spc="-20" dirty="0">
                <a:latin typeface="Times New Roman"/>
                <a:cs typeface="Times New Roman"/>
              </a:rPr>
              <a:t> 	</a:t>
            </a:r>
            <a:r>
              <a:rPr sz="2400" spc="-10" dirty="0">
                <a:latin typeface="Calibri"/>
                <a:cs typeface="Calibri"/>
              </a:rPr>
              <a:t>treatment</a:t>
            </a:r>
            <a:r>
              <a:rPr sz="2400" spc="-110" dirty="0">
                <a:latin typeface="Times New Roman"/>
                <a:cs typeface="Times New Roman"/>
              </a:rPr>
              <a:t> </a:t>
            </a:r>
            <a:r>
              <a:rPr sz="2400" dirty="0">
                <a:latin typeface="Calibri"/>
                <a:cs typeface="Calibri"/>
              </a:rPr>
              <a:t>in</a:t>
            </a:r>
            <a:r>
              <a:rPr sz="2400" spc="-105" dirty="0">
                <a:latin typeface="Times New Roman"/>
                <a:cs typeface="Times New Roman"/>
              </a:rPr>
              <a:t> </a:t>
            </a:r>
            <a:r>
              <a:rPr sz="2400" dirty="0">
                <a:latin typeface="Calibri"/>
                <a:cs typeface="Calibri"/>
              </a:rPr>
              <a:t>women</a:t>
            </a:r>
            <a:r>
              <a:rPr sz="2400" spc="-95" dirty="0">
                <a:latin typeface="Times New Roman"/>
                <a:cs typeface="Times New Roman"/>
              </a:rPr>
              <a:t> </a:t>
            </a:r>
            <a:r>
              <a:rPr sz="2400" dirty="0">
                <a:latin typeface="Calibri"/>
                <a:cs typeface="Calibri"/>
              </a:rPr>
              <a:t>with</a:t>
            </a:r>
            <a:r>
              <a:rPr sz="2400" spc="-105" dirty="0">
                <a:latin typeface="Times New Roman"/>
                <a:cs typeface="Times New Roman"/>
              </a:rPr>
              <a:t> </a:t>
            </a:r>
            <a:r>
              <a:rPr sz="2400" dirty="0">
                <a:latin typeface="Calibri"/>
                <a:cs typeface="Calibri"/>
              </a:rPr>
              <a:t>a</a:t>
            </a:r>
            <a:r>
              <a:rPr sz="2400" spc="-90" dirty="0">
                <a:latin typeface="Times New Roman"/>
                <a:cs typeface="Times New Roman"/>
              </a:rPr>
              <a:t> </a:t>
            </a:r>
            <a:r>
              <a:rPr sz="2400" dirty="0">
                <a:latin typeface="Calibri"/>
                <a:cs typeface="Calibri"/>
              </a:rPr>
              <a:t>history</a:t>
            </a:r>
            <a:r>
              <a:rPr sz="2400" spc="-110" dirty="0">
                <a:latin typeface="Times New Roman"/>
                <a:cs typeface="Times New Roman"/>
              </a:rPr>
              <a:t> </a:t>
            </a:r>
            <a:r>
              <a:rPr sz="2400" dirty="0">
                <a:latin typeface="Calibri"/>
                <a:cs typeface="Calibri"/>
              </a:rPr>
              <a:t>of</a:t>
            </a:r>
            <a:r>
              <a:rPr sz="2400" spc="-100" dirty="0">
                <a:latin typeface="Times New Roman"/>
                <a:cs typeface="Times New Roman"/>
              </a:rPr>
              <a:t> </a:t>
            </a:r>
            <a:r>
              <a:rPr sz="2400" spc="-10" dirty="0">
                <a:latin typeface="Calibri"/>
                <a:cs typeface="Calibri"/>
              </a:rPr>
              <a:t>breast</a:t>
            </a:r>
            <a:r>
              <a:rPr sz="2400" spc="-90" dirty="0">
                <a:latin typeface="Times New Roman"/>
                <a:cs typeface="Times New Roman"/>
              </a:rPr>
              <a:t> </a:t>
            </a:r>
            <a:r>
              <a:rPr sz="2400" spc="-40" dirty="0">
                <a:latin typeface="Calibri"/>
                <a:cs typeface="Calibri"/>
              </a:rPr>
              <a:t>cancer,</a:t>
            </a:r>
            <a:r>
              <a:rPr sz="2400" spc="-110" dirty="0">
                <a:latin typeface="Times New Roman"/>
                <a:cs typeface="Times New Roman"/>
              </a:rPr>
              <a:t> </a:t>
            </a:r>
            <a:r>
              <a:rPr sz="2400" dirty="0">
                <a:latin typeface="Calibri"/>
                <a:cs typeface="Calibri"/>
              </a:rPr>
              <a:t>particularly</a:t>
            </a:r>
            <a:r>
              <a:rPr sz="2400" spc="-120" dirty="0">
                <a:latin typeface="Times New Roman"/>
                <a:cs typeface="Times New Roman"/>
              </a:rPr>
              <a:t> </a:t>
            </a:r>
            <a:r>
              <a:rPr sz="2400" dirty="0">
                <a:latin typeface="Calibri"/>
                <a:cs typeface="Calibri"/>
              </a:rPr>
              <a:t>those</a:t>
            </a:r>
            <a:r>
              <a:rPr sz="2400" spc="-90" dirty="0">
                <a:latin typeface="Times New Roman"/>
                <a:cs typeface="Times New Roman"/>
              </a:rPr>
              <a:t> </a:t>
            </a:r>
            <a:r>
              <a:rPr sz="2400" spc="-10" dirty="0">
                <a:latin typeface="Calibri"/>
                <a:cs typeface="Calibri"/>
              </a:rPr>
              <a:t>receiving</a:t>
            </a:r>
            <a:r>
              <a:rPr sz="2400" spc="-10" dirty="0">
                <a:latin typeface="Times New Roman"/>
                <a:cs typeface="Times New Roman"/>
              </a:rPr>
              <a:t> </a:t>
            </a:r>
            <a:r>
              <a:rPr sz="2400" spc="-10" dirty="0">
                <a:latin typeface="Calibri"/>
                <a:cs typeface="Calibri"/>
              </a:rPr>
              <a:t>tamoxifen</a:t>
            </a:r>
            <a:r>
              <a:rPr sz="2400" spc="-80" dirty="0">
                <a:latin typeface="Calibri"/>
                <a:cs typeface="Calibri"/>
              </a:rPr>
              <a:t> </a:t>
            </a:r>
            <a:r>
              <a:rPr sz="2400" dirty="0">
                <a:latin typeface="Calibri"/>
                <a:cs typeface="Calibri"/>
              </a:rPr>
              <a:t>or</a:t>
            </a:r>
            <a:r>
              <a:rPr sz="2400" spc="-55" dirty="0">
                <a:latin typeface="Calibri"/>
                <a:cs typeface="Calibri"/>
              </a:rPr>
              <a:t> </a:t>
            </a:r>
            <a:r>
              <a:rPr sz="2400" spc="-10" dirty="0">
                <a:latin typeface="Calibri"/>
                <a:cs typeface="Calibri"/>
              </a:rPr>
              <a:t>aromatase</a:t>
            </a:r>
            <a:r>
              <a:rPr sz="2400" spc="-80" dirty="0">
                <a:latin typeface="Calibri"/>
                <a:cs typeface="Calibri"/>
              </a:rPr>
              <a:t> </a:t>
            </a:r>
            <a:r>
              <a:rPr sz="2400" dirty="0">
                <a:latin typeface="Calibri"/>
                <a:cs typeface="Calibri"/>
              </a:rPr>
              <a:t>inhibitors’</a:t>
            </a:r>
            <a:r>
              <a:rPr sz="2400" spc="-55" dirty="0">
                <a:latin typeface="Calibri"/>
                <a:cs typeface="Calibri"/>
              </a:rPr>
              <a:t> </a:t>
            </a:r>
            <a:r>
              <a:rPr sz="2400" dirty="0">
                <a:latin typeface="Calibri"/>
                <a:cs typeface="Calibri"/>
              </a:rPr>
              <a:t>is</a:t>
            </a:r>
            <a:r>
              <a:rPr sz="2400" spc="-80"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current</a:t>
            </a:r>
            <a:r>
              <a:rPr sz="2400" spc="-70" dirty="0">
                <a:latin typeface="Calibri"/>
                <a:cs typeface="Calibri"/>
              </a:rPr>
              <a:t> </a:t>
            </a:r>
            <a:r>
              <a:rPr sz="2400" dirty="0">
                <a:latin typeface="Calibri"/>
                <a:cs typeface="Calibri"/>
              </a:rPr>
              <a:t>BMS</a:t>
            </a:r>
            <a:r>
              <a:rPr sz="2400" spc="-70" dirty="0">
                <a:latin typeface="Calibri"/>
                <a:cs typeface="Calibri"/>
              </a:rPr>
              <a:t> </a:t>
            </a:r>
            <a:r>
              <a:rPr sz="2400" spc="-10" dirty="0">
                <a:latin typeface="Calibri"/>
                <a:cs typeface="Calibri"/>
              </a:rPr>
              <a:t>advice</a:t>
            </a:r>
            <a:r>
              <a:rPr lang="en-IE" sz="2400" spc="-10" dirty="0">
                <a:latin typeface="Calibri"/>
                <a:cs typeface="Calibri"/>
              </a:rPr>
              <a:t>*</a:t>
            </a:r>
            <a:endParaRPr sz="2400" dirty="0">
              <a:latin typeface="Calibri"/>
              <a:cs typeface="Calibri"/>
            </a:endParaRPr>
          </a:p>
          <a:p>
            <a:pPr marL="240029" marR="435609" indent="-227965">
              <a:lnSpc>
                <a:spcPct val="90000"/>
              </a:lnSpc>
              <a:spcBef>
                <a:spcPts val="1010"/>
              </a:spcBef>
              <a:buFont typeface="Arial"/>
              <a:buChar char="•"/>
              <a:tabLst>
                <a:tab pos="241300" algn="l"/>
              </a:tabLst>
            </a:pPr>
            <a:r>
              <a:rPr sz="2400" dirty="0">
                <a:latin typeface="Calibri"/>
                <a:cs typeface="Calibri"/>
              </a:rPr>
              <a:t>They</a:t>
            </a:r>
            <a:r>
              <a:rPr sz="2400" spc="-60" dirty="0">
                <a:latin typeface="Calibri"/>
                <a:cs typeface="Calibri"/>
              </a:rPr>
              <a:t> </a:t>
            </a:r>
            <a:r>
              <a:rPr sz="2400" dirty="0">
                <a:latin typeface="Calibri"/>
                <a:cs typeface="Calibri"/>
              </a:rPr>
              <a:t>say</a:t>
            </a:r>
            <a:r>
              <a:rPr sz="2400" spc="-60" dirty="0">
                <a:latin typeface="Calibri"/>
                <a:cs typeface="Calibri"/>
              </a:rPr>
              <a:t> </a:t>
            </a:r>
            <a:r>
              <a:rPr sz="2400" dirty="0">
                <a:latin typeface="Calibri"/>
                <a:cs typeface="Calibri"/>
              </a:rPr>
              <a:t>‘people</a:t>
            </a:r>
            <a:r>
              <a:rPr sz="2400" spc="-50" dirty="0">
                <a:latin typeface="Calibri"/>
                <a:cs typeface="Calibri"/>
              </a:rPr>
              <a:t> </a:t>
            </a:r>
            <a:r>
              <a:rPr sz="2400" dirty="0">
                <a:latin typeface="Calibri"/>
                <a:cs typeface="Calibri"/>
              </a:rPr>
              <a:t>who</a:t>
            </a:r>
            <a:r>
              <a:rPr sz="2400" spc="-70" dirty="0">
                <a:latin typeface="Calibri"/>
                <a:cs typeface="Calibri"/>
              </a:rPr>
              <a:t> </a:t>
            </a:r>
            <a:r>
              <a:rPr sz="2400" dirty="0">
                <a:latin typeface="Calibri"/>
                <a:cs typeface="Calibri"/>
              </a:rPr>
              <a:t>have</a:t>
            </a:r>
            <a:r>
              <a:rPr sz="2400" spc="-55" dirty="0">
                <a:latin typeface="Calibri"/>
                <a:cs typeface="Calibri"/>
              </a:rPr>
              <a:t> </a:t>
            </a:r>
            <a:r>
              <a:rPr sz="2400" dirty="0">
                <a:latin typeface="Calibri"/>
                <a:cs typeface="Calibri"/>
              </a:rPr>
              <a:t>been</a:t>
            </a:r>
            <a:r>
              <a:rPr sz="2400" spc="-50" dirty="0">
                <a:latin typeface="Calibri"/>
                <a:cs typeface="Calibri"/>
              </a:rPr>
              <a:t> </a:t>
            </a:r>
            <a:r>
              <a:rPr sz="2400" dirty="0">
                <a:latin typeface="Calibri"/>
                <a:cs typeface="Calibri"/>
              </a:rPr>
              <a:t>diagnosed</a:t>
            </a:r>
            <a:r>
              <a:rPr sz="2400" spc="-60" dirty="0">
                <a:latin typeface="Calibri"/>
                <a:cs typeface="Calibri"/>
              </a:rPr>
              <a:t> </a:t>
            </a:r>
            <a:r>
              <a:rPr sz="2400" dirty="0">
                <a:latin typeface="Calibri"/>
                <a:cs typeface="Calibri"/>
              </a:rPr>
              <a:t>with</a:t>
            </a:r>
            <a:r>
              <a:rPr sz="2400" spc="-70" dirty="0">
                <a:latin typeface="Calibri"/>
                <a:cs typeface="Calibri"/>
              </a:rPr>
              <a:t> </a:t>
            </a:r>
            <a:r>
              <a:rPr lang="en-IE" sz="2400" dirty="0">
                <a:latin typeface="Calibri"/>
                <a:cs typeface="Calibri"/>
              </a:rPr>
              <a:t>breast cancer</a:t>
            </a:r>
            <a:r>
              <a:rPr sz="2400" spc="-80" dirty="0">
                <a:latin typeface="Calibri"/>
                <a:cs typeface="Calibri"/>
              </a:rPr>
              <a:t> </a:t>
            </a:r>
            <a:r>
              <a:rPr sz="2400" dirty="0">
                <a:latin typeface="Calibri"/>
                <a:cs typeface="Calibri"/>
              </a:rPr>
              <a:t>who</a:t>
            </a:r>
            <a:r>
              <a:rPr sz="2400" spc="-60" dirty="0">
                <a:latin typeface="Calibri"/>
                <a:cs typeface="Calibri"/>
              </a:rPr>
              <a:t> </a:t>
            </a:r>
            <a:r>
              <a:rPr sz="2400" dirty="0">
                <a:latin typeface="Calibri"/>
                <a:cs typeface="Calibri"/>
              </a:rPr>
              <a:t>experience</a:t>
            </a:r>
            <a:r>
              <a:rPr sz="2400" spc="-65" dirty="0">
                <a:latin typeface="Calibri"/>
                <a:cs typeface="Calibri"/>
              </a:rPr>
              <a:t> </a:t>
            </a:r>
            <a:r>
              <a:rPr sz="2400" spc="-10" dirty="0">
                <a:latin typeface="Calibri"/>
                <a:cs typeface="Calibri"/>
              </a:rPr>
              <a:t>ongoing menopausal</a:t>
            </a:r>
            <a:r>
              <a:rPr sz="2400" spc="-100" dirty="0">
                <a:latin typeface="Times New Roman"/>
                <a:cs typeface="Times New Roman"/>
              </a:rPr>
              <a:t> </a:t>
            </a:r>
            <a:r>
              <a:rPr sz="2400" spc="-10" dirty="0">
                <a:latin typeface="Calibri"/>
                <a:cs typeface="Calibri"/>
              </a:rPr>
              <a:t>symptoms</a:t>
            </a:r>
            <a:r>
              <a:rPr sz="2400" spc="-114" dirty="0">
                <a:latin typeface="Times New Roman"/>
                <a:cs typeface="Times New Roman"/>
              </a:rPr>
              <a:t> </a:t>
            </a:r>
            <a:r>
              <a:rPr sz="2400" dirty="0">
                <a:latin typeface="Calibri"/>
                <a:cs typeface="Calibri"/>
              </a:rPr>
              <a:t>but</a:t>
            </a:r>
            <a:r>
              <a:rPr sz="2400" spc="-100" dirty="0">
                <a:latin typeface="Times New Roman"/>
                <a:cs typeface="Times New Roman"/>
              </a:rPr>
              <a:t> </a:t>
            </a:r>
            <a:r>
              <a:rPr sz="2400" dirty="0">
                <a:latin typeface="Calibri"/>
                <a:cs typeface="Calibri"/>
              </a:rPr>
              <a:t>who</a:t>
            </a:r>
            <a:r>
              <a:rPr sz="2400" spc="-114" dirty="0">
                <a:latin typeface="Times New Roman"/>
                <a:cs typeface="Times New Roman"/>
              </a:rPr>
              <a:t> </a:t>
            </a:r>
            <a:r>
              <a:rPr sz="2400" spc="-10" dirty="0">
                <a:latin typeface="Calibri"/>
                <a:cs typeface="Calibri"/>
              </a:rPr>
              <a:t>have</a:t>
            </a:r>
            <a:r>
              <a:rPr sz="2400" spc="-85" dirty="0">
                <a:latin typeface="Times New Roman"/>
                <a:cs typeface="Times New Roman"/>
              </a:rPr>
              <a:t> </a:t>
            </a:r>
            <a:r>
              <a:rPr sz="2400" dirty="0">
                <a:latin typeface="Calibri"/>
                <a:cs typeface="Calibri"/>
              </a:rPr>
              <a:t>failed</a:t>
            </a:r>
            <a:r>
              <a:rPr sz="2400" spc="-95" dirty="0">
                <a:latin typeface="Times New Roman"/>
                <a:cs typeface="Times New Roman"/>
              </a:rPr>
              <a:t> </a:t>
            </a:r>
            <a:r>
              <a:rPr sz="2400" dirty="0">
                <a:latin typeface="Calibri"/>
                <a:cs typeface="Calibri"/>
              </a:rPr>
              <a:t>to</a:t>
            </a:r>
            <a:r>
              <a:rPr sz="2400" spc="-120" dirty="0">
                <a:latin typeface="Times New Roman"/>
                <a:cs typeface="Times New Roman"/>
              </a:rPr>
              <a:t> </a:t>
            </a:r>
            <a:r>
              <a:rPr sz="2400" spc="-10" dirty="0">
                <a:latin typeface="Calibri"/>
                <a:cs typeface="Calibri"/>
              </a:rPr>
              <a:t>respond</a:t>
            </a:r>
            <a:r>
              <a:rPr sz="2400" spc="-95" dirty="0">
                <a:latin typeface="Times New Roman"/>
                <a:cs typeface="Times New Roman"/>
              </a:rPr>
              <a:t> </a:t>
            </a:r>
            <a:r>
              <a:rPr sz="2400" dirty="0">
                <a:latin typeface="Calibri"/>
                <a:cs typeface="Calibri"/>
              </a:rPr>
              <a:t>to</a:t>
            </a:r>
            <a:r>
              <a:rPr sz="2400" spc="-110" dirty="0">
                <a:latin typeface="Times New Roman"/>
                <a:cs typeface="Times New Roman"/>
              </a:rPr>
              <a:t> </a:t>
            </a:r>
            <a:r>
              <a:rPr sz="2400" spc="-10" dirty="0">
                <a:latin typeface="Calibri"/>
                <a:cs typeface="Calibri"/>
              </a:rPr>
              <a:t>non-hormonal</a:t>
            </a:r>
            <a:r>
              <a:rPr sz="2400" spc="-10" dirty="0">
                <a:latin typeface="Times New Roman"/>
                <a:cs typeface="Times New Roman"/>
              </a:rPr>
              <a:t> 	</a:t>
            </a:r>
            <a:r>
              <a:rPr sz="2400" spc="-10" dirty="0">
                <a:latin typeface="Calibri"/>
                <a:cs typeface="Calibri"/>
              </a:rPr>
              <a:t>management</a:t>
            </a:r>
            <a:r>
              <a:rPr sz="2400" spc="-100" dirty="0">
                <a:latin typeface="Times New Roman"/>
                <a:cs typeface="Times New Roman"/>
              </a:rPr>
              <a:t> </a:t>
            </a:r>
            <a:r>
              <a:rPr sz="2400" dirty="0">
                <a:latin typeface="Calibri"/>
                <a:cs typeface="Calibri"/>
              </a:rPr>
              <a:t>should</a:t>
            </a:r>
            <a:r>
              <a:rPr sz="2400" spc="-85" dirty="0">
                <a:latin typeface="Times New Roman"/>
                <a:cs typeface="Times New Roman"/>
              </a:rPr>
              <a:t> </a:t>
            </a:r>
            <a:r>
              <a:rPr sz="2400" dirty="0">
                <a:latin typeface="Calibri"/>
                <a:cs typeface="Calibri"/>
              </a:rPr>
              <a:t>be</a:t>
            </a:r>
            <a:r>
              <a:rPr sz="2400" spc="-85" dirty="0">
                <a:latin typeface="Times New Roman"/>
                <a:cs typeface="Times New Roman"/>
              </a:rPr>
              <a:t> </a:t>
            </a:r>
            <a:r>
              <a:rPr sz="2400" spc="-25" dirty="0">
                <a:latin typeface="Calibri"/>
                <a:cs typeface="Calibri"/>
              </a:rPr>
              <a:t>referred</a:t>
            </a:r>
            <a:r>
              <a:rPr sz="2400" spc="-75" dirty="0">
                <a:latin typeface="Times New Roman"/>
                <a:cs typeface="Times New Roman"/>
              </a:rPr>
              <a:t> </a:t>
            </a:r>
            <a:r>
              <a:rPr sz="2400" dirty="0">
                <a:latin typeface="Calibri"/>
                <a:cs typeface="Calibri"/>
              </a:rPr>
              <a:t>to</a:t>
            </a:r>
            <a:r>
              <a:rPr sz="2400" spc="-95" dirty="0">
                <a:latin typeface="Times New Roman"/>
                <a:cs typeface="Times New Roman"/>
              </a:rPr>
              <a:t> </a:t>
            </a:r>
            <a:r>
              <a:rPr sz="2400" dirty="0">
                <a:latin typeface="Calibri"/>
                <a:cs typeface="Calibri"/>
              </a:rPr>
              <a:t>discuss</a:t>
            </a:r>
            <a:r>
              <a:rPr sz="2400" spc="-105" dirty="0">
                <a:latin typeface="Times New Roman"/>
                <a:cs typeface="Times New Roman"/>
              </a:rPr>
              <a:t> </a:t>
            </a:r>
            <a:r>
              <a:rPr sz="2400" dirty="0">
                <a:latin typeface="Calibri"/>
                <a:cs typeface="Calibri"/>
              </a:rPr>
              <a:t>their</a:t>
            </a:r>
            <a:r>
              <a:rPr sz="2400" spc="-85" dirty="0">
                <a:latin typeface="Times New Roman"/>
                <a:cs typeface="Times New Roman"/>
              </a:rPr>
              <a:t> </a:t>
            </a:r>
            <a:r>
              <a:rPr sz="2400" dirty="0">
                <a:latin typeface="Calibri"/>
                <a:cs typeface="Calibri"/>
              </a:rPr>
              <a:t>options</a:t>
            </a:r>
            <a:r>
              <a:rPr sz="2400" spc="-90" dirty="0">
                <a:latin typeface="Times New Roman"/>
                <a:cs typeface="Times New Roman"/>
              </a:rPr>
              <a:t> </a:t>
            </a:r>
            <a:r>
              <a:rPr sz="2400" dirty="0">
                <a:latin typeface="Calibri"/>
                <a:cs typeface="Calibri"/>
              </a:rPr>
              <a:t>with</a:t>
            </a:r>
            <a:r>
              <a:rPr sz="2400" spc="-105" dirty="0">
                <a:latin typeface="Times New Roman"/>
                <a:cs typeface="Times New Roman"/>
              </a:rPr>
              <a:t> </a:t>
            </a:r>
            <a:r>
              <a:rPr sz="2400" dirty="0">
                <a:latin typeface="Calibri"/>
                <a:cs typeface="Calibri"/>
              </a:rPr>
              <a:t>a</a:t>
            </a:r>
            <a:r>
              <a:rPr sz="2400" spc="-85" dirty="0">
                <a:latin typeface="Times New Roman"/>
                <a:cs typeface="Times New Roman"/>
              </a:rPr>
              <a:t> </a:t>
            </a:r>
            <a:r>
              <a:rPr sz="2400" spc="-10" dirty="0">
                <a:latin typeface="Calibri"/>
                <a:cs typeface="Calibri"/>
              </a:rPr>
              <a:t>menopause</a:t>
            </a:r>
            <a:r>
              <a:rPr sz="2400" spc="-10" dirty="0">
                <a:latin typeface="Times New Roman"/>
                <a:cs typeface="Times New Roman"/>
              </a:rPr>
              <a:t> 	</a:t>
            </a:r>
            <a:r>
              <a:rPr sz="2400" dirty="0">
                <a:latin typeface="Calibri"/>
                <a:cs typeface="Calibri"/>
              </a:rPr>
              <a:t>specialist</a:t>
            </a:r>
            <a:r>
              <a:rPr sz="2400" spc="-90" dirty="0">
                <a:latin typeface="Calibri"/>
                <a:cs typeface="Calibri"/>
              </a:rPr>
              <a:t> </a:t>
            </a:r>
            <a:r>
              <a:rPr sz="2400" dirty="0">
                <a:latin typeface="Calibri"/>
                <a:cs typeface="Calibri"/>
              </a:rPr>
              <a:t>and</a:t>
            </a:r>
            <a:r>
              <a:rPr sz="2400" spc="-70" dirty="0">
                <a:latin typeface="Calibri"/>
                <a:cs typeface="Calibri"/>
              </a:rPr>
              <a:t> </a:t>
            </a:r>
            <a:r>
              <a:rPr sz="2400" dirty="0">
                <a:latin typeface="Calibri"/>
                <a:cs typeface="Calibri"/>
              </a:rPr>
              <a:t>oncology</a:t>
            </a:r>
            <a:r>
              <a:rPr sz="2400" spc="-65" dirty="0">
                <a:latin typeface="Calibri"/>
                <a:cs typeface="Calibri"/>
              </a:rPr>
              <a:t> </a:t>
            </a:r>
            <a:r>
              <a:rPr sz="2400" spc="-10" dirty="0">
                <a:latin typeface="Calibri"/>
                <a:cs typeface="Calibri"/>
              </a:rPr>
              <a:t>team.’</a:t>
            </a:r>
            <a:endParaRPr sz="2400" dirty="0">
              <a:latin typeface="Calibri"/>
              <a:cs typeface="Calibri"/>
            </a:endParaRPr>
          </a:p>
          <a:p>
            <a:pPr marL="240665" indent="-227965">
              <a:lnSpc>
                <a:spcPts val="2735"/>
              </a:lnSpc>
              <a:spcBef>
                <a:spcPts val="710"/>
              </a:spcBef>
              <a:buFont typeface="Arial"/>
              <a:buChar char="•"/>
              <a:tabLst>
                <a:tab pos="240665" algn="l"/>
              </a:tabLst>
            </a:pPr>
            <a:r>
              <a:rPr sz="2400" dirty="0">
                <a:latin typeface="Calibri"/>
                <a:cs typeface="Calibri"/>
              </a:rPr>
              <a:t>An</a:t>
            </a:r>
            <a:r>
              <a:rPr sz="2400" spc="-60" dirty="0">
                <a:latin typeface="Calibri"/>
                <a:cs typeface="Calibri"/>
              </a:rPr>
              <a:t> </a:t>
            </a:r>
            <a:r>
              <a:rPr sz="2400" spc="-10" dirty="0">
                <a:latin typeface="Calibri"/>
                <a:cs typeface="Calibri"/>
              </a:rPr>
              <a:t>individualised</a:t>
            </a:r>
            <a:r>
              <a:rPr sz="2400" spc="-60" dirty="0">
                <a:latin typeface="Calibri"/>
                <a:cs typeface="Calibri"/>
              </a:rPr>
              <a:t> </a:t>
            </a:r>
            <a:r>
              <a:rPr sz="2400" dirty="0">
                <a:latin typeface="Calibri"/>
                <a:cs typeface="Calibri"/>
              </a:rPr>
              <a:t>plan</a:t>
            </a:r>
            <a:r>
              <a:rPr sz="2400" spc="-60" dirty="0">
                <a:latin typeface="Calibri"/>
                <a:cs typeface="Calibri"/>
              </a:rPr>
              <a:t> </a:t>
            </a:r>
            <a:r>
              <a:rPr sz="2400" dirty="0">
                <a:latin typeface="Calibri"/>
                <a:cs typeface="Calibri"/>
              </a:rPr>
              <a:t>based</a:t>
            </a:r>
            <a:r>
              <a:rPr sz="2400" spc="-55" dirty="0">
                <a:latin typeface="Calibri"/>
                <a:cs typeface="Calibri"/>
              </a:rPr>
              <a:t> </a:t>
            </a:r>
            <a:r>
              <a:rPr sz="2400" dirty="0">
                <a:latin typeface="Calibri"/>
                <a:cs typeface="Calibri"/>
              </a:rPr>
              <a:t>on</a:t>
            </a:r>
            <a:r>
              <a:rPr sz="2400" spc="-60" dirty="0">
                <a:latin typeface="Calibri"/>
                <a:cs typeface="Calibri"/>
              </a:rPr>
              <a:t> </a:t>
            </a:r>
            <a:r>
              <a:rPr sz="2400" dirty="0">
                <a:latin typeface="Calibri"/>
                <a:cs typeface="Calibri"/>
              </a:rPr>
              <a:t>the</a:t>
            </a:r>
            <a:r>
              <a:rPr sz="2400" spc="-55" dirty="0">
                <a:latin typeface="Calibri"/>
                <a:cs typeface="Calibri"/>
              </a:rPr>
              <a:t> </a:t>
            </a:r>
            <a:r>
              <a:rPr sz="2400" spc="-10" dirty="0">
                <a:latin typeface="Calibri"/>
                <a:cs typeface="Calibri"/>
              </a:rPr>
              <a:t>patient’s</a:t>
            </a:r>
            <a:r>
              <a:rPr sz="2400" spc="-70" dirty="0">
                <a:latin typeface="Calibri"/>
                <a:cs typeface="Calibri"/>
              </a:rPr>
              <a:t> </a:t>
            </a:r>
            <a:r>
              <a:rPr sz="2400" dirty="0">
                <a:latin typeface="Calibri"/>
                <a:cs typeface="Calibri"/>
              </a:rPr>
              <a:t>individual</a:t>
            </a:r>
            <a:r>
              <a:rPr sz="2400" spc="-50" dirty="0">
                <a:latin typeface="Calibri"/>
                <a:cs typeface="Calibri"/>
              </a:rPr>
              <a:t> </a:t>
            </a:r>
            <a:r>
              <a:rPr sz="2400" spc="-10" dirty="0">
                <a:latin typeface="Calibri"/>
                <a:cs typeface="Calibri"/>
              </a:rPr>
              <a:t>circumstances</a:t>
            </a:r>
            <a:r>
              <a:rPr sz="2400" spc="-95" dirty="0">
                <a:latin typeface="Calibri"/>
                <a:cs typeface="Calibri"/>
              </a:rPr>
              <a:t> </a:t>
            </a:r>
            <a:r>
              <a:rPr sz="2400" dirty="0">
                <a:latin typeface="Calibri"/>
                <a:cs typeface="Calibri"/>
              </a:rPr>
              <a:t>should</a:t>
            </a:r>
            <a:r>
              <a:rPr sz="2400" spc="-50" dirty="0">
                <a:latin typeface="Calibri"/>
                <a:cs typeface="Calibri"/>
              </a:rPr>
              <a:t> </a:t>
            </a:r>
            <a:r>
              <a:rPr sz="2400" spc="-25" dirty="0">
                <a:latin typeface="Calibri"/>
                <a:cs typeface="Calibri"/>
              </a:rPr>
              <a:t>be</a:t>
            </a:r>
            <a:endParaRPr sz="2400" dirty="0">
              <a:latin typeface="Calibri"/>
              <a:cs typeface="Calibri"/>
            </a:endParaRPr>
          </a:p>
          <a:p>
            <a:pPr marL="241300">
              <a:lnSpc>
                <a:spcPts val="2735"/>
              </a:lnSpc>
            </a:pPr>
            <a:r>
              <a:rPr sz="2400" spc="-10" dirty="0">
                <a:latin typeface="Calibri"/>
                <a:cs typeface="Calibri"/>
              </a:rPr>
              <a:t>discussed.</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88900" rIns="0" bIns="0" rtlCol="0">
            <a:spAutoFit/>
          </a:bodyPr>
          <a:lstStyle/>
          <a:p>
            <a:pPr marL="479425" marR="5080">
              <a:lnSpc>
                <a:spcPts val="4750"/>
              </a:lnSpc>
              <a:spcBef>
                <a:spcPts val="700"/>
              </a:spcBef>
            </a:pPr>
            <a:r>
              <a:rPr spc="-50" dirty="0"/>
              <a:t>What</a:t>
            </a:r>
            <a:r>
              <a:rPr b="0" spc="-225" dirty="0">
                <a:latin typeface="Times New Roman"/>
                <a:cs typeface="Times New Roman"/>
              </a:rPr>
              <a:t> </a:t>
            </a:r>
            <a:r>
              <a:rPr spc="-30" dirty="0"/>
              <a:t>about</a:t>
            </a:r>
            <a:r>
              <a:rPr b="0" spc="-235" dirty="0">
                <a:latin typeface="Times New Roman"/>
                <a:cs typeface="Times New Roman"/>
              </a:rPr>
              <a:t> </a:t>
            </a:r>
            <a:r>
              <a:rPr spc="-40" dirty="0"/>
              <a:t>local</a:t>
            </a:r>
            <a:r>
              <a:rPr b="0" spc="-220" dirty="0">
                <a:latin typeface="Times New Roman"/>
                <a:cs typeface="Times New Roman"/>
              </a:rPr>
              <a:t> </a:t>
            </a:r>
            <a:r>
              <a:rPr spc="-40" dirty="0"/>
              <a:t>vaginal</a:t>
            </a:r>
            <a:r>
              <a:rPr b="0" spc="-220" dirty="0">
                <a:latin typeface="Times New Roman"/>
                <a:cs typeface="Times New Roman"/>
              </a:rPr>
              <a:t> </a:t>
            </a:r>
            <a:r>
              <a:rPr spc="-55" dirty="0"/>
              <a:t>estrogen</a:t>
            </a:r>
            <a:r>
              <a:rPr b="0" spc="-220" dirty="0">
                <a:latin typeface="Times New Roman"/>
                <a:cs typeface="Times New Roman"/>
              </a:rPr>
              <a:t> </a:t>
            </a:r>
            <a:r>
              <a:rPr spc="-30" dirty="0"/>
              <a:t>after</a:t>
            </a:r>
            <a:r>
              <a:rPr b="0" spc="-225" dirty="0">
                <a:latin typeface="Times New Roman"/>
                <a:cs typeface="Times New Roman"/>
              </a:rPr>
              <a:t> </a:t>
            </a:r>
            <a:r>
              <a:rPr spc="-50" dirty="0"/>
              <a:t>a</a:t>
            </a:r>
            <a:r>
              <a:rPr b="0" spc="-50" dirty="0">
                <a:latin typeface="Times New Roman"/>
                <a:cs typeface="Times New Roman"/>
              </a:rPr>
              <a:t> </a:t>
            </a:r>
            <a:r>
              <a:rPr spc="-55" dirty="0"/>
              <a:t>breast</a:t>
            </a:r>
            <a:r>
              <a:rPr b="0" spc="-175" dirty="0">
                <a:latin typeface="Times New Roman"/>
                <a:cs typeface="Times New Roman"/>
              </a:rPr>
              <a:t> </a:t>
            </a:r>
            <a:r>
              <a:rPr spc="-50" dirty="0"/>
              <a:t>cancer</a:t>
            </a:r>
            <a:r>
              <a:rPr b="0" spc="-185" dirty="0">
                <a:latin typeface="Times New Roman"/>
                <a:cs typeface="Times New Roman"/>
              </a:rPr>
              <a:t> </a:t>
            </a:r>
            <a:r>
              <a:rPr spc="-10" dirty="0"/>
              <a:t>diagnosis?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17</a:t>
            </a:fld>
            <a:endParaRPr spc="-25" dirty="0"/>
          </a:p>
        </p:txBody>
      </p:sp>
      <p:sp>
        <p:nvSpPr>
          <p:cNvPr id="3" name="object 3"/>
          <p:cNvSpPr txBox="1"/>
          <p:nvPr/>
        </p:nvSpPr>
        <p:spPr>
          <a:xfrm>
            <a:off x="756311" y="1667332"/>
            <a:ext cx="10242994" cy="4103944"/>
          </a:xfrm>
          <a:prstGeom prst="rect">
            <a:avLst/>
          </a:prstGeom>
        </p:spPr>
        <p:txBody>
          <a:bodyPr vert="horz" wrap="square" lIns="0" tIns="49530" rIns="0" bIns="0" rtlCol="0">
            <a:spAutoFit/>
          </a:bodyPr>
          <a:lstStyle/>
          <a:p>
            <a:pPr marL="239395" marR="5080" indent="-227329">
              <a:lnSpc>
                <a:spcPct val="90000"/>
              </a:lnSpc>
              <a:spcBef>
                <a:spcPts val="390"/>
              </a:spcBef>
              <a:buFont typeface="Arial"/>
              <a:buChar char="•"/>
              <a:tabLst>
                <a:tab pos="240665" algn="l"/>
              </a:tabLst>
            </a:pPr>
            <a:r>
              <a:rPr sz="2400" spc="-10" dirty="0">
                <a:latin typeface="Calibri"/>
                <a:cs typeface="Calibri"/>
              </a:rPr>
              <a:t>Neither</a:t>
            </a:r>
            <a:r>
              <a:rPr sz="2400" spc="-105" dirty="0">
                <a:latin typeface="Times New Roman"/>
                <a:cs typeface="Times New Roman"/>
              </a:rPr>
              <a:t> </a:t>
            </a:r>
            <a:r>
              <a:rPr sz="2400" spc="-20" dirty="0">
                <a:latin typeface="Calibri"/>
                <a:cs typeface="Calibri"/>
              </a:rPr>
              <a:t>systemic</a:t>
            </a:r>
            <a:r>
              <a:rPr sz="2400" spc="-100" dirty="0">
                <a:latin typeface="Times New Roman"/>
                <a:cs typeface="Times New Roman"/>
              </a:rPr>
              <a:t> </a:t>
            </a:r>
            <a:r>
              <a:rPr sz="2400" dirty="0">
                <a:latin typeface="Calibri"/>
                <a:cs typeface="Calibri"/>
              </a:rPr>
              <a:t>HRT</a:t>
            </a:r>
            <a:r>
              <a:rPr sz="2400" spc="-80" dirty="0">
                <a:latin typeface="Times New Roman"/>
                <a:cs typeface="Times New Roman"/>
              </a:rPr>
              <a:t> </a:t>
            </a:r>
            <a:r>
              <a:rPr sz="2400" dirty="0">
                <a:latin typeface="Calibri"/>
                <a:cs typeface="Calibri"/>
              </a:rPr>
              <a:t>nor</a:t>
            </a:r>
            <a:r>
              <a:rPr sz="2400" spc="-85" dirty="0">
                <a:latin typeface="Times New Roman"/>
                <a:cs typeface="Times New Roman"/>
              </a:rPr>
              <a:t> </a:t>
            </a:r>
            <a:r>
              <a:rPr sz="2400" dirty="0">
                <a:latin typeface="Calibri"/>
                <a:cs typeface="Calibri"/>
              </a:rPr>
              <a:t>low</a:t>
            </a:r>
            <a:r>
              <a:rPr sz="2400" spc="-95" dirty="0">
                <a:latin typeface="Times New Roman"/>
                <a:cs typeface="Times New Roman"/>
              </a:rPr>
              <a:t> </a:t>
            </a:r>
            <a:r>
              <a:rPr sz="2400" dirty="0">
                <a:latin typeface="Calibri"/>
                <a:cs typeface="Calibri"/>
              </a:rPr>
              <a:t>dose,</a:t>
            </a:r>
            <a:r>
              <a:rPr sz="2400" spc="-75" dirty="0">
                <a:latin typeface="Times New Roman"/>
                <a:cs typeface="Times New Roman"/>
              </a:rPr>
              <a:t> </a:t>
            </a:r>
            <a:r>
              <a:rPr sz="2400" dirty="0">
                <a:latin typeface="Calibri"/>
                <a:cs typeface="Calibri"/>
              </a:rPr>
              <a:t>local</a:t>
            </a:r>
            <a:r>
              <a:rPr sz="2400" spc="-95" dirty="0">
                <a:latin typeface="Times New Roman"/>
                <a:cs typeface="Times New Roman"/>
              </a:rPr>
              <a:t> </a:t>
            </a:r>
            <a:r>
              <a:rPr sz="2400" dirty="0">
                <a:latin typeface="Calibri"/>
                <a:cs typeface="Calibri"/>
              </a:rPr>
              <a:t>vaginal</a:t>
            </a:r>
            <a:r>
              <a:rPr sz="2400" spc="-85" dirty="0">
                <a:latin typeface="Times New Roman"/>
                <a:cs typeface="Times New Roman"/>
              </a:rPr>
              <a:t> </a:t>
            </a:r>
            <a:r>
              <a:rPr sz="2400" spc="-20" dirty="0">
                <a:latin typeface="Calibri"/>
                <a:cs typeface="Calibri"/>
              </a:rPr>
              <a:t>oestrogen</a:t>
            </a:r>
            <a:r>
              <a:rPr sz="2400" spc="-90" dirty="0">
                <a:latin typeface="Times New Roman"/>
                <a:cs typeface="Times New Roman"/>
              </a:rPr>
              <a:t> </a:t>
            </a:r>
            <a:r>
              <a:rPr sz="2400" spc="-25" dirty="0">
                <a:latin typeface="Calibri"/>
                <a:cs typeface="Calibri"/>
              </a:rPr>
              <a:t>are</a:t>
            </a:r>
            <a:r>
              <a:rPr sz="2400" spc="-25" dirty="0">
                <a:latin typeface="Times New Roman"/>
                <a:cs typeface="Times New Roman"/>
              </a:rPr>
              <a:t> 	</a:t>
            </a:r>
            <a:r>
              <a:rPr sz="2400" spc="-20" dirty="0">
                <a:latin typeface="Calibri"/>
                <a:cs typeface="Calibri"/>
              </a:rPr>
              <a:t>recommended</a:t>
            </a:r>
            <a:r>
              <a:rPr sz="2400" spc="-110" dirty="0">
                <a:latin typeface="Times New Roman"/>
                <a:cs typeface="Times New Roman"/>
              </a:rPr>
              <a:t> </a:t>
            </a:r>
            <a:r>
              <a:rPr sz="2400" dirty="0">
                <a:latin typeface="Calibri"/>
                <a:cs typeface="Calibri"/>
              </a:rPr>
              <a:t>in</a:t>
            </a:r>
            <a:r>
              <a:rPr sz="2400" spc="-90" dirty="0">
                <a:latin typeface="Times New Roman"/>
                <a:cs typeface="Times New Roman"/>
              </a:rPr>
              <a:t> </a:t>
            </a:r>
            <a:r>
              <a:rPr sz="2400" dirty="0">
                <a:latin typeface="Calibri"/>
                <a:cs typeface="Calibri"/>
              </a:rPr>
              <a:t>women</a:t>
            </a:r>
            <a:r>
              <a:rPr sz="2400" spc="-90" dirty="0">
                <a:latin typeface="Times New Roman"/>
                <a:cs typeface="Times New Roman"/>
              </a:rPr>
              <a:t> </a:t>
            </a:r>
            <a:r>
              <a:rPr sz="2400" dirty="0">
                <a:latin typeface="Calibri"/>
                <a:cs typeface="Calibri"/>
              </a:rPr>
              <a:t>taking</a:t>
            </a:r>
            <a:r>
              <a:rPr sz="2400" spc="-114" dirty="0">
                <a:latin typeface="Times New Roman"/>
                <a:cs typeface="Times New Roman"/>
              </a:rPr>
              <a:t> </a:t>
            </a:r>
            <a:r>
              <a:rPr sz="2400" dirty="0">
                <a:latin typeface="Calibri"/>
                <a:cs typeface="Calibri"/>
              </a:rPr>
              <a:t>an</a:t>
            </a:r>
            <a:r>
              <a:rPr sz="2400" spc="-85" dirty="0">
                <a:latin typeface="Times New Roman"/>
                <a:cs typeface="Times New Roman"/>
              </a:rPr>
              <a:t> </a:t>
            </a:r>
            <a:r>
              <a:rPr sz="2400" b="1" spc="-10" dirty="0">
                <a:solidFill>
                  <a:srgbClr val="2E5496"/>
                </a:solidFill>
                <a:latin typeface="Calibri"/>
                <a:cs typeface="Calibri"/>
              </a:rPr>
              <a:t>aromatase</a:t>
            </a:r>
            <a:r>
              <a:rPr sz="2400" spc="-105" dirty="0">
                <a:solidFill>
                  <a:srgbClr val="2E5496"/>
                </a:solidFill>
                <a:latin typeface="Times New Roman"/>
                <a:cs typeface="Times New Roman"/>
              </a:rPr>
              <a:t> </a:t>
            </a:r>
            <a:r>
              <a:rPr sz="2400" b="1" dirty="0">
                <a:solidFill>
                  <a:srgbClr val="2E5496"/>
                </a:solidFill>
                <a:latin typeface="Calibri"/>
                <a:cs typeface="Calibri"/>
              </a:rPr>
              <a:t>inhibitor</a:t>
            </a:r>
            <a:r>
              <a:rPr sz="2400" spc="-75" dirty="0">
                <a:solidFill>
                  <a:srgbClr val="2E5496"/>
                </a:solidFill>
                <a:latin typeface="Times New Roman"/>
                <a:cs typeface="Times New Roman"/>
              </a:rPr>
              <a:t> </a:t>
            </a:r>
            <a:r>
              <a:rPr sz="2400" dirty="0">
                <a:latin typeface="Calibri"/>
                <a:cs typeface="Calibri"/>
              </a:rPr>
              <a:t>and</a:t>
            </a:r>
            <a:r>
              <a:rPr sz="2400" spc="-90" dirty="0">
                <a:latin typeface="Times New Roman"/>
                <a:cs typeface="Times New Roman"/>
              </a:rPr>
              <a:t> </a:t>
            </a:r>
            <a:r>
              <a:rPr sz="2400" dirty="0">
                <a:latin typeface="Calibri"/>
                <a:cs typeface="Calibri"/>
              </a:rPr>
              <a:t>with</a:t>
            </a:r>
            <a:r>
              <a:rPr sz="2400" spc="-105" dirty="0">
                <a:latin typeface="Times New Roman"/>
                <a:cs typeface="Times New Roman"/>
              </a:rPr>
              <a:t> </a:t>
            </a:r>
            <a:r>
              <a:rPr sz="2400" spc="-10" dirty="0">
                <a:latin typeface="Calibri"/>
                <a:cs typeface="Calibri"/>
              </a:rPr>
              <a:t>both,</a:t>
            </a:r>
            <a:r>
              <a:rPr sz="2400" spc="-10" dirty="0">
                <a:latin typeface="Times New Roman"/>
                <a:cs typeface="Times New Roman"/>
              </a:rPr>
              <a:t> 	</a:t>
            </a:r>
            <a:r>
              <a:rPr sz="2400" spc="-10" dirty="0">
                <a:latin typeface="Calibri"/>
                <a:cs typeface="Calibri"/>
              </a:rPr>
              <a:t>prescription</a:t>
            </a:r>
            <a:r>
              <a:rPr sz="2400" spc="-110" dirty="0">
                <a:latin typeface="Times New Roman"/>
                <a:cs typeface="Times New Roman"/>
              </a:rPr>
              <a:t> </a:t>
            </a:r>
            <a:r>
              <a:rPr sz="2400" dirty="0">
                <a:latin typeface="Calibri"/>
                <a:cs typeface="Calibri"/>
              </a:rPr>
              <a:t>should</a:t>
            </a:r>
            <a:r>
              <a:rPr sz="2400" spc="-95" dirty="0">
                <a:latin typeface="Times New Roman"/>
                <a:cs typeface="Times New Roman"/>
              </a:rPr>
              <a:t> </a:t>
            </a:r>
            <a:r>
              <a:rPr sz="2400" dirty="0">
                <a:latin typeface="Calibri"/>
                <a:cs typeface="Calibri"/>
              </a:rPr>
              <a:t>only</a:t>
            </a:r>
            <a:r>
              <a:rPr sz="2400" spc="-95" dirty="0">
                <a:latin typeface="Times New Roman"/>
                <a:cs typeface="Times New Roman"/>
              </a:rPr>
              <a:t> </a:t>
            </a:r>
            <a:r>
              <a:rPr sz="2400" spc="-20" dirty="0">
                <a:latin typeface="Calibri"/>
                <a:cs typeface="Calibri"/>
              </a:rPr>
              <a:t>take</a:t>
            </a:r>
            <a:r>
              <a:rPr sz="2400" spc="-114" dirty="0">
                <a:latin typeface="Times New Roman"/>
                <a:cs typeface="Times New Roman"/>
              </a:rPr>
              <a:t> </a:t>
            </a:r>
            <a:r>
              <a:rPr sz="2400" dirty="0">
                <a:latin typeface="Calibri"/>
                <a:cs typeface="Calibri"/>
              </a:rPr>
              <a:t>place</a:t>
            </a:r>
            <a:r>
              <a:rPr sz="2400" spc="-105" dirty="0">
                <a:latin typeface="Times New Roman"/>
                <a:cs typeface="Times New Roman"/>
              </a:rPr>
              <a:t> </a:t>
            </a:r>
            <a:r>
              <a:rPr sz="2400" spc="-10" dirty="0">
                <a:latin typeface="Calibri"/>
                <a:cs typeface="Calibri"/>
              </a:rPr>
              <a:t>after</a:t>
            </a:r>
            <a:r>
              <a:rPr sz="2400" spc="-105" dirty="0">
                <a:latin typeface="Times New Roman"/>
                <a:cs typeface="Times New Roman"/>
              </a:rPr>
              <a:t> </a:t>
            </a:r>
            <a:r>
              <a:rPr sz="2400" dirty="0">
                <a:latin typeface="Calibri"/>
                <a:cs typeface="Calibri"/>
              </a:rPr>
              <a:t>discussion</a:t>
            </a:r>
            <a:r>
              <a:rPr sz="2400" spc="-95" dirty="0">
                <a:latin typeface="Times New Roman"/>
                <a:cs typeface="Times New Roman"/>
              </a:rPr>
              <a:t> </a:t>
            </a:r>
            <a:r>
              <a:rPr sz="2400" spc="-10" dirty="0">
                <a:latin typeface="Calibri"/>
                <a:cs typeface="Calibri"/>
              </a:rPr>
              <a:t>between</a:t>
            </a:r>
            <a:r>
              <a:rPr sz="2400" spc="-100" dirty="0">
                <a:latin typeface="Times New Roman"/>
                <a:cs typeface="Times New Roman"/>
              </a:rPr>
              <a:t> </a:t>
            </a:r>
            <a:r>
              <a:rPr sz="2400" dirty="0">
                <a:latin typeface="Calibri"/>
                <a:cs typeface="Calibri"/>
              </a:rPr>
              <a:t>the</a:t>
            </a:r>
            <a:r>
              <a:rPr sz="2400" spc="-95" dirty="0">
                <a:latin typeface="Times New Roman"/>
                <a:cs typeface="Times New Roman"/>
              </a:rPr>
              <a:t> </a:t>
            </a:r>
            <a:r>
              <a:rPr sz="2400" spc="-10" dirty="0">
                <a:latin typeface="Calibri"/>
                <a:cs typeface="Calibri"/>
              </a:rPr>
              <a:t>patient,</a:t>
            </a:r>
            <a:r>
              <a:rPr sz="2400" spc="-10" dirty="0">
                <a:latin typeface="Times New Roman"/>
                <a:cs typeface="Times New Roman"/>
              </a:rPr>
              <a:t> </a:t>
            </a:r>
            <a:r>
              <a:rPr sz="2400" dirty="0">
                <a:latin typeface="Calibri"/>
                <a:cs typeface="Calibri"/>
              </a:rPr>
              <a:t>her</a:t>
            </a:r>
            <a:r>
              <a:rPr sz="2400" spc="-105" dirty="0">
                <a:latin typeface="Times New Roman"/>
                <a:cs typeface="Times New Roman"/>
              </a:rPr>
              <a:t> </a:t>
            </a:r>
            <a:r>
              <a:rPr sz="2400" dirty="0">
                <a:latin typeface="Calibri"/>
                <a:cs typeface="Calibri"/>
              </a:rPr>
              <a:t>primary</a:t>
            </a:r>
            <a:r>
              <a:rPr sz="2400" spc="-120" dirty="0">
                <a:latin typeface="Times New Roman"/>
                <a:cs typeface="Times New Roman"/>
              </a:rPr>
              <a:t> </a:t>
            </a:r>
            <a:r>
              <a:rPr sz="2400" dirty="0">
                <a:latin typeface="Calibri"/>
                <a:cs typeface="Calibri"/>
              </a:rPr>
              <a:t>health</a:t>
            </a:r>
            <a:r>
              <a:rPr sz="2400" spc="-105" dirty="0">
                <a:latin typeface="Times New Roman"/>
                <a:cs typeface="Times New Roman"/>
              </a:rPr>
              <a:t> </a:t>
            </a:r>
            <a:r>
              <a:rPr sz="2400" spc="-10" dirty="0">
                <a:latin typeface="Calibri"/>
                <a:cs typeface="Calibri"/>
              </a:rPr>
              <a:t>care</a:t>
            </a:r>
            <a:r>
              <a:rPr sz="2400" spc="-110" dirty="0">
                <a:latin typeface="Times New Roman"/>
                <a:cs typeface="Times New Roman"/>
              </a:rPr>
              <a:t> </a:t>
            </a:r>
            <a:r>
              <a:rPr sz="2400" dirty="0">
                <a:latin typeface="Calibri"/>
                <a:cs typeface="Calibri"/>
              </a:rPr>
              <a:t>and</a:t>
            </a:r>
            <a:r>
              <a:rPr sz="2400" spc="-100" dirty="0">
                <a:latin typeface="Times New Roman"/>
                <a:cs typeface="Times New Roman"/>
              </a:rPr>
              <a:t> </a:t>
            </a:r>
            <a:r>
              <a:rPr sz="2400" spc="-10" dirty="0">
                <a:latin typeface="Calibri"/>
                <a:cs typeface="Calibri"/>
              </a:rPr>
              <a:t>breast</a:t>
            </a:r>
            <a:r>
              <a:rPr sz="2400" spc="-105" dirty="0">
                <a:latin typeface="Times New Roman"/>
                <a:cs typeface="Times New Roman"/>
              </a:rPr>
              <a:t> </a:t>
            </a:r>
            <a:r>
              <a:rPr sz="2400" spc="-10" dirty="0">
                <a:latin typeface="Calibri"/>
                <a:cs typeface="Calibri"/>
              </a:rPr>
              <a:t>specialist</a:t>
            </a:r>
            <a:r>
              <a:rPr sz="2400" spc="-125" dirty="0">
                <a:latin typeface="Times New Roman"/>
                <a:cs typeface="Times New Roman"/>
              </a:rPr>
              <a:t> </a:t>
            </a:r>
            <a:r>
              <a:rPr sz="2400" dirty="0">
                <a:latin typeface="Calibri"/>
                <a:cs typeface="Calibri"/>
              </a:rPr>
              <a:t>team.</a:t>
            </a:r>
            <a:r>
              <a:rPr sz="2400" spc="-120" dirty="0">
                <a:latin typeface="Times New Roman"/>
                <a:cs typeface="Times New Roman"/>
              </a:rPr>
              <a:t> </a:t>
            </a:r>
            <a:r>
              <a:rPr sz="2400" spc="-45" dirty="0">
                <a:latin typeface="Calibri"/>
                <a:cs typeface="Calibri"/>
              </a:rPr>
              <a:t>We</a:t>
            </a:r>
            <a:r>
              <a:rPr sz="2400" spc="-105" dirty="0">
                <a:latin typeface="Times New Roman"/>
                <a:cs typeface="Times New Roman"/>
              </a:rPr>
              <a:t> </a:t>
            </a:r>
            <a:r>
              <a:rPr sz="2400" dirty="0">
                <a:latin typeface="Calibri"/>
                <a:cs typeface="Calibri"/>
              </a:rPr>
              <a:t>are</a:t>
            </a:r>
            <a:r>
              <a:rPr sz="2400" spc="-100" dirty="0">
                <a:latin typeface="Times New Roman"/>
                <a:cs typeface="Times New Roman"/>
              </a:rPr>
              <a:t> </a:t>
            </a:r>
            <a:r>
              <a:rPr sz="2400" dirty="0">
                <a:latin typeface="Calibri"/>
                <a:cs typeface="Calibri"/>
              </a:rPr>
              <a:t>often</a:t>
            </a:r>
            <a:r>
              <a:rPr sz="2400" spc="-75" dirty="0">
                <a:latin typeface="Times New Roman"/>
                <a:cs typeface="Times New Roman"/>
              </a:rPr>
              <a:t> </a:t>
            </a:r>
            <a:r>
              <a:rPr sz="2400" b="1" spc="-10" dirty="0">
                <a:latin typeface="Calibri"/>
                <a:cs typeface="Calibri"/>
              </a:rPr>
              <a:t>given</a:t>
            </a:r>
            <a:r>
              <a:rPr sz="2400" spc="-10" dirty="0">
                <a:latin typeface="Times New Roman"/>
                <a:cs typeface="Times New Roman"/>
              </a:rPr>
              <a:t> </a:t>
            </a:r>
            <a:r>
              <a:rPr lang="en-IE" sz="2400" spc="-10" dirty="0">
                <a:latin typeface="Times New Roman"/>
                <a:cs typeface="Times New Roman"/>
              </a:rPr>
              <a:t>a</a:t>
            </a:r>
            <a:r>
              <a:rPr sz="2400" spc="-105" dirty="0">
                <a:latin typeface="Times New Roman"/>
                <a:cs typeface="Times New Roman"/>
              </a:rPr>
              <a:t> </a:t>
            </a:r>
            <a:r>
              <a:rPr sz="2400" b="1" dirty="0">
                <a:latin typeface="Calibri"/>
                <a:cs typeface="Calibri"/>
              </a:rPr>
              <a:t>green</a:t>
            </a:r>
            <a:r>
              <a:rPr sz="2400" spc="-110" dirty="0">
                <a:latin typeface="Times New Roman"/>
                <a:cs typeface="Times New Roman"/>
              </a:rPr>
              <a:t> </a:t>
            </a:r>
            <a:r>
              <a:rPr sz="2400" b="1" dirty="0">
                <a:latin typeface="Calibri"/>
                <a:cs typeface="Calibri"/>
              </a:rPr>
              <a:t>light</a:t>
            </a:r>
            <a:r>
              <a:rPr sz="2400" spc="-85" dirty="0">
                <a:latin typeface="Times New Roman"/>
                <a:cs typeface="Times New Roman"/>
              </a:rPr>
              <a:t> </a:t>
            </a:r>
            <a:r>
              <a:rPr sz="2400" dirty="0">
                <a:latin typeface="Calibri"/>
                <a:cs typeface="Calibri"/>
              </a:rPr>
              <a:t>for</a:t>
            </a:r>
            <a:r>
              <a:rPr sz="2400" spc="-95" dirty="0">
                <a:latin typeface="Times New Roman"/>
                <a:cs typeface="Times New Roman"/>
              </a:rPr>
              <a:t> </a:t>
            </a:r>
            <a:r>
              <a:rPr sz="2400" spc="-65" dirty="0">
                <a:latin typeface="Calibri"/>
                <a:cs typeface="Calibri"/>
              </a:rPr>
              <a:t>LVE</a:t>
            </a:r>
            <a:r>
              <a:rPr sz="2400" spc="-85" dirty="0">
                <a:latin typeface="Times New Roman"/>
                <a:cs typeface="Times New Roman"/>
              </a:rPr>
              <a:t> </a:t>
            </a:r>
            <a:r>
              <a:rPr sz="2400" dirty="0">
                <a:latin typeface="Calibri"/>
                <a:cs typeface="Calibri"/>
              </a:rPr>
              <a:t>by</a:t>
            </a:r>
            <a:r>
              <a:rPr sz="2400" spc="-95" dirty="0">
                <a:latin typeface="Times New Roman"/>
                <a:cs typeface="Times New Roman"/>
              </a:rPr>
              <a:t> </a:t>
            </a:r>
            <a:r>
              <a:rPr sz="2400" dirty="0">
                <a:latin typeface="Calibri"/>
                <a:cs typeface="Calibri"/>
              </a:rPr>
              <a:t>one</a:t>
            </a:r>
            <a:r>
              <a:rPr sz="2400" spc="-95" dirty="0">
                <a:latin typeface="Times New Roman"/>
                <a:cs typeface="Times New Roman"/>
              </a:rPr>
              <a:t> </a:t>
            </a:r>
            <a:r>
              <a:rPr sz="2400" dirty="0">
                <a:latin typeface="Calibri"/>
                <a:cs typeface="Calibri"/>
              </a:rPr>
              <a:t>oncology</a:t>
            </a:r>
            <a:r>
              <a:rPr sz="2400" spc="-95" dirty="0">
                <a:latin typeface="Times New Roman"/>
                <a:cs typeface="Times New Roman"/>
              </a:rPr>
              <a:t> </a:t>
            </a:r>
            <a:r>
              <a:rPr sz="2400" dirty="0">
                <a:latin typeface="Calibri"/>
                <a:cs typeface="Calibri"/>
              </a:rPr>
              <a:t>service</a:t>
            </a:r>
            <a:r>
              <a:rPr sz="2400" spc="-100" dirty="0">
                <a:latin typeface="Times New Roman"/>
                <a:cs typeface="Times New Roman"/>
              </a:rPr>
              <a:t> </a:t>
            </a:r>
            <a:r>
              <a:rPr sz="2400" dirty="0">
                <a:latin typeface="Calibri"/>
                <a:cs typeface="Calibri"/>
              </a:rPr>
              <a:t>while</a:t>
            </a:r>
            <a:r>
              <a:rPr sz="2400" spc="-85" dirty="0">
                <a:latin typeface="Times New Roman"/>
                <a:cs typeface="Times New Roman"/>
              </a:rPr>
              <a:t> </a:t>
            </a:r>
            <a:r>
              <a:rPr lang="en-IE" sz="2400" spc="-10" dirty="0">
                <a:latin typeface="Calibri"/>
                <a:cs typeface="Calibri"/>
              </a:rPr>
              <a:t>some other service might recommend against </a:t>
            </a:r>
          </a:p>
          <a:p>
            <a:pPr marL="239395" marR="5080" indent="-227329">
              <a:lnSpc>
                <a:spcPct val="90000"/>
              </a:lnSpc>
              <a:spcBef>
                <a:spcPts val="390"/>
              </a:spcBef>
              <a:buFont typeface="Arial"/>
              <a:buChar char="•"/>
              <a:tabLst>
                <a:tab pos="240665" algn="l"/>
              </a:tabLst>
            </a:pPr>
            <a:r>
              <a:rPr sz="2400" dirty="0">
                <a:latin typeface="Calibri"/>
                <a:cs typeface="Calibri"/>
              </a:rPr>
              <a:t>Local</a:t>
            </a:r>
            <a:r>
              <a:rPr sz="2400" spc="-90" dirty="0">
                <a:latin typeface="Times New Roman"/>
                <a:cs typeface="Times New Roman"/>
              </a:rPr>
              <a:t> </a:t>
            </a:r>
            <a:r>
              <a:rPr sz="2400" spc="-10" dirty="0">
                <a:latin typeface="Calibri"/>
                <a:cs typeface="Calibri"/>
              </a:rPr>
              <a:t>vaginal</a:t>
            </a:r>
            <a:r>
              <a:rPr sz="2400" spc="-90" dirty="0">
                <a:latin typeface="Times New Roman"/>
                <a:cs typeface="Times New Roman"/>
              </a:rPr>
              <a:t> </a:t>
            </a:r>
            <a:r>
              <a:rPr sz="2400" spc="-20" dirty="0">
                <a:latin typeface="Calibri"/>
                <a:cs typeface="Calibri"/>
              </a:rPr>
              <a:t>estrogen</a:t>
            </a:r>
            <a:r>
              <a:rPr sz="2400" spc="-100" dirty="0">
                <a:latin typeface="Times New Roman"/>
                <a:cs typeface="Times New Roman"/>
              </a:rPr>
              <a:t> </a:t>
            </a:r>
            <a:r>
              <a:rPr sz="2400" dirty="0">
                <a:latin typeface="Calibri"/>
                <a:cs typeface="Calibri"/>
              </a:rPr>
              <a:t>use</a:t>
            </a:r>
            <a:r>
              <a:rPr sz="2400" spc="-90" dirty="0">
                <a:latin typeface="Times New Roman"/>
                <a:cs typeface="Times New Roman"/>
              </a:rPr>
              <a:t> </a:t>
            </a:r>
            <a:r>
              <a:rPr sz="2400" b="1" dirty="0">
                <a:latin typeface="Calibri"/>
                <a:cs typeface="Calibri"/>
              </a:rPr>
              <a:t>IS</a:t>
            </a:r>
            <a:r>
              <a:rPr sz="2400" spc="-85" dirty="0">
                <a:latin typeface="Times New Roman"/>
                <a:cs typeface="Times New Roman"/>
              </a:rPr>
              <a:t> </a:t>
            </a:r>
            <a:r>
              <a:rPr sz="2400" dirty="0">
                <a:latin typeface="Calibri"/>
                <a:cs typeface="Calibri"/>
              </a:rPr>
              <a:t>supported</a:t>
            </a:r>
            <a:r>
              <a:rPr sz="2400" spc="-90" dirty="0">
                <a:latin typeface="Times New Roman"/>
                <a:cs typeface="Times New Roman"/>
              </a:rPr>
              <a:t> </a:t>
            </a:r>
            <a:r>
              <a:rPr sz="2400" dirty="0">
                <a:latin typeface="Calibri"/>
                <a:cs typeface="Calibri"/>
              </a:rPr>
              <a:t>by</a:t>
            </a:r>
            <a:r>
              <a:rPr sz="2400" spc="-90" dirty="0">
                <a:latin typeface="Times New Roman"/>
                <a:cs typeface="Times New Roman"/>
              </a:rPr>
              <a:t> </a:t>
            </a:r>
            <a:r>
              <a:rPr sz="2400" dirty="0">
                <a:latin typeface="Calibri"/>
                <a:cs typeface="Calibri"/>
              </a:rPr>
              <a:t>most</a:t>
            </a:r>
            <a:r>
              <a:rPr sz="2400" spc="-105" dirty="0">
                <a:latin typeface="Times New Roman"/>
                <a:cs typeface="Times New Roman"/>
              </a:rPr>
              <a:t> </a:t>
            </a:r>
            <a:r>
              <a:rPr sz="2400" spc="-10" dirty="0">
                <a:latin typeface="Calibri"/>
                <a:cs typeface="Calibri"/>
              </a:rPr>
              <a:t>oncologists</a:t>
            </a:r>
            <a:r>
              <a:rPr sz="2400" spc="-105" dirty="0">
                <a:latin typeface="Times New Roman"/>
                <a:cs typeface="Times New Roman"/>
              </a:rPr>
              <a:t> </a:t>
            </a:r>
            <a:r>
              <a:rPr sz="2400" dirty="0">
                <a:latin typeface="Calibri"/>
                <a:cs typeface="Calibri"/>
              </a:rPr>
              <a:t>for</a:t>
            </a:r>
            <a:r>
              <a:rPr sz="2400" spc="-90" dirty="0">
                <a:latin typeface="Times New Roman"/>
                <a:cs typeface="Times New Roman"/>
              </a:rPr>
              <a:t> </a:t>
            </a:r>
            <a:r>
              <a:rPr sz="2400" spc="-10" dirty="0">
                <a:latin typeface="Calibri"/>
                <a:cs typeface="Calibri"/>
              </a:rPr>
              <a:t>people</a:t>
            </a:r>
            <a:r>
              <a:rPr sz="2400" spc="-10" dirty="0">
                <a:latin typeface="Times New Roman"/>
                <a:cs typeface="Times New Roman"/>
              </a:rPr>
              <a:t> </a:t>
            </a:r>
            <a:r>
              <a:rPr lang="en-IE" sz="2400" spc="-10" dirty="0">
                <a:latin typeface="Times New Roman"/>
                <a:cs typeface="Times New Roman"/>
              </a:rPr>
              <a:t> </a:t>
            </a:r>
            <a:r>
              <a:rPr sz="2400" dirty="0">
                <a:latin typeface="Calibri"/>
                <a:cs typeface="Calibri"/>
              </a:rPr>
              <a:t>with</a:t>
            </a:r>
            <a:r>
              <a:rPr sz="2400" spc="-100" dirty="0">
                <a:latin typeface="Times New Roman"/>
                <a:cs typeface="Times New Roman"/>
              </a:rPr>
              <a:t> </a:t>
            </a:r>
            <a:r>
              <a:rPr sz="2400" spc="-10" dirty="0">
                <a:latin typeface="Calibri"/>
                <a:cs typeface="Calibri"/>
              </a:rPr>
              <a:t>vaginal/</a:t>
            </a:r>
            <a:r>
              <a:rPr sz="2400" spc="-80" dirty="0">
                <a:latin typeface="Times New Roman"/>
                <a:cs typeface="Times New Roman"/>
              </a:rPr>
              <a:t> </a:t>
            </a:r>
            <a:r>
              <a:rPr sz="2400" dirty="0">
                <a:latin typeface="Calibri"/>
                <a:cs typeface="Calibri"/>
              </a:rPr>
              <a:t>pelvic</a:t>
            </a:r>
            <a:r>
              <a:rPr sz="2400" spc="-85" dirty="0">
                <a:latin typeface="Times New Roman"/>
                <a:cs typeface="Times New Roman"/>
              </a:rPr>
              <a:t> </a:t>
            </a:r>
            <a:r>
              <a:rPr sz="2400" spc="-10" dirty="0">
                <a:latin typeface="Calibri"/>
                <a:cs typeface="Calibri"/>
              </a:rPr>
              <a:t>symptoms</a:t>
            </a:r>
            <a:r>
              <a:rPr sz="2400" spc="-100" dirty="0">
                <a:latin typeface="Times New Roman"/>
                <a:cs typeface="Times New Roman"/>
              </a:rPr>
              <a:t> </a:t>
            </a:r>
            <a:r>
              <a:rPr sz="2400" dirty="0">
                <a:latin typeface="Calibri"/>
                <a:cs typeface="Calibri"/>
              </a:rPr>
              <a:t>who</a:t>
            </a:r>
            <a:r>
              <a:rPr sz="2400" spc="-85" dirty="0">
                <a:latin typeface="Times New Roman"/>
                <a:cs typeface="Times New Roman"/>
              </a:rPr>
              <a:t> </a:t>
            </a:r>
            <a:r>
              <a:rPr sz="2400" dirty="0">
                <a:latin typeface="Calibri"/>
                <a:cs typeface="Calibri"/>
              </a:rPr>
              <a:t>are</a:t>
            </a:r>
            <a:r>
              <a:rPr sz="2400" spc="-80" dirty="0">
                <a:latin typeface="Times New Roman"/>
                <a:cs typeface="Times New Roman"/>
              </a:rPr>
              <a:t> </a:t>
            </a:r>
            <a:r>
              <a:rPr sz="2400" dirty="0">
                <a:latin typeface="Calibri"/>
                <a:cs typeface="Calibri"/>
              </a:rPr>
              <a:t>using</a:t>
            </a:r>
            <a:r>
              <a:rPr sz="2400" spc="-85" dirty="0">
                <a:latin typeface="Times New Roman"/>
                <a:cs typeface="Times New Roman"/>
              </a:rPr>
              <a:t> </a:t>
            </a:r>
            <a:r>
              <a:rPr sz="2400" b="1" spc="-20" dirty="0">
                <a:solidFill>
                  <a:srgbClr val="2E5496"/>
                </a:solidFill>
                <a:latin typeface="Calibri"/>
                <a:cs typeface="Calibri"/>
              </a:rPr>
              <a:t>tamoxifen</a:t>
            </a:r>
            <a:r>
              <a:rPr sz="2400" spc="-80" dirty="0">
                <a:solidFill>
                  <a:srgbClr val="2E5496"/>
                </a:solidFill>
                <a:latin typeface="Times New Roman"/>
                <a:cs typeface="Times New Roman"/>
              </a:rPr>
              <a:t> </a:t>
            </a:r>
            <a:r>
              <a:rPr sz="2400" dirty="0">
                <a:latin typeface="Calibri"/>
                <a:cs typeface="Calibri"/>
              </a:rPr>
              <a:t>if</a:t>
            </a:r>
            <a:r>
              <a:rPr sz="2400" spc="-80" dirty="0">
                <a:latin typeface="Times New Roman"/>
                <a:cs typeface="Times New Roman"/>
              </a:rPr>
              <a:t> </a:t>
            </a:r>
            <a:r>
              <a:rPr sz="2400" spc="-40" dirty="0">
                <a:latin typeface="Calibri"/>
                <a:cs typeface="Calibri"/>
              </a:rPr>
              <a:t>other,</a:t>
            </a:r>
            <a:r>
              <a:rPr sz="2400" spc="-100" dirty="0">
                <a:latin typeface="Times New Roman"/>
                <a:cs typeface="Times New Roman"/>
              </a:rPr>
              <a:t> </a:t>
            </a:r>
            <a:r>
              <a:rPr sz="2400" dirty="0">
                <a:latin typeface="Calibri"/>
                <a:cs typeface="Calibri"/>
              </a:rPr>
              <a:t>non</a:t>
            </a:r>
            <a:r>
              <a:rPr sz="2400" spc="-80" dirty="0">
                <a:latin typeface="Times New Roman"/>
                <a:cs typeface="Times New Roman"/>
              </a:rPr>
              <a:t> </a:t>
            </a:r>
            <a:r>
              <a:rPr sz="2400" spc="-50" dirty="0">
                <a:latin typeface="Calibri"/>
                <a:cs typeface="Calibri"/>
              </a:rPr>
              <a:t>– 	</a:t>
            </a:r>
            <a:r>
              <a:rPr sz="2400" dirty="0">
                <a:latin typeface="Calibri"/>
                <a:cs typeface="Calibri"/>
              </a:rPr>
              <a:t>hormonal</a:t>
            </a:r>
            <a:r>
              <a:rPr sz="2400" spc="-114" dirty="0">
                <a:latin typeface="Times New Roman"/>
                <a:cs typeface="Times New Roman"/>
              </a:rPr>
              <a:t> </a:t>
            </a:r>
            <a:r>
              <a:rPr sz="2400" spc="-10" dirty="0">
                <a:latin typeface="Calibri"/>
                <a:cs typeface="Calibri"/>
              </a:rPr>
              <a:t>remedies</a:t>
            </a:r>
            <a:r>
              <a:rPr sz="2400" spc="-90" dirty="0">
                <a:latin typeface="Times New Roman"/>
                <a:cs typeface="Times New Roman"/>
              </a:rPr>
              <a:t> </a:t>
            </a:r>
            <a:r>
              <a:rPr sz="2400" spc="-10" dirty="0">
                <a:latin typeface="Calibri"/>
                <a:cs typeface="Calibri"/>
              </a:rPr>
              <a:t>have</a:t>
            </a:r>
            <a:r>
              <a:rPr sz="2400" spc="-95" dirty="0">
                <a:latin typeface="Times New Roman"/>
                <a:cs typeface="Times New Roman"/>
              </a:rPr>
              <a:t> </a:t>
            </a:r>
            <a:r>
              <a:rPr sz="2400" dirty="0">
                <a:latin typeface="Calibri"/>
                <a:cs typeface="Calibri"/>
              </a:rPr>
              <a:t>been</a:t>
            </a:r>
            <a:r>
              <a:rPr sz="2400" spc="-90" dirty="0">
                <a:latin typeface="Times New Roman"/>
                <a:cs typeface="Times New Roman"/>
              </a:rPr>
              <a:t> </a:t>
            </a:r>
            <a:r>
              <a:rPr sz="2400" spc="-10" dirty="0">
                <a:latin typeface="Calibri"/>
                <a:cs typeface="Calibri"/>
              </a:rPr>
              <a:t>unhelpful.</a:t>
            </a:r>
            <a:r>
              <a:rPr sz="2400" spc="-85" dirty="0">
                <a:latin typeface="Times New Roman"/>
                <a:cs typeface="Times New Roman"/>
              </a:rPr>
              <a:t> </a:t>
            </a:r>
            <a:r>
              <a:rPr sz="2400" spc="-10" dirty="0">
                <a:latin typeface="Calibri"/>
                <a:cs typeface="Calibri"/>
              </a:rPr>
              <a:t>Guidelines</a:t>
            </a:r>
            <a:r>
              <a:rPr sz="2400" spc="-105" dirty="0">
                <a:latin typeface="Times New Roman"/>
                <a:cs typeface="Times New Roman"/>
              </a:rPr>
              <a:t> </a:t>
            </a:r>
            <a:r>
              <a:rPr sz="2400" dirty="0">
                <a:latin typeface="Calibri"/>
                <a:cs typeface="Calibri"/>
              </a:rPr>
              <a:t>in</a:t>
            </a:r>
            <a:r>
              <a:rPr sz="2400" spc="-90" dirty="0">
                <a:latin typeface="Times New Roman"/>
                <a:cs typeface="Times New Roman"/>
              </a:rPr>
              <a:t> </a:t>
            </a:r>
            <a:r>
              <a:rPr sz="2400" dirty="0">
                <a:latin typeface="Calibri"/>
                <a:cs typeface="Calibri"/>
              </a:rPr>
              <a:t>both</a:t>
            </a:r>
            <a:r>
              <a:rPr sz="2400" spc="-95" dirty="0">
                <a:latin typeface="Times New Roman"/>
                <a:cs typeface="Times New Roman"/>
              </a:rPr>
              <a:t> </a:t>
            </a:r>
            <a:r>
              <a:rPr sz="2400" spc="-10" dirty="0">
                <a:latin typeface="Calibri"/>
                <a:cs typeface="Calibri"/>
              </a:rPr>
              <a:t>menopause</a:t>
            </a:r>
            <a:r>
              <a:rPr sz="2400" spc="-10" dirty="0">
                <a:latin typeface="Times New Roman"/>
                <a:cs typeface="Times New Roman"/>
              </a:rPr>
              <a:t> 	</a:t>
            </a:r>
            <a:r>
              <a:rPr sz="2400" dirty="0">
                <a:latin typeface="Calibri"/>
                <a:cs typeface="Calibri"/>
              </a:rPr>
              <a:t>and</a:t>
            </a:r>
            <a:r>
              <a:rPr sz="2400" spc="-50" dirty="0">
                <a:latin typeface="Calibri"/>
                <a:cs typeface="Calibri"/>
              </a:rPr>
              <a:t> </a:t>
            </a:r>
            <a:r>
              <a:rPr sz="2400" dirty="0">
                <a:latin typeface="Calibri"/>
                <a:cs typeface="Calibri"/>
              </a:rPr>
              <a:t>oncology</a:t>
            </a:r>
            <a:r>
              <a:rPr sz="2400" spc="-40" dirty="0">
                <a:latin typeface="Calibri"/>
                <a:cs typeface="Calibri"/>
              </a:rPr>
              <a:t> </a:t>
            </a:r>
            <a:r>
              <a:rPr sz="2400" dirty="0">
                <a:latin typeface="Calibri"/>
                <a:cs typeface="Calibri"/>
              </a:rPr>
              <a:t>support</a:t>
            </a:r>
            <a:r>
              <a:rPr sz="2400" spc="-45" dirty="0">
                <a:latin typeface="Calibri"/>
                <a:cs typeface="Calibri"/>
              </a:rPr>
              <a:t> </a:t>
            </a:r>
            <a:r>
              <a:rPr sz="2400" dirty="0">
                <a:latin typeface="Calibri"/>
                <a:cs typeface="Calibri"/>
              </a:rPr>
              <a:t>the</a:t>
            </a:r>
            <a:r>
              <a:rPr sz="2400" spc="-60" dirty="0">
                <a:latin typeface="Calibri"/>
                <a:cs typeface="Calibri"/>
              </a:rPr>
              <a:t> </a:t>
            </a:r>
            <a:r>
              <a:rPr sz="2400" dirty="0">
                <a:latin typeface="Calibri"/>
                <a:cs typeface="Calibri"/>
              </a:rPr>
              <a:t>use</a:t>
            </a:r>
            <a:r>
              <a:rPr sz="2400" spc="-30" dirty="0">
                <a:latin typeface="Calibri"/>
                <a:cs typeface="Calibri"/>
              </a:rPr>
              <a:t> </a:t>
            </a:r>
            <a:r>
              <a:rPr sz="2400" dirty="0">
                <a:latin typeface="Calibri"/>
                <a:cs typeface="Calibri"/>
              </a:rPr>
              <a:t>of</a:t>
            </a:r>
            <a:r>
              <a:rPr sz="2400" spc="-50" dirty="0">
                <a:latin typeface="Calibri"/>
                <a:cs typeface="Calibri"/>
              </a:rPr>
              <a:t> </a:t>
            </a:r>
            <a:r>
              <a:rPr sz="2400" spc="-45" dirty="0">
                <a:latin typeface="Calibri"/>
                <a:cs typeface="Calibri"/>
              </a:rPr>
              <a:t>LVE </a:t>
            </a:r>
            <a:r>
              <a:rPr sz="2400" dirty="0">
                <a:latin typeface="Calibri"/>
                <a:cs typeface="Calibri"/>
              </a:rPr>
              <a:t>in</a:t>
            </a:r>
            <a:r>
              <a:rPr sz="2400" spc="-45" dirty="0">
                <a:latin typeface="Calibri"/>
                <a:cs typeface="Calibri"/>
              </a:rPr>
              <a:t> </a:t>
            </a:r>
            <a:r>
              <a:rPr sz="2400" dirty="0">
                <a:latin typeface="Calibri"/>
                <a:cs typeface="Calibri"/>
              </a:rPr>
              <a:t>people</a:t>
            </a:r>
            <a:r>
              <a:rPr sz="2400" spc="-40" dirty="0">
                <a:latin typeface="Calibri"/>
                <a:cs typeface="Calibri"/>
              </a:rPr>
              <a:t> </a:t>
            </a:r>
            <a:r>
              <a:rPr sz="2400" dirty="0">
                <a:latin typeface="Calibri"/>
                <a:cs typeface="Calibri"/>
              </a:rPr>
              <a:t>NOT</a:t>
            </a:r>
            <a:r>
              <a:rPr sz="2400" spc="-50" dirty="0">
                <a:latin typeface="Calibri"/>
                <a:cs typeface="Calibri"/>
              </a:rPr>
              <a:t> </a:t>
            </a:r>
            <a:r>
              <a:rPr sz="2400" dirty="0">
                <a:latin typeface="Calibri"/>
                <a:cs typeface="Calibri"/>
              </a:rPr>
              <a:t>USING</a:t>
            </a:r>
            <a:r>
              <a:rPr sz="2400" spc="-50" dirty="0">
                <a:latin typeface="Calibri"/>
                <a:cs typeface="Calibri"/>
              </a:rPr>
              <a:t> </a:t>
            </a:r>
            <a:r>
              <a:rPr sz="2400" spc="-10" dirty="0">
                <a:latin typeface="Calibri"/>
                <a:cs typeface="Calibri"/>
              </a:rPr>
              <a:t>AI’s</a:t>
            </a:r>
            <a:endParaRPr lang="en-IE" sz="2400" spc="-10" dirty="0">
              <a:latin typeface="Calibri"/>
              <a:cs typeface="Calibri"/>
            </a:endParaRPr>
          </a:p>
          <a:p>
            <a:pPr marL="240029" marR="30480" indent="-227329">
              <a:lnSpc>
                <a:spcPct val="90000"/>
              </a:lnSpc>
              <a:spcBef>
                <a:spcPts val="2650"/>
              </a:spcBef>
              <a:buFont typeface="Arial"/>
              <a:buChar char="•"/>
              <a:tabLst>
                <a:tab pos="241300" algn="l"/>
              </a:tabLst>
            </a:pPr>
            <a:r>
              <a:rPr lang="en-IE" sz="2400" spc="-10" dirty="0">
                <a:latin typeface="Calibri"/>
                <a:cs typeface="Calibri"/>
              </a:rPr>
              <a:t>We have very limited studies to confirm that using local vaginal estrogen does not undermine the impact of AI’s so we need to discuss this when prescribing </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89054" y="294513"/>
            <a:ext cx="10300970" cy="971034"/>
          </a:xfrm>
          <a:prstGeom prst="rect">
            <a:avLst/>
          </a:prstGeom>
        </p:spPr>
        <p:txBody>
          <a:bodyPr vert="horz" wrap="square" lIns="0" tIns="291083" rIns="0" bIns="0" rtlCol="0">
            <a:spAutoFit/>
          </a:bodyPr>
          <a:lstStyle/>
          <a:p>
            <a:pPr marL="170180">
              <a:lnSpc>
                <a:spcPct val="100000"/>
              </a:lnSpc>
              <a:spcBef>
                <a:spcPts val="105"/>
              </a:spcBef>
            </a:pPr>
            <a:r>
              <a:rPr spc="-50" dirty="0"/>
              <a:t>What</a:t>
            </a:r>
            <a:r>
              <a:rPr b="0" spc="-210" dirty="0">
                <a:latin typeface="Times New Roman"/>
                <a:cs typeface="Times New Roman"/>
              </a:rPr>
              <a:t> </a:t>
            </a:r>
            <a:r>
              <a:rPr spc="-30" dirty="0"/>
              <a:t>about</a:t>
            </a:r>
            <a:r>
              <a:rPr b="0" spc="-210" dirty="0">
                <a:latin typeface="Times New Roman"/>
                <a:cs typeface="Times New Roman"/>
              </a:rPr>
              <a:t> </a:t>
            </a:r>
            <a:r>
              <a:rPr spc="-35" dirty="0"/>
              <a:t>ER-</a:t>
            </a:r>
            <a:r>
              <a:rPr spc="-60" dirty="0"/>
              <a:t>/PR-</a:t>
            </a:r>
            <a:r>
              <a:rPr b="0" spc="-235" dirty="0">
                <a:latin typeface="Times New Roman"/>
                <a:cs typeface="Times New Roman"/>
              </a:rPr>
              <a:t> </a:t>
            </a:r>
            <a:r>
              <a:rPr spc="-45" dirty="0"/>
              <a:t>Breast</a:t>
            </a:r>
            <a:r>
              <a:rPr b="0" spc="-210" dirty="0">
                <a:latin typeface="Times New Roman"/>
                <a:cs typeface="Times New Roman"/>
              </a:rPr>
              <a:t> </a:t>
            </a:r>
            <a:r>
              <a:rPr spc="-10" dirty="0"/>
              <a:t>Cancer?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18</a:t>
            </a:fld>
            <a:endParaRPr spc="-25" dirty="0"/>
          </a:p>
        </p:txBody>
      </p:sp>
      <p:sp>
        <p:nvSpPr>
          <p:cNvPr id="3" name="object 3"/>
          <p:cNvSpPr txBox="1"/>
          <p:nvPr/>
        </p:nvSpPr>
        <p:spPr>
          <a:xfrm>
            <a:off x="434240" y="1627378"/>
            <a:ext cx="11300560" cy="4065270"/>
          </a:xfrm>
          <a:prstGeom prst="rect">
            <a:avLst/>
          </a:prstGeom>
        </p:spPr>
        <p:txBody>
          <a:bodyPr vert="horz" wrap="square" lIns="0" tIns="48895" rIns="0" bIns="0" rtlCol="0">
            <a:spAutoFit/>
          </a:bodyPr>
          <a:lstStyle/>
          <a:p>
            <a:pPr marL="252095" marR="287020" indent="-227329">
              <a:lnSpc>
                <a:spcPct val="90100"/>
              </a:lnSpc>
              <a:spcBef>
                <a:spcPts val="385"/>
              </a:spcBef>
              <a:buFont typeface="Arial"/>
              <a:buChar char="•"/>
              <a:tabLst>
                <a:tab pos="253365" algn="l"/>
              </a:tabLst>
            </a:pPr>
            <a:r>
              <a:rPr sz="2400" spc="-10" dirty="0">
                <a:latin typeface="Calibri"/>
                <a:cs typeface="Calibri"/>
              </a:rPr>
              <a:t>Iatrogenic</a:t>
            </a:r>
            <a:r>
              <a:rPr sz="2400" spc="-100" dirty="0">
                <a:latin typeface="Times New Roman"/>
                <a:cs typeface="Times New Roman"/>
              </a:rPr>
              <a:t> </a:t>
            </a:r>
            <a:r>
              <a:rPr sz="2400" spc="-10" dirty="0">
                <a:latin typeface="Calibri"/>
                <a:cs typeface="Calibri"/>
              </a:rPr>
              <a:t>menopause</a:t>
            </a:r>
            <a:r>
              <a:rPr sz="2400" spc="-90" dirty="0">
                <a:latin typeface="Times New Roman"/>
                <a:cs typeface="Times New Roman"/>
              </a:rPr>
              <a:t> </a:t>
            </a:r>
            <a:r>
              <a:rPr sz="2400" spc="-10" dirty="0">
                <a:latin typeface="Calibri"/>
                <a:cs typeface="Calibri"/>
              </a:rPr>
              <a:t>symptoms</a:t>
            </a:r>
            <a:r>
              <a:rPr sz="2400" spc="-110" dirty="0">
                <a:latin typeface="Times New Roman"/>
                <a:cs typeface="Times New Roman"/>
              </a:rPr>
              <a:t> </a:t>
            </a:r>
            <a:r>
              <a:rPr sz="2400" dirty="0">
                <a:latin typeface="Calibri"/>
                <a:cs typeface="Calibri"/>
              </a:rPr>
              <a:t>are</a:t>
            </a:r>
            <a:r>
              <a:rPr sz="2400" spc="-90" dirty="0">
                <a:latin typeface="Times New Roman"/>
                <a:cs typeface="Times New Roman"/>
              </a:rPr>
              <a:t> </a:t>
            </a:r>
            <a:r>
              <a:rPr sz="2400" dirty="0">
                <a:latin typeface="Calibri"/>
                <a:cs typeface="Calibri"/>
              </a:rPr>
              <a:t>not</a:t>
            </a:r>
            <a:r>
              <a:rPr sz="2400" spc="-105" dirty="0">
                <a:latin typeface="Times New Roman"/>
                <a:cs typeface="Times New Roman"/>
              </a:rPr>
              <a:t> </a:t>
            </a:r>
            <a:r>
              <a:rPr sz="2400" dirty="0">
                <a:latin typeface="Calibri"/>
                <a:cs typeface="Calibri"/>
              </a:rPr>
              <a:t>limited</a:t>
            </a:r>
            <a:r>
              <a:rPr sz="2400" spc="-100" dirty="0">
                <a:latin typeface="Times New Roman"/>
                <a:cs typeface="Times New Roman"/>
              </a:rPr>
              <a:t> </a:t>
            </a:r>
            <a:r>
              <a:rPr sz="2400" dirty="0">
                <a:latin typeface="Calibri"/>
                <a:cs typeface="Calibri"/>
              </a:rPr>
              <a:t>to</a:t>
            </a:r>
            <a:r>
              <a:rPr sz="2400" spc="-110" dirty="0">
                <a:latin typeface="Times New Roman"/>
                <a:cs typeface="Times New Roman"/>
              </a:rPr>
              <a:t> </a:t>
            </a:r>
            <a:r>
              <a:rPr sz="2400" dirty="0">
                <a:latin typeface="Calibri"/>
                <a:cs typeface="Calibri"/>
              </a:rPr>
              <a:t>women</a:t>
            </a:r>
            <a:r>
              <a:rPr sz="2400" spc="-95" dirty="0">
                <a:latin typeface="Times New Roman"/>
                <a:cs typeface="Times New Roman"/>
              </a:rPr>
              <a:t> </a:t>
            </a:r>
            <a:r>
              <a:rPr sz="2400" dirty="0">
                <a:latin typeface="Calibri"/>
                <a:cs typeface="Calibri"/>
              </a:rPr>
              <a:t>with</a:t>
            </a:r>
            <a:r>
              <a:rPr sz="2400" spc="-105" dirty="0">
                <a:latin typeface="Times New Roman"/>
                <a:cs typeface="Times New Roman"/>
              </a:rPr>
              <a:t> </a:t>
            </a:r>
            <a:r>
              <a:rPr sz="2400" spc="-10" dirty="0">
                <a:latin typeface="Calibri"/>
                <a:cs typeface="Calibri"/>
              </a:rPr>
              <a:t>hormone</a:t>
            </a:r>
            <a:r>
              <a:rPr sz="2400" spc="-10" dirty="0">
                <a:latin typeface="Times New Roman"/>
                <a:cs typeface="Times New Roman"/>
              </a:rPr>
              <a:t> 	</a:t>
            </a:r>
            <a:r>
              <a:rPr sz="2400" spc="-10" dirty="0">
                <a:latin typeface="Calibri"/>
                <a:cs typeface="Calibri"/>
              </a:rPr>
              <a:t>sensitive</a:t>
            </a:r>
            <a:r>
              <a:rPr sz="2400" spc="-85" dirty="0">
                <a:latin typeface="Times New Roman"/>
                <a:cs typeface="Times New Roman"/>
              </a:rPr>
              <a:t> </a:t>
            </a:r>
            <a:r>
              <a:rPr sz="2400" dirty="0">
                <a:latin typeface="Calibri"/>
                <a:cs typeface="Calibri"/>
              </a:rPr>
              <a:t>disease</a:t>
            </a:r>
            <a:r>
              <a:rPr sz="2400" spc="-75" dirty="0">
                <a:latin typeface="Times New Roman"/>
                <a:cs typeface="Times New Roman"/>
              </a:rPr>
              <a:t> </a:t>
            </a:r>
            <a:r>
              <a:rPr sz="2400" dirty="0">
                <a:latin typeface="Calibri"/>
                <a:cs typeface="Calibri"/>
              </a:rPr>
              <a:t>as</a:t>
            </a:r>
            <a:r>
              <a:rPr sz="2400" spc="-80" dirty="0">
                <a:latin typeface="Times New Roman"/>
                <a:cs typeface="Times New Roman"/>
              </a:rPr>
              <a:t> </a:t>
            </a:r>
            <a:r>
              <a:rPr sz="2400" b="1" spc="-20" dirty="0">
                <a:solidFill>
                  <a:srgbClr val="2E5496"/>
                </a:solidFill>
                <a:latin typeface="Calibri"/>
                <a:cs typeface="Calibri"/>
              </a:rPr>
              <a:t>chemotherapy-</a:t>
            </a:r>
            <a:r>
              <a:rPr sz="2400" b="1" dirty="0">
                <a:solidFill>
                  <a:srgbClr val="2E5496"/>
                </a:solidFill>
                <a:latin typeface="Calibri"/>
                <a:cs typeface="Calibri"/>
              </a:rPr>
              <a:t>induced</a:t>
            </a:r>
            <a:r>
              <a:rPr sz="2400" spc="-85" dirty="0">
                <a:solidFill>
                  <a:srgbClr val="2E5496"/>
                </a:solidFill>
                <a:latin typeface="Times New Roman"/>
                <a:cs typeface="Times New Roman"/>
              </a:rPr>
              <a:t> </a:t>
            </a:r>
            <a:r>
              <a:rPr sz="2400" b="1" dirty="0">
                <a:solidFill>
                  <a:srgbClr val="2E5496"/>
                </a:solidFill>
                <a:latin typeface="Calibri"/>
                <a:cs typeface="Calibri"/>
              </a:rPr>
              <a:t>ovarian</a:t>
            </a:r>
            <a:r>
              <a:rPr sz="2400" spc="-95" dirty="0">
                <a:solidFill>
                  <a:srgbClr val="2E5496"/>
                </a:solidFill>
                <a:latin typeface="Times New Roman"/>
                <a:cs typeface="Times New Roman"/>
              </a:rPr>
              <a:t> </a:t>
            </a:r>
            <a:r>
              <a:rPr sz="2400" b="1" spc="-10" dirty="0">
                <a:solidFill>
                  <a:srgbClr val="2E5496"/>
                </a:solidFill>
                <a:latin typeface="Calibri"/>
                <a:cs typeface="Calibri"/>
              </a:rPr>
              <a:t>suppression</a:t>
            </a:r>
            <a:r>
              <a:rPr sz="2400" spc="-85" dirty="0">
                <a:solidFill>
                  <a:srgbClr val="2E5496"/>
                </a:solidFill>
                <a:latin typeface="Times New Roman"/>
                <a:cs typeface="Times New Roman"/>
              </a:rPr>
              <a:t> </a:t>
            </a:r>
            <a:r>
              <a:rPr sz="2400" dirty="0">
                <a:latin typeface="Calibri"/>
                <a:cs typeface="Calibri"/>
              </a:rPr>
              <a:t>will</a:t>
            </a:r>
            <a:r>
              <a:rPr sz="2400" spc="-100" dirty="0">
                <a:latin typeface="Times New Roman"/>
                <a:cs typeface="Times New Roman"/>
              </a:rPr>
              <a:t> </a:t>
            </a:r>
            <a:r>
              <a:rPr sz="2400" spc="-10" dirty="0">
                <a:latin typeface="Calibri"/>
                <a:cs typeface="Calibri"/>
              </a:rPr>
              <a:t>occur</a:t>
            </a:r>
            <a:r>
              <a:rPr sz="2400" spc="-10" dirty="0">
                <a:latin typeface="Times New Roman"/>
                <a:cs typeface="Times New Roman"/>
              </a:rPr>
              <a:t> 	</a:t>
            </a:r>
            <a:r>
              <a:rPr sz="2400" spc="-10" dirty="0">
                <a:latin typeface="Calibri"/>
                <a:cs typeface="Calibri"/>
              </a:rPr>
              <a:t>irrespective</a:t>
            </a:r>
            <a:r>
              <a:rPr sz="2400" spc="-100" dirty="0">
                <a:latin typeface="Times New Roman"/>
                <a:cs typeface="Times New Roman"/>
              </a:rPr>
              <a:t> </a:t>
            </a:r>
            <a:r>
              <a:rPr sz="2400" dirty="0">
                <a:latin typeface="Calibri"/>
                <a:cs typeface="Calibri"/>
              </a:rPr>
              <a:t>of</a:t>
            </a:r>
            <a:r>
              <a:rPr sz="2400" spc="-85" dirty="0">
                <a:latin typeface="Times New Roman"/>
                <a:cs typeface="Times New Roman"/>
              </a:rPr>
              <a:t> </a:t>
            </a:r>
            <a:r>
              <a:rPr sz="2400" dirty="0">
                <a:latin typeface="Calibri"/>
                <a:cs typeface="Calibri"/>
              </a:rPr>
              <a:t>the</a:t>
            </a:r>
            <a:r>
              <a:rPr sz="2400" spc="-80" dirty="0">
                <a:latin typeface="Times New Roman"/>
                <a:cs typeface="Times New Roman"/>
              </a:rPr>
              <a:t> </a:t>
            </a:r>
            <a:r>
              <a:rPr sz="2400" spc="-20" dirty="0">
                <a:latin typeface="Calibri"/>
                <a:cs typeface="Calibri"/>
              </a:rPr>
              <a:t>oestrogen</a:t>
            </a:r>
            <a:r>
              <a:rPr sz="2400" spc="-95" dirty="0">
                <a:latin typeface="Times New Roman"/>
                <a:cs typeface="Times New Roman"/>
              </a:rPr>
              <a:t> </a:t>
            </a:r>
            <a:r>
              <a:rPr sz="2400" spc="-10" dirty="0">
                <a:latin typeface="Calibri"/>
                <a:cs typeface="Calibri"/>
              </a:rPr>
              <a:t>receptor</a:t>
            </a:r>
            <a:r>
              <a:rPr sz="2400" spc="-85" dirty="0">
                <a:latin typeface="Times New Roman"/>
                <a:cs typeface="Times New Roman"/>
              </a:rPr>
              <a:t> </a:t>
            </a:r>
            <a:r>
              <a:rPr sz="2400" dirty="0">
                <a:latin typeface="Calibri"/>
                <a:cs typeface="Calibri"/>
              </a:rPr>
              <a:t>(ER)</a:t>
            </a:r>
            <a:r>
              <a:rPr sz="2400" spc="-120" dirty="0">
                <a:latin typeface="Times New Roman"/>
                <a:cs typeface="Times New Roman"/>
              </a:rPr>
              <a:t> </a:t>
            </a:r>
            <a:r>
              <a:rPr sz="2400" spc="-10" dirty="0">
                <a:latin typeface="Calibri"/>
                <a:cs typeface="Calibri"/>
              </a:rPr>
              <a:t>status</a:t>
            </a:r>
            <a:r>
              <a:rPr sz="2400" spc="-100" dirty="0">
                <a:latin typeface="Times New Roman"/>
                <a:cs typeface="Times New Roman"/>
              </a:rPr>
              <a:t> </a:t>
            </a:r>
            <a:r>
              <a:rPr sz="2400" dirty="0">
                <a:latin typeface="Calibri"/>
                <a:cs typeface="Calibri"/>
              </a:rPr>
              <a:t>of</a:t>
            </a:r>
            <a:r>
              <a:rPr sz="2400" spc="-90" dirty="0">
                <a:latin typeface="Times New Roman"/>
                <a:cs typeface="Times New Roman"/>
              </a:rPr>
              <a:t> </a:t>
            </a:r>
            <a:r>
              <a:rPr sz="2400" dirty="0">
                <a:latin typeface="Calibri"/>
                <a:cs typeface="Calibri"/>
              </a:rPr>
              <a:t>the</a:t>
            </a:r>
            <a:r>
              <a:rPr sz="2400" spc="-90" dirty="0">
                <a:latin typeface="Times New Roman"/>
                <a:cs typeface="Times New Roman"/>
              </a:rPr>
              <a:t> </a:t>
            </a:r>
            <a:r>
              <a:rPr sz="2400" dirty="0">
                <a:latin typeface="Calibri"/>
                <a:cs typeface="Calibri"/>
              </a:rPr>
              <a:t>primary</a:t>
            </a:r>
            <a:r>
              <a:rPr sz="2400" spc="-95" dirty="0">
                <a:latin typeface="Times New Roman"/>
                <a:cs typeface="Times New Roman"/>
              </a:rPr>
              <a:t> </a:t>
            </a:r>
            <a:r>
              <a:rPr sz="2400" spc="-10" dirty="0">
                <a:latin typeface="Calibri"/>
                <a:cs typeface="Calibri"/>
              </a:rPr>
              <a:t>tumour</a:t>
            </a:r>
            <a:r>
              <a:rPr lang="en-IE" sz="2400" spc="-10" baseline="30000" dirty="0">
                <a:latin typeface="Calibri"/>
                <a:cs typeface="Calibri"/>
              </a:rPr>
              <a:t>1</a:t>
            </a:r>
            <a:endParaRPr sz="2400" baseline="24305" dirty="0">
              <a:latin typeface="Calibri"/>
              <a:cs typeface="Calibri"/>
            </a:endParaRPr>
          </a:p>
          <a:p>
            <a:pPr marL="252729" indent="-227329">
              <a:lnSpc>
                <a:spcPct val="100000"/>
              </a:lnSpc>
              <a:spcBef>
                <a:spcPts val="720"/>
              </a:spcBef>
              <a:buFont typeface="Arial"/>
              <a:buChar char="•"/>
              <a:tabLst>
                <a:tab pos="252729" algn="l"/>
              </a:tabLst>
            </a:pPr>
            <a:r>
              <a:rPr sz="2400" b="1" dirty="0">
                <a:solidFill>
                  <a:srgbClr val="2E5496"/>
                </a:solidFill>
                <a:latin typeface="Calibri"/>
                <a:cs typeface="Calibri"/>
              </a:rPr>
              <a:t>HRT</a:t>
            </a:r>
            <a:r>
              <a:rPr sz="2400" spc="-120" dirty="0">
                <a:solidFill>
                  <a:srgbClr val="2E5496"/>
                </a:solidFill>
                <a:latin typeface="Times New Roman"/>
                <a:cs typeface="Times New Roman"/>
              </a:rPr>
              <a:t> </a:t>
            </a:r>
            <a:r>
              <a:rPr sz="2400" b="1" dirty="0">
                <a:solidFill>
                  <a:srgbClr val="2E5496"/>
                </a:solidFill>
                <a:latin typeface="Calibri"/>
                <a:cs typeface="Calibri"/>
              </a:rPr>
              <a:t>may</a:t>
            </a:r>
            <a:r>
              <a:rPr sz="2400" spc="-100" dirty="0">
                <a:solidFill>
                  <a:srgbClr val="2E5496"/>
                </a:solidFill>
                <a:latin typeface="Times New Roman"/>
                <a:cs typeface="Times New Roman"/>
              </a:rPr>
              <a:t> </a:t>
            </a:r>
            <a:r>
              <a:rPr sz="2400" b="1" dirty="0">
                <a:solidFill>
                  <a:srgbClr val="2E5496"/>
                </a:solidFill>
                <a:latin typeface="Calibri"/>
                <a:cs typeface="Calibri"/>
              </a:rPr>
              <a:t>not</a:t>
            </a:r>
            <a:r>
              <a:rPr sz="2400" spc="-105" dirty="0">
                <a:solidFill>
                  <a:srgbClr val="2E5496"/>
                </a:solidFill>
                <a:latin typeface="Times New Roman"/>
                <a:cs typeface="Times New Roman"/>
              </a:rPr>
              <a:t> </a:t>
            </a:r>
            <a:r>
              <a:rPr sz="2400" b="1" dirty="0">
                <a:solidFill>
                  <a:srgbClr val="2E5496"/>
                </a:solidFill>
                <a:latin typeface="Calibri"/>
                <a:cs typeface="Calibri"/>
              </a:rPr>
              <a:t>be</a:t>
            </a:r>
            <a:r>
              <a:rPr sz="2400" spc="-100" dirty="0">
                <a:solidFill>
                  <a:srgbClr val="2E5496"/>
                </a:solidFill>
                <a:latin typeface="Times New Roman"/>
                <a:cs typeface="Times New Roman"/>
              </a:rPr>
              <a:t> </a:t>
            </a:r>
            <a:r>
              <a:rPr sz="2400" b="1" dirty="0">
                <a:solidFill>
                  <a:srgbClr val="2E5496"/>
                </a:solidFill>
                <a:latin typeface="Calibri"/>
                <a:cs typeface="Calibri"/>
              </a:rPr>
              <a:t>without</a:t>
            </a:r>
            <a:r>
              <a:rPr sz="2400" spc="-105" dirty="0">
                <a:solidFill>
                  <a:srgbClr val="2E5496"/>
                </a:solidFill>
                <a:latin typeface="Times New Roman"/>
                <a:cs typeface="Times New Roman"/>
              </a:rPr>
              <a:t> </a:t>
            </a:r>
            <a:r>
              <a:rPr sz="2400" b="1" dirty="0">
                <a:solidFill>
                  <a:srgbClr val="2E5496"/>
                </a:solidFill>
                <a:latin typeface="Calibri"/>
                <a:cs typeface="Calibri"/>
              </a:rPr>
              <a:t>risk</a:t>
            </a:r>
            <a:r>
              <a:rPr sz="2400" spc="-100" dirty="0">
                <a:solidFill>
                  <a:srgbClr val="2E5496"/>
                </a:solidFill>
                <a:latin typeface="Times New Roman"/>
                <a:cs typeface="Times New Roman"/>
              </a:rPr>
              <a:t> </a:t>
            </a:r>
            <a:r>
              <a:rPr sz="2400" b="1" dirty="0">
                <a:solidFill>
                  <a:srgbClr val="2E5496"/>
                </a:solidFill>
                <a:latin typeface="Calibri"/>
                <a:cs typeface="Calibri"/>
              </a:rPr>
              <a:t>for</a:t>
            </a:r>
            <a:r>
              <a:rPr sz="2400" spc="-110" dirty="0">
                <a:solidFill>
                  <a:srgbClr val="2E5496"/>
                </a:solidFill>
                <a:latin typeface="Times New Roman"/>
                <a:cs typeface="Times New Roman"/>
              </a:rPr>
              <a:t> </a:t>
            </a:r>
            <a:r>
              <a:rPr sz="2400" b="1" dirty="0">
                <a:solidFill>
                  <a:srgbClr val="2E5496"/>
                </a:solidFill>
                <a:latin typeface="Calibri"/>
                <a:cs typeface="Calibri"/>
              </a:rPr>
              <a:t>those</a:t>
            </a:r>
            <a:r>
              <a:rPr sz="2400" spc="-95" dirty="0">
                <a:solidFill>
                  <a:srgbClr val="2E5496"/>
                </a:solidFill>
                <a:latin typeface="Times New Roman"/>
                <a:cs typeface="Times New Roman"/>
              </a:rPr>
              <a:t> </a:t>
            </a:r>
            <a:r>
              <a:rPr sz="2400" b="1" dirty="0">
                <a:solidFill>
                  <a:srgbClr val="2E5496"/>
                </a:solidFill>
                <a:latin typeface="Calibri"/>
                <a:cs typeface="Calibri"/>
              </a:rPr>
              <a:t>with</a:t>
            </a:r>
            <a:r>
              <a:rPr sz="2400" spc="-105" dirty="0">
                <a:solidFill>
                  <a:srgbClr val="2E5496"/>
                </a:solidFill>
                <a:latin typeface="Times New Roman"/>
                <a:cs typeface="Times New Roman"/>
              </a:rPr>
              <a:t> </a:t>
            </a:r>
            <a:r>
              <a:rPr sz="2400" b="1" dirty="0">
                <a:solidFill>
                  <a:srgbClr val="2E5496"/>
                </a:solidFill>
                <a:latin typeface="Calibri"/>
                <a:cs typeface="Calibri"/>
              </a:rPr>
              <a:t>an</a:t>
            </a:r>
            <a:r>
              <a:rPr sz="2400" spc="-95" dirty="0">
                <a:solidFill>
                  <a:srgbClr val="2E5496"/>
                </a:solidFill>
                <a:latin typeface="Times New Roman"/>
                <a:cs typeface="Times New Roman"/>
              </a:rPr>
              <a:t> </a:t>
            </a:r>
            <a:r>
              <a:rPr sz="2400" b="1" dirty="0">
                <a:solidFill>
                  <a:srgbClr val="2E5496"/>
                </a:solidFill>
                <a:latin typeface="Calibri"/>
                <a:cs typeface="Calibri"/>
              </a:rPr>
              <a:t>ER</a:t>
            </a:r>
            <a:r>
              <a:rPr sz="2400" spc="-110" dirty="0">
                <a:solidFill>
                  <a:srgbClr val="2E5496"/>
                </a:solidFill>
                <a:latin typeface="Times New Roman"/>
                <a:cs typeface="Times New Roman"/>
              </a:rPr>
              <a:t> </a:t>
            </a:r>
            <a:r>
              <a:rPr sz="2400" b="1" spc="-20" dirty="0">
                <a:solidFill>
                  <a:srgbClr val="2E5496"/>
                </a:solidFill>
                <a:latin typeface="Calibri"/>
                <a:cs typeface="Calibri"/>
              </a:rPr>
              <a:t>negative</a:t>
            </a:r>
            <a:r>
              <a:rPr sz="2400" spc="-100" dirty="0">
                <a:solidFill>
                  <a:srgbClr val="2E5496"/>
                </a:solidFill>
                <a:latin typeface="Times New Roman"/>
                <a:cs typeface="Times New Roman"/>
              </a:rPr>
              <a:t> </a:t>
            </a:r>
            <a:r>
              <a:rPr sz="2400" b="1" spc="-10" dirty="0">
                <a:solidFill>
                  <a:srgbClr val="2E5496"/>
                </a:solidFill>
                <a:latin typeface="Calibri"/>
                <a:cs typeface="Calibri"/>
              </a:rPr>
              <a:t>primary.</a:t>
            </a:r>
            <a:endParaRPr sz="2400" dirty="0">
              <a:latin typeface="Calibri"/>
              <a:cs typeface="Calibri"/>
            </a:endParaRPr>
          </a:p>
          <a:p>
            <a:pPr marL="252729" marR="17780" indent="-227329">
              <a:lnSpc>
                <a:spcPct val="90000"/>
              </a:lnSpc>
              <a:spcBef>
                <a:spcPts val="994"/>
              </a:spcBef>
              <a:buFont typeface="Arial"/>
              <a:buChar char="•"/>
              <a:tabLst>
                <a:tab pos="254000" algn="l"/>
              </a:tabLst>
            </a:pPr>
            <a:r>
              <a:rPr sz="2400" dirty="0">
                <a:latin typeface="Calibri"/>
                <a:cs typeface="Calibri"/>
              </a:rPr>
              <a:t>Although</a:t>
            </a:r>
            <a:r>
              <a:rPr sz="2400" spc="-120" dirty="0">
                <a:latin typeface="Times New Roman"/>
                <a:cs typeface="Times New Roman"/>
              </a:rPr>
              <a:t> </a:t>
            </a:r>
            <a:r>
              <a:rPr sz="2400" dirty="0">
                <a:latin typeface="Calibri"/>
                <a:cs typeface="Calibri"/>
              </a:rPr>
              <a:t>there</a:t>
            </a:r>
            <a:r>
              <a:rPr sz="2400" spc="-95" dirty="0">
                <a:latin typeface="Times New Roman"/>
                <a:cs typeface="Times New Roman"/>
              </a:rPr>
              <a:t> </a:t>
            </a:r>
            <a:r>
              <a:rPr sz="2400" dirty="0">
                <a:latin typeface="Calibri"/>
                <a:cs typeface="Calibri"/>
              </a:rPr>
              <a:t>is</a:t>
            </a:r>
            <a:r>
              <a:rPr sz="2400" spc="-100" dirty="0">
                <a:latin typeface="Times New Roman"/>
                <a:cs typeface="Times New Roman"/>
              </a:rPr>
              <a:t> </a:t>
            </a:r>
            <a:r>
              <a:rPr sz="2400" dirty="0">
                <a:latin typeface="Calibri"/>
                <a:cs typeface="Calibri"/>
              </a:rPr>
              <a:t>high</a:t>
            </a:r>
            <a:r>
              <a:rPr sz="2400" spc="-105" dirty="0">
                <a:latin typeface="Times New Roman"/>
                <a:cs typeface="Times New Roman"/>
              </a:rPr>
              <a:t> </a:t>
            </a:r>
            <a:r>
              <a:rPr sz="2400" spc="-10" dirty="0">
                <a:latin typeface="Calibri"/>
                <a:cs typeface="Calibri"/>
              </a:rPr>
              <a:t>concordance</a:t>
            </a:r>
            <a:r>
              <a:rPr sz="2400" spc="-105" dirty="0">
                <a:latin typeface="Times New Roman"/>
                <a:cs typeface="Times New Roman"/>
              </a:rPr>
              <a:t> </a:t>
            </a:r>
            <a:r>
              <a:rPr sz="2400" dirty="0">
                <a:latin typeface="Calibri"/>
                <a:cs typeface="Calibri"/>
              </a:rPr>
              <a:t>in</a:t>
            </a:r>
            <a:r>
              <a:rPr sz="2400" spc="-100" dirty="0">
                <a:latin typeface="Times New Roman"/>
                <a:cs typeface="Times New Roman"/>
              </a:rPr>
              <a:t> </a:t>
            </a:r>
            <a:r>
              <a:rPr sz="2400" dirty="0">
                <a:latin typeface="Calibri"/>
                <a:cs typeface="Calibri"/>
              </a:rPr>
              <a:t>hormone</a:t>
            </a:r>
            <a:r>
              <a:rPr sz="2400" spc="-105" dirty="0">
                <a:latin typeface="Times New Roman"/>
                <a:cs typeface="Times New Roman"/>
              </a:rPr>
              <a:t> </a:t>
            </a:r>
            <a:r>
              <a:rPr sz="2400" spc="-10" dirty="0">
                <a:latin typeface="Calibri"/>
                <a:cs typeface="Calibri"/>
              </a:rPr>
              <a:t>receptor</a:t>
            </a:r>
            <a:r>
              <a:rPr sz="2400" spc="-110" dirty="0">
                <a:latin typeface="Times New Roman"/>
                <a:cs typeface="Times New Roman"/>
              </a:rPr>
              <a:t> </a:t>
            </a:r>
            <a:r>
              <a:rPr sz="2400" spc="-10" dirty="0">
                <a:latin typeface="Calibri"/>
                <a:cs typeface="Calibri"/>
              </a:rPr>
              <a:t>status</a:t>
            </a:r>
            <a:r>
              <a:rPr sz="2400" spc="-110" dirty="0">
                <a:latin typeface="Times New Roman"/>
                <a:cs typeface="Times New Roman"/>
              </a:rPr>
              <a:t> </a:t>
            </a:r>
            <a:r>
              <a:rPr sz="2400" spc="-10" dirty="0">
                <a:latin typeface="Calibri"/>
                <a:cs typeface="Calibri"/>
              </a:rPr>
              <a:t>between</a:t>
            </a:r>
            <a:r>
              <a:rPr sz="2400" spc="-100" dirty="0">
                <a:latin typeface="Times New Roman"/>
                <a:cs typeface="Times New Roman"/>
              </a:rPr>
              <a:t> </a:t>
            </a:r>
            <a:r>
              <a:rPr sz="2400" spc="-10" dirty="0">
                <a:latin typeface="Calibri"/>
                <a:cs typeface="Calibri"/>
              </a:rPr>
              <a:t>first</a:t>
            </a:r>
            <a:r>
              <a:rPr sz="2400" spc="-10" dirty="0">
                <a:latin typeface="Times New Roman"/>
                <a:cs typeface="Times New Roman"/>
              </a:rPr>
              <a:t> 	</a:t>
            </a:r>
            <a:r>
              <a:rPr sz="2400" dirty="0">
                <a:latin typeface="Calibri"/>
                <a:cs typeface="Calibri"/>
              </a:rPr>
              <a:t>and</a:t>
            </a:r>
            <a:r>
              <a:rPr sz="2400" spc="-85" dirty="0">
                <a:latin typeface="Times New Roman"/>
                <a:cs typeface="Times New Roman"/>
              </a:rPr>
              <a:t> </a:t>
            </a:r>
            <a:r>
              <a:rPr sz="2400" dirty="0">
                <a:latin typeface="Calibri"/>
                <a:cs typeface="Calibri"/>
              </a:rPr>
              <a:t>second</a:t>
            </a:r>
            <a:r>
              <a:rPr sz="2400" spc="-85" dirty="0">
                <a:latin typeface="Times New Roman"/>
                <a:cs typeface="Times New Roman"/>
              </a:rPr>
              <a:t> </a:t>
            </a:r>
            <a:r>
              <a:rPr sz="2400" dirty="0">
                <a:latin typeface="Calibri"/>
                <a:cs typeface="Calibri"/>
              </a:rPr>
              <a:t>primary</a:t>
            </a:r>
            <a:r>
              <a:rPr sz="2400" spc="-105" dirty="0">
                <a:latin typeface="Times New Roman"/>
                <a:cs typeface="Times New Roman"/>
              </a:rPr>
              <a:t> </a:t>
            </a:r>
            <a:r>
              <a:rPr sz="2400" spc="-20" dirty="0">
                <a:latin typeface="Calibri"/>
                <a:cs typeface="Calibri"/>
              </a:rPr>
              <a:t>breast</a:t>
            </a:r>
            <a:r>
              <a:rPr sz="2400" spc="-95" dirty="0">
                <a:latin typeface="Times New Roman"/>
                <a:cs typeface="Times New Roman"/>
              </a:rPr>
              <a:t> </a:t>
            </a:r>
            <a:r>
              <a:rPr sz="2400" spc="-10" dirty="0">
                <a:latin typeface="Calibri"/>
                <a:cs typeface="Calibri"/>
              </a:rPr>
              <a:t>cancers</a:t>
            </a:r>
            <a:r>
              <a:rPr sz="2400" b="1" spc="-10" dirty="0">
                <a:latin typeface="Calibri"/>
                <a:cs typeface="Calibri"/>
              </a:rPr>
              <a:t>,</a:t>
            </a:r>
            <a:r>
              <a:rPr sz="2400" spc="-95" dirty="0">
                <a:latin typeface="Times New Roman"/>
                <a:cs typeface="Times New Roman"/>
              </a:rPr>
              <a:t> </a:t>
            </a:r>
            <a:r>
              <a:rPr sz="2400" b="1" dirty="0">
                <a:latin typeface="Calibri"/>
                <a:cs typeface="Calibri"/>
              </a:rPr>
              <a:t>a</a:t>
            </a:r>
            <a:r>
              <a:rPr sz="2400" spc="-95" dirty="0">
                <a:latin typeface="Times New Roman"/>
                <a:cs typeface="Times New Roman"/>
              </a:rPr>
              <a:t> </a:t>
            </a:r>
            <a:r>
              <a:rPr sz="2400" b="1" dirty="0">
                <a:latin typeface="Calibri"/>
                <a:cs typeface="Calibri"/>
              </a:rPr>
              <a:t>minority</a:t>
            </a:r>
            <a:r>
              <a:rPr sz="2400" spc="-85" dirty="0">
                <a:latin typeface="Times New Roman"/>
                <a:cs typeface="Times New Roman"/>
              </a:rPr>
              <a:t> </a:t>
            </a:r>
            <a:r>
              <a:rPr sz="2400" b="1" dirty="0">
                <a:latin typeface="Calibri"/>
                <a:cs typeface="Calibri"/>
              </a:rPr>
              <a:t>with</a:t>
            </a:r>
            <a:r>
              <a:rPr sz="2400" spc="-90" dirty="0">
                <a:latin typeface="Times New Roman"/>
                <a:cs typeface="Times New Roman"/>
              </a:rPr>
              <a:t> </a:t>
            </a:r>
            <a:r>
              <a:rPr sz="2400" b="1" dirty="0">
                <a:latin typeface="Calibri"/>
                <a:cs typeface="Calibri"/>
              </a:rPr>
              <a:t>an</a:t>
            </a:r>
            <a:r>
              <a:rPr sz="2400" spc="-85" dirty="0">
                <a:latin typeface="Times New Roman"/>
                <a:cs typeface="Times New Roman"/>
              </a:rPr>
              <a:t> </a:t>
            </a:r>
            <a:r>
              <a:rPr sz="2400" b="1" dirty="0">
                <a:latin typeface="Calibri"/>
                <a:cs typeface="Calibri"/>
              </a:rPr>
              <a:t>ER</a:t>
            </a:r>
            <a:r>
              <a:rPr sz="2400" spc="-85" dirty="0">
                <a:latin typeface="Times New Roman"/>
                <a:cs typeface="Times New Roman"/>
              </a:rPr>
              <a:t> </a:t>
            </a:r>
            <a:r>
              <a:rPr sz="2400" b="1" spc="-10" dirty="0">
                <a:latin typeface="Calibri"/>
                <a:cs typeface="Calibri"/>
              </a:rPr>
              <a:t>negative</a:t>
            </a:r>
            <a:r>
              <a:rPr sz="2400" spc="-85" dirty="0">
                <a:latin typeface="Times New Roman"/>
                <a:cs typeface="Times New Roman"/>
              </a:rPr>
              <a:t> </a:t>
            </a:r>
            <a:r>
              <a:rPr sz="2400" b="1" spc="-10" dirty="0">
                <a:latin typeface="Calibri"/>
                <a:cs typeface="Calibri"/>
              </a:rPr>
              <a:t>primary</a:t>
            </a:r>
            <a:r>
              <a:rPr sz="2400" spc="-10" dirty="0">
                <a:latin typeface="Times New Roman"/>
                <a:cs typeface="Times New Roman"/>
              </a:rPr>
              <a:t> 	</a:t>
            </a:r>
            <a:r>
              <a:rPr sz="2400" b="1" spc="-10" dirty="0">
                <a:latin typeface="Calibri"/>
                <a:cs typeface="Calibri"/>
              </a:rPr>
              <a:t>may</a:t>
            </a:r>
            <a:r>
              <a:rPr sz="2400" spc="-100" dirty="0">
                <a:latin typeface="Times New Roman"/>
                <a:cs typeface="Times New Roman"/>
              </a:rPr>
              <a:t> </a:t>
            </a:r>
            <a:r>
              <a:rPr sz="2400" b="1" spc="-10" dirty="0">
                <a:latin typeface="Calibri"/>
                <a:cs typeface="Calibri"/>
              </a:rPr>
              <a:t>present</a:t>
            </a:r>
            <a:r>
              <a:rPr sz="2400" spc="-75" dirty="0">
                <a:latin typeface="Times New Roman"/>
                <a:cs typeface="Times New Roman"/>
              </a:rPr>
              <a:t> </a:t>
            </a:r>
            <a:r>
              <a:rPr sz="2400" b="1" dirty="0">
                <a:latin typeface="Calibri"/>
                <a:cs typeface="Calibri"/>
              </a:rPr>
              <a:t>with</a:t>
            </a:r>
            <a:r>
              <a:rPr sz="2400" spc="-95" dirty="0">
                <a:latin typeface="Times New Roman"/>
                <a:cs typeface="Times New Roman"/>
              </a:rPr>
              <a:t> </a:t>
            </a:r>
            <a:r>
              <a:rPr sz="2400" b="1" dirty="0">
                <a:latin typeface="Calibri"/>
                <a:cs typeface="Calibri"/>
              </a:rPr>
              <a:t>an</a:t>
            </a:r>
            <a:r>
              <a:rPr sz="2400" spc="-90" dirty="0">
                <a:latin typeface="Times New Roman"/>
                <a:cs typeface="Times New Roman"/>
              </a:rPr>
              <a:t> </a:t>
            </a:r>
            <a:r>
              <a:rPr sz="2400" b="1" dirty="0">
                <a:latin typeface="Calibri"/>
                <a:cs typeface="Calibri"/>
              </a:rPr>
              <a:t>ER</a:t>
            </a:r>
            <a:r>
              <a:rPr sz="2400" spc="-90" dirty="0">
                <a:latin typeface="Times New Roman"/>
                <a:cs typeface="Times New Roman"/>
              </a:rPr>
              <a:t> </a:t>
            </a:r>
            <a:r>
              <a:rPr sz="2400" b="1" spc="-10" dirty="0">
                <a:latin typeface="Calibri"/>
                <a:cs typeface="Calibri"/>
              </a:rPr>
              <a:t>positive</a:t>
            </a:r>
            <a:r>
              <a:rPr sz="2400" spc="-90" dirty="0">
                <a:latin typeface="Times New Roman"/>
                <a:cs typeface="Times New Roman"/>
              </a:rPr>
              <a:t> </a:t>
            </a:r>
            <a:r>
              <a:rPr sz="2400" b="1" spc="-25" dirty="0">
                <a:latin typeface="Calibri"/>
                <a:cs typeface="Calibri"/>
              </a:rPr>
              <a:t>contralateral</a:t>
            </a:r>
            <a:r>
              <a:rPr sz="2400" spc="-100" dirty="0">
                <a:latin typeface="Times New Roman"/>
                <a:cs typeface="Times New Roman"/>
              </a:rPr>
              <a:t> </a:t>
            </a:r>
            <a:r>
              <a:rPr sz="2400" b="1" dirty="0">
                <a:latin typeface="Calibri"/>
                <a:cs typeface="Calibri"/>
              </a:rPr>
              <a:t>cancer</a:t>
            </a:r>
            <a:r>
              <a:rPr sz="2400" spc="-114" dirty="0">
                <a:latin typeface="Times New Roman"/>
                <a:cs typeface="Times New Roman"/>
              </a:rPr>
              <a:t> </a:t>
            </a:r>
            <a:r>
              <a:rPr sz="2400" b="1" dirty="0">
                <a:latin typeface="Calibri"/>
                <a:cs typeface="Calibri"/>
              </a:rPr>
              <a:t>(up</a:t>
            </a:r>
            <a:r>
              <a:rPr sz="2400" spc="-90" dirty="0">
                <a:latin typeface="Times New Roman"/>
                <a:cs typeface="Times New Roman"/>
              </a:rPr>
              <a:t> </a:t>
            </a:r>
            <a:r>
              <a:rPr sz="2400" b="1" dirty="0">
                <a:latin typeface="Calibri"/>
                <a:cs typeface="Calibri"/>
              </a:rPr>
              <a:t>to</a:t>
            </a:r>
            <a:r>
              <a:rPr sz="2400" spc="-90" dirty="0">
                <a:latin typeface="Times New Roman"/>
                <a:cs typeface="Times New Roman"/>
              </a:rPr>
              <a:t> </a:t>
            </a:r>
            <a:r>
              <a:rPr sz="2400" b="1" dirty="0">
                <a:latin typeface="Calibri"/>
                <a:cs typeface="Calibri"/>
              </a:rPr>
              <a:t>30%)</a:t>
            </a:r>
            <a:r>
              <a:rPr sz="2400" b="1" baseline="24305" dirty="0">
                <a:latin typeface="Calibri"/>
                <a:cs typeface="Calibri"/>
              </a:rPr>
              <a:t>2</a:t>
            </a:r>
            <a:r>
              <a:rPr sz="2400" spc="172" baseline="24305" dirty="0">
                <a:latin typeface="Times New Roman"/>
                <a:cs typeface="Times New Roman"/>
              </a:rPr>
              <a:t> </a:t>
            </a:r>
            <a:r>
              <a:rPr sz="2400" b="1" spc="-25" dirty="0">
                <a:latin typeface="Calibri"/>
                <a:cs typeface="Calibri"/>
              </a:rPr>
              <a:t>and</a:t>
            </a:r>
            <a:r>
              <a:rPr sz="2400" spc="-25" dirty="0">
                <a:latin typeface="Times New Roman"/>
                <a:cs typeface="Times New Roman"/>
              </a:rPr>
              <a:t> </a:t>
            </a:r>
            <a:r>
              <a:rPr sz="2400" b="1" spc="-20" dirty="0">
                <a:latin typeface="Calibri"/>
                <a:cs typeface="Calibri"/>
              </a:rPr>
              <a:t>approximately</a:t>
            </a:r>
            <a:r>
              <a:rPr sz="2400" spc="-100" dirty="0">
                <a:latin typeface="Times New Roman"/>
                <a:cs typeface="Times New Roman"/>
              </a:rPr>
              <a:t> </a:t>
            </a:r>
            <a:r>
              <a:rPr sz="2400" b="1" dirty="0">
                <a:latin typeface="Calibri"/>
                <a:cs typeface="Calibri"/>
              </a:rPr>
              <a:t>8%</a:t>
            </a:r>
            <a:r>
              <a:rPr sz="2400" spc="-75" dirty="0">
                <a:latin typeface="Times New Roman"/>
                <a:cs typeface="Times New Roman"/>
              </a:rPr>
              <a:t> </a:t>
            </a:r>
            <a:r>
              <a:rPr sz="2400" b="1" spc="-10" dirty="0">
                <a:latin typeface="Calibri"/>
                <a:cs typeface="Calibri"/>
              </a:rPr>
              <a:t>may</a:t>
            </a:r>
            <a:r>
              <a:rPr sz="2400" spc="-85" dirty="0">
                <a:latin typeface="Times New Roman"/>
                <a:cs typeface="Times New Roman"/>
              </a:rPr>
              <a:t> </a:t>
            </a:r>
            <a:r>
              <a:rPr sz="2400" b="1" spc="-10" dirty="0">
                <a:latin typeface="Calibri"/>
                <a:cs typeface="Calibri"/>
              </a:rPr>
              <a:t>present</a:t>
            </a:r>
            <a:r>
              <a:rPr sz="2400" spc="-65" dirty="0">
                <a:latin typeface="Times New Roman"/>
                <a:cs typeface="Times New Roman"/>
              </a:rPr>
              <a:t> </a:t>
            </a:r>
            <a:r>
              <a:rPr sz="2400" b="1" dirty="0">
                <a:latin typeface="Calibri"/>
                <a:cs typeface="Calibri"/>
              </a:rPr>
              <a:t>with</a:t>
            </a:r>
            <a:r>
              <a:rPr sz="2400" spc="-80" dirty="0">
                <a:latin typeface="Times New Roman"/>
                <a:cs typeface="Times New Roman"/>
              </a:rPr>
              <a:t> </a:t>
            </a:r>
            <a:r>
              <a:rPr sz="2400" b="1" dirty="0">
                <a:latin typeface="Calibri"/>
                <a:cs typeface="Calibri"/>
              </a:rPr>
              <a:t>ER</a:t>
            </a:r>
            <a:r>
              <a:rPr sz="2400" spc="-70" dirty="0">
                <a:latin typeface="Times New Roman"/>
                <a:cs typeface="Times New Roman"/>
              </a:rPr>
              <a:t> </a:t>
            </a:r>
            <a:r>
              <a:rPr sz="2400" b="1" spc="-10" dirty="0">
                <a:latin typeface="Calibri"/>
                <a:cs typeface="Calibri"/>
              </a:rPr>
              <a:t>positive</a:t>
            </a:r>
            <a:r>
              <a:rPr sz="2400" spc="-80" dirty="0">
                <a:latin typeface="Times New Roman"/>
                <a:cs typeface="Times New Roman"/>
              </a:rPr>
              <a:t> </a:t>
            </a:r>
            <a:r>
              <a:rPr sz="2400" b="1" spc="-20" dirty="0">
                <a:latin typeface="Calibri"/>
                <a:cs typeface="Calibri"/>
              </a:rPr>
              <a:t>metastatic</a:t>
            </a:r>
            <a:r>
              <a:rPr sz="2400" spc="-65" dirty="0">
                <a:latin typeface="Times New Roman"/>
                <a:cs typeface="Times New Roman"/>
              </a:rPr>
              <a:t> </a:t>
            </a:r>
            <a:r>
              <a:rPr sz="2400" b="1" spc="-10" dirty="0">
                <a:latin typeface="Calibri"/>
                <a:cs typeface="Calibri"/>
              </a:rPr>
              <a:t>disease.</a:t>
            </a:r>
            <a:r>
              <a:rPr sz="2400" b="1" spc="-15" baseline="24305" dirty="0">
                <a:latin typeface="Calibri"/>
                <a:cs typeface="Calibri"/>
              </a:rPr>
              <a:t>3</a:t>
            </a:r>
            <a:endParaRPr sz="2400" baseline="24305" dirty="0">
              <a:latin typeface="Calibri"/>
              <a:cs typeface="Calibri"/>
            </a:endParaRPr>
          </a:p>
          <a:p>
            <a:pPr marL="252729" marR="24765" indent="-227329">
              <a:lnSpc>
                <a:spcPct val="90000"/>
              </a:lnSpc>
              <a:spcBef>
                <a:spcPts val="994"/>
              </a:spcBef>
              <a:buFont typeface="Arial"/>
              <a:buChar char="•"/>
              <a:tabLst>
                <a:tab pos="254000" algn="l"/>
              </a:tabLst>
            </a:pPr>
            <a:r>
              <a:rPr sz="2400" b="1" dirty="0">
                <a:solidFill>
                  <a:srgbClr val="2E5496"/>
                </a:solidFill>
                <a:latin typeface="Calibri"/>
                <a:cs typeface="Calibri"/>
              </a:rPr>
              <a:t>There</a:t>
            </a:r>
            <a:r>
              <a:rPr sz="2400" spc="-95" dirty="0">
                <a:solidFill>
                  <a:srgbClr val="2E5496"/>
                </a:solidFill>
                <a:latin typeface="Times New Roman"/>
                <a:cs typeface="Times New Roman"/>
              </a:rPr>
              <a:t> </a:t>
            </a:r>
            <a:r>
              <a:rPr sz="2400" b="1" dirty="0">
                <a:solidFill>
                  <a:srgbClr val="2E5496"/>
                </a:solidFill>
                <a:latin typeface="Calibri"/>
                <a:cs typeface="Calibri"/>
              </a:rPr>
              <a:t>is</a:t>
            </a:r>
            <a:r>
              <a:rPr sz="2400" spc="-90" dirty="0">
                <a:solidFill>
                  <a:srgbClr val="2E5496"/>
                </a:solidFill>
                <a:latin typeface="Times New Roman"/>
                <a:cs typeface="Times New Roman"/>
              </a:rPr>
              <a:t> </a:t>
            </a:r>
            <a:r>
              <a:rPr sz="2400" b="1" spc="-10" dirty="0">
                <a:solidFill>
                  <a:srgbClr val="2E5496"/>
                </a:solidFill>
                <a:latin typeface="Calibri"/>
                <a:cs typeface="Calibri"/>
              </a:rPr>
              <a:t>generally</a:t>
            </a:r>
            <a:r>
              <a:rPr sz="2400" spc="-105" dirty="0">
                <a:solidFill>
                  <a:srgbClr val="2E5496"/>
                </a:solidFill>
                <a:latin typeface="Times New Roman"/>
                <a:cs typeface="Times New Roman"/>
              </a:rPr>
              <a:t> </a:t>
            </a:r>
            <a:r>
              <a:rPr sz="2400" b="1" dirty="0">
                <a:solidFill>
                  <a:srgbClr val="2E5496"/>
                </a:solidFill>
                <a:latin typeface="Calibri"/>
                <a:cs typeface="Calibri"/>
              </a:rPr>
              <a:t>less</a:t>
            </a:r>
            <a:r>
              <a:rPr sz="2400" spc="-85" dirty="0">
                <a:solidFill>
                  <a:srgbClr val="2E5496"/>
                </a:solidFill>
                <a:latin typeface="Times New Roman"/>
                <a:cs typeface="Times New Roman"/>
              </a:rPr>
              <a:t> </a:t>
            </a:r>
            <a:r>
              <a:rPr sz="2400" b="1" dirty="0">
                <a:solidFill>
                  <a:srgbClr val="2E5496"/>
                </a:solidFill>
                <a:latin typeface="Calibri"/>
                <a:cs typeface="Calibri"/>
              </a:rPr>
              <a:t>concern</a:t>
            </a:r>
            <a:r>
              <a:rPr sz="2400" spc="-120" dirty="0">
                <a:solidFill>
                  <a:srgbClr val="2E5496"/>
                </a:solidFill>
                <a:latin typeface="Times New Roman"/>
                <a:cs typeface="Times New Roman"/>
              </a:rPr>
              <a:t> </a:t>
            </a:r>
            <a:r>
              <a:rPr sz="2400" b="1" dirty="0">
                <a:solidFill>
                  <a:srgbClr val="2E5496"/>
                </a:solidFill>
                <a:latin typeface="Calibri"/>
                <a:cs typeface="Calibri"/>
              </a:rPr>
              <a:t>about</a:t>
            </a:r>
            <a:r>
              <a:rPr sz="2400" spc="-95" dirty="0">
                <a:solidFill>
                  <a:srgbClr val="2E5496"/>
                </a:solidFill>
                <a:latin typeface="Times New Roman"/>
                <a:cs typeface="Times New Roman"/>
              </a:rPr>
              <a:t> </a:t>
            </a:r>
            <a:r>
              <a:rPr sz="2400" b="1" spc="-20" dirty="0">
                <a:solidFill>
                  <a:srgbClr val="2E5496"/>
                </a:solidFill>
                <a:latin typeface="Calibri"/>
                <a:cs typeface="Calibri"/>
              </a:rPr>
              <a:t>systemic</a:t>
            </a:r>
            <a:r>
              <a:rPr sz="2400" spc="-105" dirty="0">
                <a:solidFill>
                  <a:srgbClr val="2E5496"/>
                </a:solidFill>
                <a:latin typeface="Times New Roman"/>
                <a:cs typeface="Times New Roman"/>
              </a:rPr>
              <a:t> </a:t>
            </a:r>
            <a:r>
              <a:rPr sz="2400" b="1" spc="-10" dirty="0">
                <a:solidFill>
                  <a:srgbClr val="2E5496"/>
                </a:solidFill>
                <a:latin typeface="Calibri"/>
                <a:cs typeface="Calibri"/>
              </a:rPr>
              <a:t>absorption</a:t>
            </a:r>
            <a:r>
              <a:rPr sz="2400" spc="-95" dirty="0">
                <a:solidFill>
                  <a:srgbClr val="2E5496"/>
                </a:solidFill>
                <a:latin typeface="Times New Roman"/>
                <a:cs typeface="Times New Roman"/>
              </a:rPr>
              <a:t> </a:t>
            </a:r>
            <a:r>
              <a:rPr sz="2400" b="1" dirty="0">
                <a:solidFill>
                  <a:srgbClr val="2E5496"/>
                </a:solidFill>
                <a:latin typeface="Calibri"/>
                <a:cs typeface="Calibri"/>
              </a:rPr>
              <a:t>from</a:t>
            </a:r>
            <a:r>
              <a:rPr sz="2400" spc="-100" dirty="0">
                <a:solidFill>
                  <a:srgbClr val="2E5496"/>
                </a:solidFill>
                <a:latin typeface="Times New Roman"/>
                <a:cs typeface="Times New Roman"/>
              </a:rPr>
              <a:t> </a:t>
            </a:r>
            <a:r>
              <a:rPr sz="2400" b="1" dirty="0">
                <a:solidFill>
                  <a:srgbClr val="2E5496"/>
                </a:solidFill>
                <a:latin typeface="Calibri"/>
                <a:cs typeface="Calibri"/>
              </a:rPr>
              <a:t>low</a:t>
            </a:r>
            <a:r>
              <a:rPr sz="2400" spc="-114" dirty="0">
                <a:solidFill>
                  <a:srgbClr val="2E5496"/>
                </a:solidFill>
                <a:latin typeface="Times New Roman"/>
                <a:cs typeface="Times New Roman"/>
              </a:rPr>
              <a:t> </a:t>
            </a:r>
            <a:r>
              <a:rPr sz="2400" b="1" spc="-25" dirty="0">
                <a:solidFill>
                  <a:srgbClr val="2E5496"/>
                </a:solidFill>
                <a:latin typeface="Calibri"/>
                <a:cs typeface="Calibri"/>
              </a:rPr>
              <a:t>and</a:t>
            </a:r>
            <a:r>
              <a:rPr sz="2400" spc="-25" dirty="0">
                <a:solidFill>
                  <a:srgbClr val="2E5496"/>
                </a:solidFill>
                <a:latin typeface="Times New Roman"/>
                <a:cs typeface="Times New Roman"/>
              </a:rPr>
              <a:t> </a:t>
            </a:r>
            <a:r>
              <a:rPr sz="2400" b="1" spc="-25" dirty="0">
                <a:solidFill>
                  <a:srgbClr val="2E5496"/>
                </a:solidFill>
                <a:latin typeface="Calibri"/>
                <a:cs typeface="Calibri"/>
              </a:rPr>
              <a:t>ultra-</a:t>
            </a:r>
            <a:r>
              <a:rPr sz="2400" b="1" dirty="0">
                <a:solidFill>
                  <a:srgbClr val="2E5496"/>
                </a:solidFill>
                <a:latin typeface="Calibri"/>
                <a:cs typeface="Calibri"/>
              </a:rPr>
              <a:t>low</a:t>
            </a:r>
            <a:r>
              <a:rPr sz="2400" spc="-75" dirty="0">
                <a:solidFill>
                  <a:srgbClr val="2E5496"/>
                </a:solidFill>
                <a:latin typeface="Times New Roman"/>
                <a:cs typeface="Times New Roman"/>
              </a:rPr>
              <a:t> </a:t>
            </a:r>
            <a:r>
              <a:rPr sz="2400" b="1" dirty="0">
                <a:solidFill>
                  <a:srgbClr val="2E5496"/>
                </a:solidFill>
                <a:latin typeface="Calibri"/>
                <a:cs typeface="Calibri"/>
              </a:rPr>
              <a:t>dose</a:t>
            </a:r>
            <a:r>
              <a:rPr sz="2400" spc="-85" dirty="0">
                <a:solidFill>
                  <a:srgbClr val="2E5496"/>
                </a:solidFill>
                <a:latin typeface="Times New Roman"/>
                <a:cs typeface="Times New Roman"/>
              </a:rPr>
              <a:t> </a:t>
            </a:r>
            <a:r>
              <a:rPr sz="2400" b="1" dirty="0">
                <a:solidFill>
                  <a:srgbClr val="2E5496"/>
                </a:solidFill>
                <a:latin typeface="Calibri"/>
                <a:cs typeface="Calibri"/>
              </a:rPr>
              <a:t>vaginal</a:t>
            </a:r>
            <a:r>
              <a:rPr sz="2400" spc="-75" dirty="0">
                <a:solidFill>
                  <a:srgbClr val="2E5496"/>
                </a:solidFill>
                <a:latin typeface="Times New Roman"/>
                <a:cs typeface="Times New Roman"/>
              </a:rPr>
              <a:t> </a:t>
            </a:r>
            <a:r>
              <a:rPr sz="2400" b="1" spc="-20" dirty="0">
                <a:solidFill>
                  <a:srgbClr val="2E5496"/>
                </a:solidFill>
                <a:latin typeface="Calibri"/>
                <a:cs typeface="Calibri"/>
              </a:rPr>
              <a:t>oestrogen,</a:t>
            </a:r>
            <a:r>
              <a:rPr sz="2400" spc="-100" dirty="0">
                <a:solidFill>
                  <a:srgbClr val="2E5496"/>
                </a:solidFill>
                <a:latin typeface="Times New Roman"/>
                <a:cs typeface="Times New Roman"/>
              </a:rPr>
              <a:t> </a:t>
            </a:r>
            <a:r>
              <a:rPr sz="2400" b="1" dirty="0">
                <a:solidFill>
                  <a:srgbClr val="2E5496"/>
                </a:solidFill>
                <a:latin typeface="Calibri"/>
                <a:cs typeface="Calibri"/>
              </a:rPr>
              <a:t>which</a:t>
            </a:r>
            <a:r>
              <a:rPr sz="2400" spc="-75" dirty="0">
                <a:solidFill>
                  <a:srgbClr val="2E5496"/>
                </a:solidFill>
                <a:latin typeface="Times New Roman"/>
                <a:cs typeface="Times New Roman"/>
              </a:rPr>
              <a:t> </a:t>
            </a:r>
            <a:r>
              <a:rPr sz="2400" b="1" dirty="0">
                <a:solidFill>
                  <a:srgbClr val="2E5496"/>
                </a:solidFill>
                <a:latin typeface="Calibri"/>
                <a:cs typeface="Calibri"/>
              </a:rPr>
              <a:t>is</a:t>
            </a:r>
            <a:r>
              <a:rPr sz="2400" spc="-75" dirty="0">
                <a:solidFill>
                  <a:srgbClr val="2E5496"/>
                </a:solidFill>
                <a:latin typeface="Times New Roman"/>
                <a:cs typeface="Times New Roman"/>
              </a:rPr>
              <a:t> </a:t>
            </a:r>
            <a:r>
              <a:rPr sz="2400" b="1" dirty="0">
                <a:solidFill>
                  <a:srgbClr val="2E5496"/>
                </a:solidFill>
                <a:latin typeface="Calibri"/>
                <a:cs typeface="Calibri"/>
              </a:rPr>
              <a:t>minimal</a:t>
            </a:r>
            <a:r>
              <a:rPr sz="2400" spc="-85" dirty="0">
                <a:solidFill>
                  <a:srgbClr val="2E5496"/>
                </a:solidFill>
                <a:latin typeface="Times New Roman"/>
                <a:cs typeface="Times New Roman"/>
              </a:rPr>
              <a:t> </a:t>
            </a:r>
            <a:r>
              <a:rPr sz="2400" b="1" dirty="0">
                <a:solidFill>
                  <a:srgbClr val="2E5496"/>
                </a:solidFill>
                <a:latin typeface="Calibri"/>
                <a:cs typeface="Calibri"/>
              </a:rPr>
              <a:t>and</a:t>
            </a:r>
            <a:r>
              <a:rPr sz="2400" spc="-85" dirty="0">
                <a:solidFill>
                  <a:srgbClr val="2E5496"/>
                </a:solidFill>
                <a:latin typeface="Times New Roman"/>
                <a:cs typeface="Times New Roman"/>
              </a:rPr>
              <a:t> </a:t>
            </a:r>
            <a:r>
              <a:rPr sz="2400" b="1" dirty="0">
                <a:solidFill>
                  <a:srgbClr val="2E5496"/>
                </a:solidFill>
                <a:latin typeface="Calibri"/>
                <a:cs typeface="Calibri"/>
              </a:rPr>
              <a:t>could</a:t>
            </a:r>
            <a:r>
              <a:rPr sz="2400" spc="-95" dirty="0">
                <a:solidFill>
                  <a:srgbClr val="2E5496"/>
                </a:solidFill>
                <a:latin typeface="Times New Roman"/>
                <a:cs typeface="Times New Roman"/>
              </a:rPr>
              <a:t> </a:t>
            </a:r>
            <a:r>
              <a:rPr sz="2400" b="1" dirty="0">
                <a:solidFill>
                  <a:srgbClr val="2E5496"/>
                </a:solidFill>
                <a:latin typeface="Calibri"/>
                <a:cs typeface="Calibri"/>
              </a:rPr>
              <a:t>be</a:t>
            </a:r>
            <a:r>
              <a:rPr sz="2400" spc="-75" dirty="0">
                <a:solidFill>
                  <a:srgbClr val="2E5496"/>
                </a:solidFill>
                <a:latin typeface="Times New Roman"/>
                <a:cs typeface="Times New Roman"/>
              </a:rPr>
              <a:t> </a:t>
            </a:r>
            <a:r>
              <a:rPr sz="2400" b="1" spc="-10" dirty="0">
                <a:solidFill>
                  <a:srgbClr val="2E5496"/>
                </a:solidFill>
                <a:latin typeface="Calibri"/>
                <a:cs typeface="Calibri"/>
              </a:rPr>
              <a:t>acceptable</a:t>
            </a:r>
            <a:r>
              <a:rPr sz="2400" spc="-10" dirty="0">
                <a:solidFill>
                  <a:srgbClr val="2E5496"/>
                </a:solidFill>
                <a:latin typeface="Times New Roman"/>
                <a:cs typeface="Times New Roman"/>
              </a:rPr>
              <a:t> </a:t>
            </a:r>
            <a:r>
              <a:rPr sz="2400" b="1" dirty="0">
                <a:solidFill>
                  <a:srgbClr val="2E5496"/>
                </a:solidFill>
                <a:latin typeface="Calibri"/>
                <a:cs typeface="Calibri"/>
              </a:rPr>
              <a:t>where</a:t>
            </a:r>
            <a:r>
              <a:rPr sz="2400" spc="-105" dirty="0">
                <a:solidFill>
                  <a:srgbClr val="2E5496"/>
                </a:solidFill>
                <a:latin typeface="Times New Roman"/>
                <a:cs typeface="Times New Roman"/>
              </a:rPr>
              <a:t> </a:t>
            </a:r>
            <a:r>
              <a:rPr sz="2400" b="1" spc="-20" dirty="0">
                <a:solidFill>
                  <a:srgbClr val="2E5496"/>
                </a:solidFill>
                <a:latin typeface="Calibri"/>
                <a:cs typeface="Calibri"/>
              </a:rPr>
              <a:t>systemic</a:t>
            </a:r>
            <a:r>
              <a:rPr sz="2400" spc="-125" dirty="0">
                <a:solidFill>
                  <a:srgbClr val="2E5496"/>
                </a:solidFill>
                <a:latin typeface="Times New Roman"/>
                <a:cs typeface="Times New Roman"/>
              </a:rPr>
              <a:t> </a:t>
            </a:r>
            <a:r>
              <a:rPr sz="2400" b="1" spc="-10" dirty="0">
                <a:solidFill>
                  <a:srgbClr val="2E5496"/>
                </a:solidFill>
                <a:latin typeface="Calibri"/>
                <a:cs typeface="Calibri"/>
              </a:rPr>
              <a:t>therapy</a:t>
            </a:r>
            <a:r>
              <a:rPr sz="2400" spc="-95" dirty="0">
                <a:solidFill>
                  <a:srgbClr val="2E5496"/>
                </a:solidFill>
                <a:latin typeface="Times New Roman"/>
                <a:cs typeface="Times New Roman"/>
              </a:rPr>
              <a:t> </a:t>
            </a:r>
            <a:r>
              <a:rPr sz="2400" b="1" dirty="0">
                <a:solidFill>
                  <a:srgbClr val="2E5496"/>
                </a:solidFill>
                <a:latin typeface="Calibri"/>
                <a:cs typeface="Calibri"/>
              </a:rPr>
              <a:t>would</a:t>
            </a:r>
            <a:r>
              <a:rPr sz="2400" spc="-105" dirty="0">
                <a:solidFill>
                  <a:srgbClr val="2E5496"/>
                </a:solidFill>
                <a:latin typeface="Times New Roman"/>
                <a:cs typeface="Times New Roman"/>
              </a:rPr>
              <a:t> </a:t>
            </a:r>
            <a:r>
              <a:rPr sz="2400" b="1" dirty="0">
                <a:solidFill>
                  <a:srgbClr val="2E5496"/>
                </a:solidFill>
                <a:latin typeface="Calibri"/>
                <a:cs typeface="Calibri"/>
              </a:rPr>
              <a:t>not</a:t>
            </a:r>
            <a:r>
              <a:rPr sz="2400" spc="-105" dirty="0">
                <a:solidFill>
                  <a:srgbClr val="2E5496"/>
                </a:solidFill>
                <a:latin typeface="Times New Roman"/>
                <a:cs typeface="Times New Roman"/>
              </a:rPr>
              <a:t> </a:t>
            </a:r>
            <a:r>
              <a:rPr sz="2400" b="1" spc="-25" dirty="0">
                <a:solidFill>
                  <a:srgbClr val="2E5496"/>
                </a:solidFill>
                <a:latin typeface="Calibri"/>
                <a:cs typeface="Calibri"/>
              </a:rPr>
              <a:t>be.</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23822" y="535939"/>
            <a:ext cx="8675370" cy="696595"/>
          </a:xfrm>
          <a:prstGeom prst="rect">
            <a:avLst/>
          </a:prstGeom>
        </p:spPr>
        <p:txBody>
          <a:bodyPr vert="horz" wrap="square" lIns="0" tIns="13335" rIns="0" bIns="0" rtlCol="0">
            <a:spAutoFit/>
          </a:bodyPr>
          <a:lstStyle/>
          <a:p>
            <a:pPr marL="12700">
              <a:lnSpc>
                <a:spcPct val="100000"/>
              </a:lnSpc>
              <a:spcBef>
                <a:spcPts val="105"/>
              </a:spcBef>
            </a:pPr>
            <a:r>
              <a:rPr spc="-50" dirty="0"/>
              <a:t>What</a:t>
            </a:r>
            <a:r>
              <a:rPr b="0" spc="-225" dirty="0">
                <a:latin typeface="Times New Roman"/>
                <a:cs typeface="Times New Roman"/>
              </a:rPr>
              <a:t> </a:t>
            </a:r>
            <a:r>
              <a:rPr spc="-30" dirty="0"/>
              <a:t>about</a:t>
            </a:r>
            <a:r>
              <a:rPr b="0" spc="-229" dirty="0">
                <a:latin typeface="Times New Roman"/>
                <a:cs typeface="Times New Roman"/>
              </a:rPr>
              <a:t> </a:t>
            </a:r>
            <a:r>
              <a:rPr spc="-25" dirty="0"/>
              <a:t>HRT</a:t>
            </a:r>
            <a:r>
              <a:rPr b="0" spc="-235" dirty="0">
                <a:latin typeface="Times New Roman"/>
                <a:cs typeface="Times New Roman"/>
              </a:rPr>
              <a:t> </a:t>
            </a:r>
            <a:r>
              <a:rPr spc="-20" dirty="0"/>
              <a:t>with</a:t>
            </a:r>
            <a:r>
              <a:rPr b="0" spc="-245" dirty="0">
                <a:latin typeface="Times New Roman"/>
                <a:cs typeface="Times New Roman"/>
              </a:rPr>
              <a:t> </a:t>
            </a:r>
            <a:r>
              <a:rPr spc="-25" dirty="0"/>
              <a:t>BRCA</a:t>
            </a:r>
            <a:r>
              <a:rPr b="0" spc="-250" dirty="0">
                <a:latin typeface="Times New Roman"/>
                <a:cs typeface="Times New Roman"/>
              </a:rPr>
              <a:t> </a:t>
            </a:r>
            <a:r>
              <a:rPr spc="-25" dirty="0"/>
              <a:t>mutations?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19</a:t>
            </a:fld>
            <a:endParaRPr spc="-25" dirty="0"/>
          </a:p>
        </p:txBody>
      </p:sp>
      <p:sp>
        <p:nvSpPr>
          <p:cNvPr id="3" name="object 3"/>
          <p:cNvSpPr txBox="1"/>
          <p:nvPr/>
        </p:nvSpPr>
        <p:spPr>
          <a:xfrm>
            <a:off x="685800" y="1600200"/>
            <a:ext cx="10627486" cy="3100208"/>
          </a:xfrm>
          <a:prstGeom prst="rect">
            <a:avLst/>
          </a:prstGeom>
        </p:spPr>
        <p:txBody>
          <a:bodyPr vert="horz" wrap="square" lIns="0" tIns="47625" rIns="0" bIns="0" rtlCol="0">
            <a:spAutoFit/>
          </a:bodyPr>
          <a:lstStyle/>
          <a:p>
            <a:pPr marL="241300" marR="5080" indent="-228600">
              <a:lnSpc>
                <a:spcPts val="2160"/>
              </a:lnSpc>
              <a:spcBef>
                <a:spcPts val="375"/>
              </a:spcBef>
              <a:buFont typeface="Arial"/>
              <a:buChar char="•"/>
              <a:tabLst>
                <a:tab pos="241300" algn="l"/>
              </a:tabLst>
            </a:pPr>
            <a:r>
              <a:rPr lang="en-IE" sz="2000" spc="-10" dirty="0">
                <a:latin typeface="Calibri"/>
                <a:cs typeface="Calibri"/>
              </a:rPr>
              <a:t>Carrying a BRCA gene mutation affects your risk of cancer developing. Having a BRCA mutation does not bring on an earlier or more severe menopause experience, but it might make some people / medics hesitant about offering HRT if needed</a:t>
            </a:r>
          </a:p>
          <a:p>
            <a:pPr marL="241300" marR="5080" indent="-228600">
              <a:lnSpc>
                <a:spcPts val="2160"/>
              </a:lnSpc>
              <a:spcBef>
                <a:spcPts val="375"/>
              </a:spcBef>
              <a:buFont typeface="Arial"/>
              <a:buChar char="•"/>
              <a:tabLst>
                <a:tab pos="241300" algn="l"/>
              </a:tabLst>
            </a:pPr>
            <a:r>
              <a:rPr lang="en-IE" sz="2000" spc="-10" dirty="0">
                <a:latin typeface="Calibri"/>
                <a:cs typeface="Calibri"/>
              </a:rPr>
              <a:t>Risk reducing surgeries such as having your ovaries &amp; tubes removed  will obviously throw the patient into surgical menopause and while l</a:t>
            </a:r>
            <a:r>
              <a:rPr sz="2000" spc="-10" dirty="0">
                <a:latin typeface="Calibri"/>
                <a:cs typeface="Calibri"/>
              </a:rPr>
              <a:t>ifestyle</a:t>
            </a:r>
            <a:r>
              <a:rPr sz="2000" spc="-60" dirty="0">
                <a:latin typeface="Times New Roman"/>
                <a:cs typeface="Times New Roman"/>
              </a:rPr>
              <a:t> </a:t>
            </a:r>
            <a:r>
              <a:rPr sz="2000" dirty="0">
                <a:latin typeface="Calibri"/>
                <a:cs typeface="Calibri"/>
              </a:rPr>
              <a:t>and</a:t>
            </a:r>
            <a:r>
              <a:rPr sz="2000" spc="-75" dirty="0">
                <a:latin typeface="Times New Roman"/>
                <a:cs typeface="Times New Roman"/>
              </a:rPr>
              <a:t> </a:t>
            </a:r>
            <a:r>
              <a:rPr sz="2000" spc="-10" dirty="0">
                <a:latin typeface="Calibri"/>
                <a:cs typeface="Calibri"/>
              </a:rPr>
              <a:t>non-</a:t>
            </a:r>
            <a:r>
              <a:rPr sz="2000" dirty="0">
                <a:latin typeface="Calibri"/>
                <a:cs typeface="Calibri"/>
              </a:rPr>
              <a:t>hormonal</a:t>
            </a:r>
            <a:r>
              <a:rPr sz="2000" spc="-105" dirty="0">
                <a:latin typeface="Times New Roman"/>
                <a:cs typeface="Times New Roman"/>
              </a:rPr>
              <a:t> </a:t>
            </a:r>
            <a:r>
              <a:rPr sz="2000" spc="-10" dirty="0">
                <a:latin typeface="Calibri"/>
                <a:cs typeface="Calibri"/>
              </a:rPr>
              <a:t>alternatives</a:t>
            </a:r>
            <a:r>
              <a:rPr sz="2000" spc="-30" dirty="0">
                <a:latin typeface="Times New Roman"/>
                <a:cs typeface="Times New Roman"/>
              </a:rPr>
              <a:t> </a:t>
            </a:r>
            <a:r>
              <a:rPr sz="2000" dirty="0">
                <a:latin typeface="Calibri"/>
                <a:cs typeface="Calibri"/>
              </a:rPr>
              <a:t>should</a:t>
            </a:r>
            <a:r>
              <a:rPr sz="2000" spc="-90" dirty="0">
                <a:latin typeface="Times New Roman"/>
                <a:cs typeface="Times New Roman"/>
              </a:rPr>
              <a:t> </a:t>
            </a:r>
            <a:r>
              <a:rPr sz="2000" dirty="0">
                <a:latin typeface="Calibri"/>
                <a:cs typeface="Calibri"/>
              </a:rPr>
              <a:t>be</a:t>
            </a:r>
            <a:r>
              <a:rPr sz="2000" spc="-70" dirty="0">
                <a:latin typeface="Times New Roman"/>
                <a:cs typeface="Times New Roman"/>
              </a:rPr>
              <a:t> </a:t>
            </a:r>
            <a:r>
              <a:rPr sz="2000" dirty="0">
                <a:latin typeface="Calibri"/>
                <a:cs typeface="Calibri"/>
              </a:rPr>
              <a:t>used</a:t>
            </a:r>
            <a:r>
              <a:rPr sz="2000" spc="-85" dirty="0">
                <a:latin typeface="Times New Roman"/>
                <a:cs typeface="Times New Roman"/>
              </a:rPr>
              <a:t> </a:t>
            </a:r>
            <a:r>
              <a:rPr sz="2000" dirty="0">
                <a:latin typeface="Calibri"/>
                <a:cs typeface="Calibri"/>
              </a:rPr>
              <a:t>as</a:t>
            </a:r>
            <a:r>
              <a:rPr sz="2000" spc="-60" dirty="0">
                <a:latin typeface="Times New Roman"/>
                <a:cs typeface="Times New Roman"/>
              </a:rPr>
              <a:t> </a:t>
            </a:r>
            <a:r>
              <a:rPr sz="2000" spc="-25" dirty="0">
                <a:latin typeface="Calibri"/>
                <a:cs typeface="Calibri"/>
              </a:rPr>
              <a:t>first-</a:t>
            </a:r>
            <a:r>
              <a:rPr sz="2000" dirty="0">
                <a:latin typeface="Calibri"/>
                <a:cs typeface="Calibri"/>
              </a:rPr>
              <a:t>line</a:t>
            </a:r>
            <a:r>
              <a:rPr sz="2000" spc="-50" dirty="0">
                <a:latin typeface="Times New Roman"/>
                <a:cs typeface="Times New Roman"/>
              </a:rPr>
              <a:t> </a:t>
            </a:r>
            <a:r>
              <a:rPr sz="2000" spc="-10" dirty="0">
                <a:latin typeface="Calibri"/>
                <a:cs typeface="Calibri"/>
              </a:rPr>
              <a:t>management</a:t>
            </a:r>
            <a:r>
              <a:rPr sz="2000" spc="-70" dirty="0">
                <a:latin typeface="Times New Roman"/>
                <a:cs typeface="Times New Roman"/>
              </a:rPr>
              <a:t> </a:t>
            </a:r>
            <a:r>
              <a:rPr sz="2000" dirty="0">
                <a:latin typeface="Calibri"/>
                <a:cs typeface="Calibri"/>
              </a:rPr>
              <a:t>of</a:t>
            </a:r>
            <a:r>
              <a:rPr sz="2000" spc="-75" dirty="0">
                <a:latin typeface="Times New Roman"/>
                <a:cs typeface="Times New Roman"/>
              </a:rPr>
              <a:t> </a:t>
            </a:r>
            <a:r>
              <a:rPr sz="2000" dirty="0">
                <a:latin typeface="Calibri"/>
                <a:cs typeface="Calibri"/>
              </a:rPr>
              <a:t>vasomotor</a:t>
            </a:r>
            <a:r>
              <a:rPr sz="2000" spc="-70" dirty="0">
                <a:latin typeface="Times New Roman"/>
                <a:cs typeface="Times New Roman"/>
              </a:rPr>
              <a:t> </a:t>
            </a:r>
            <a:r>
              <a:rPr sz="2000" spc="-10" dirty="0">
                <a:latin typeface="Calibri"/>
                <a:cs typeface="Calibri"/>
              </a:rPr>
              <a:t>symptoms</a:t>
            </a:r>
            <a:r>
              <a:rPr sz="2000" spc="-85" dirty="0">
                <a:latin typeface="Times New Roman"/>
                <a:cs typeface="Times New Roman"/>
              </a:rPr>
              <a:t> </a:t>
            </a:r>
            <a:r>
              <a:rPr sz="2000" spc="-25" dirty="0">
                <a:latin typeface="Calibri"/>
                <a:cs typeface="Calibri"/>
              </a:rPr>
              <a:t>in</a:t>
            </a:r>
            <a:r>
              <a:rPr sz="2000" spc="-25" dirty="0">
                <a:latin typeface="Times New Roman"/>
                <a:cs typeface="Times New Roman"/>
              </a:rPr>
              <a:t> </a:t>
            </a:r>
            <a:r>
              <a:rPr sz="2000" dirty="0">
                <a:latin typeface="Calibri"/>
                <a:cs typeface="Calibri"/>
              </a:rPr>
              <a:t>women</a:t>
            </a:r>
            <a:r>
              <a:rPr sz="2000" spc="-90" dirty="0">
                <a:latin typeface="Times New Roman"/>
                <a:cs typeface="Times New Roman"/>
              </a:rPr>
              <a:t> </a:t>
            </a:r>
            <a:r>
              <a:rPr sz="2000" dirty="0">
                <a:latin typeface="Calibri"/>
                <a:cs typeface="Calibri"/>
              </a:rPr>
              <a:t>at</a:t>
            </a:r>
            <a:r>
              <a:rPr sz="2000" spc="-70" dirty="0">
                <a:latin typeface="Times New Roman"/>
                <a:cs typeface="Times New Roman"/>
              </a:rPr>
              <a:t> </a:t>
            </a:r>
            <a:r>
              <a:rPr sz="2000" dirty="0">
                <a:latin typeface="Calibri"/>
                <a:cs typeface="Calibri"/>
              </a:rPr>
              <a:t>very</a:t>
            </a:r>
            <a:r>
              <a:rPr sz="2000" spc="-85" dirty="0">
                <a:latin typeface="Times New Roman"/>
                <a:cs typeface="Times New Roman"/>
              </a:rPr>
              <a:t> </a:t>
            </a:r>
            <a:r>
              <a:rPr sz="2000" dirty="0">
                <a:latin typeface="Calibri"/>
                <a:cs typeface="Calibri"/>
              </a:rPr>
              <a:t>high</a:t>
            </a:r>
            <a:r>
              <a:rPr sz="2000" spc="-105" dirty="0">
                <a:latin typeface="Times New Roman"/>
                <a:cs typeface="Times New Roman"/>
              </a:rPr>
              <a:t> </a:t>
            </a:r>
            <a:r>
              <a:rPr sz="2000" dirty="0">
                <a:latin typeface="Calibri"/>
                <a:cs typeface="Calibri"/>
              </a:rPr>
              <a:t>risk</a:t>
            </a:r>
            <a:r>
              <a:rPr sz="2000" spc="-75" dirty="0">
                <a:latin typeface="Times New Roman"/>
                <a:cs typeface="Times New Roman"/>
              </a:rPr>
              <a:t> </a:t>
            </a:r>
            <a:r>
              <a:rPr sz="2000" dirty="0">
                <a:latin typeface="Calibri"/>
                <a:cs typeface="Calibri"/>
              </a:rPr>
              <a:t>of</a:t>
            </a:r>
            <a:r>
              <a:rPr sz="2000" spc="-95" dirty="0">
                <a:latin typeface="Times New Roman"/>
                <a:cs typeface="Times New Roman"/>
              </a:rPr>
              <a:t> </a:t>
            </a:r>
            <a:r>
              <a:rPr sz="2000" spc="-10" dirty="0">
                <a:latin typeface="Calibri"/>
                <a:cs typeface="Calibri"/>
              </a:rPr>
              <a:t>breast</a:t>
            </a:r>
            <a:r>
              <a:rPr sz="2000" spc="-75" dirty="0">
                <a:latin typeface="Times New Roman"/>
                <a:cs typeface="Times New Roman"/>
              </a:rPr>
              <a:t> </a:t>
            </a:r>
            <a:r>
              <a:rPr sz="2000" dirty="0">
                <a:latin typeface="Calibri"/>
                <a:cs typeface="Calibri"/>
              </a:rPr>
              <a:t>cancer</a:t>
            </a:r>
            <a:r>
              <a:rPr sz="2000" spc="-100" dirty="0">
                <a:latin typeface="Times New Roman"/>
                <a:cs typeface="Times New Roman"/>
              </a:rPr>
              <a:t> </a:t>
            </a:r>
            <a:r>
              <a:rPr sz="2000" dirty="0">
                <a:latin typeface="Calibri"/>
                <a:cs typeface="Calibri"/>
              </a:rPr>
              <a:t>(who</a:t>
            </a:r>
            <a:r>
              <a:rPr sz="2000" spc="-85" dirty="0">
                <a:latin typeface="Times New Roman"/>
                <a:cs typeface="Times New Roman"/>
              </a:rPr>
              <a:t> </a:t>
            </a:r>
            <a:r>
              <a:rPr sz="2000" dirty="0">
                <a:latin typeface="Calibri"/>
                <a:cs typeface="Calibri"/>
              </a:rPr>
              <a:t>are</a:t>
            </a:r>
            <a:r>
              <a:rPr sz="2000" spc="-85" dirty="0">
                <a:latin typeface="Times New Roman"/>
                <a:cs typeface="Times New Roman"/>
              </a:rPr>
              <a:t> </a:t>
            </a:r>
            <a:r>
              <a:rPr sz="2000" spc="-10" dirty="0">
                <a:latin typeface="Calibri"/>
                <a:cs typeface="Calibri"/>
              </a:rPr>
              <a:t>experiencing</a:t>
            </a:r>
            <a:r>
              <a:rPr sz="2000" spc="-85" dirty="0">
                <a:latin typeface="Times New Roman"/>
                <a:cs typeface="Times New Roman"/>
              </a:rPr>
              <a:t> </a:t>
            </a:r>
            <a:r>
              <a:rPr sz="2000" dirty="0">
                <a:latin typeface="Calibri"/>
                <a:cs typeface="Calibri"/>
              </a:rPr>
              <a:t>typical</a:t>
            </a:r>
            <a:r>
              <a:rPr sz="2000" spc="-80" dirty="0">
                <a:latin typeface="Times New Roman"/>
                <a:cs typeface="Times New Roman"/>
              </a:rPr>
              <a:t> </a:t>
            </a:r>
            <a:r>
              <a:rPr sz="2000" dirty="0">
                <a:latin typeface="Calibri"/>
                <a:cs typeface="Calibri"/>
              </a:rPr>
              <a:t>meno</a:t>
            </a:r>
            <a:r>
              <a:rPr sz="2000" spc="-85" dirty="0">
                <a:latin typeface="Times New Roman"/>
                <a:cs typeface="Times New Roman"/>
              </a:rPr>
              <a:t> </a:t>
            </a:r>
            <a:r>
              <a:rPr sz="2000" dirty="0">
                <a:latin typeface="Calibri"/>
                <a:cs typeface="Calibri"/>
              </a:rPr>
              <a:t>sx</a:t>
            </a:r>
            <a:r>
              <a:rPr sz="2000" spc="-85" dirty="0">
                <a:latin typeface="Times New Roman"/>
                <a:cs typeface="Times New Roman"/>
              </a:rPr>
              <a:t> </a:t>
            </a:r>
            <a:r>
              <a:rPr sz="2000" dirty="0">
                <a:latin typeface="Calibri"/>
                <a:cs typeface="Calibri"/>
              </a:rPr>
              <a:t>at</a:t>
            </a:r>
            <a:r>
              <a:rPr sz="2000" spc="-85" dirty="0">
                <a:latin typeface="Times New Roman"/>
                <a:cs typeface="Times New Roman"/>
              </a:rPr>
              <a:t> </a:t>
            </a:r>
            <a:r>
              <a:rPr sz="2000" dirty="0">
                <a:latin typeface="Calibri"/>
                <a:cs typeface="Calibri"/>
              </a:rPr>
              <a:t>the</a:t>
            </a:r>
            <a:r>
              <a:rPr sz="2000" spc="-85" dirty="0">
                <a:latin typeface="Times New Roman"/>
                <a:cs typeface="Times New Roman"/>
              </a:rPr>
              <a:t> </a:t>
            </a:r>
            <a:r>
              <a:rPr sz="2000" dirty="0">
                <a:latin typeface="Calibri"/>
                <a:cs typeface="Calibri"/>
              </a:rPr>
              <a:t>usual</a:t>
            </a:r>
            <a:r>
              <a:rPr sz="2000" spc="-85" dirty="0">
                <a:latin typeface="Times New Roman"/>
                <a:cs typeface="Times New Roman"/>
              </a:rPr>
              <a:t> </a:t>
            </a:r>
            <a:r>
              <a:rPr sz="2000" dirty="0">
                <a:latin typeface="Calibri"/>
                <a:cs typeface="Calibri"/>
              </a:rPr>
              <a:t>age)</a:t>
            </a:r>
            <a:r>
              <a:rPr sz="2000" spc="-90" dirty="0">
                <a:latin typeface="Times New Roman"/>
                <a:cs typeface="Times New Roman"/>
              </a:rPr>
              <a:t> </a:t>
            </a:r>
            <a:endParaRPr lang="en-IE" sz="2000" spc="-90" dirty="0">
              <a:latin typeface="Times New Roman"/>
              <a:cs typeface="Times New Roman"/>
            </a:endParaRPr>
          </a:p>
          <a:p>
            <a:pPr marL="241300" marR="5080" indent="-228600">
              <a:lnSpc>
                <a:spcPts val="2160"/>
              </a:lnSpc>
              <a:spcBef>
                <a:spcPts val="375"/>
              </a:spcBef>
              <a:buFont typeface="Arial"/>
              <a:buChar char="•"/>
              <a:tabLst>
                <a:tab pos="241300" algn="l"/>
              </a:tabLst>
            </a:pPr>
            <a:r>
              <a:rPr sz="2000" dirty="0">
                <a:latin typeface="Calibri"/>
                <a:cs typeface="Calibri"/>
              </a:rPr>
              <a:t>‘</a:t>
            </a:r>
            <a:r>
              <a:rPr sz="2000" b="1" dirty="0">
                <a:solidFill>
                  <a:srgbClr val="538135"/>
                </a:solidFill>
                <a:latin typeface="Calibri"/>
                <a:cs typeface="Calibri"/>
              </a:rPr>
              <a:t>HRT</a:t>
            </a:r>
            <a:r>
              <a:rPr sz="2000" spc="-95" dirty="0">
                <a:solidFill>
                  <a:srgbClr val="538135"/>
                </a:solidFill>
                <a:latin typeface="Times New Roman"/>
                <a:cs typeface="Times New Roman"/>
              </a:rPr>
              <a:t> </a:t>
            </a:r>
            <a:r>
              <a:rPr sz="2000" b="1" dirty="0">
                <a:solidFill>
                  <a:srgbClr val="538135"/>
                </a:solidFill>
                <a:latin typeface="Calibri"/>
                <a:cs typeface="Calibri"/>
              </a:rPr>
              <a:t>may</a:t>
            </a:r>
            <a:r>
              <a:rPr sz="2000" spc="-80" dirty="0">
                <a:solidFill>
                  <a:srgbClr val="538135"/>
                </a:solidFill>
                <a:latin typeface="Times New Roman"/>
                <a:cs typeface="Times New Roman"/>
              </a:rPr>
              <a:t> </a:t>
            </a:r>
            <a:r>
              <a:rPr sz="2000" b="1" dirty="0">
                <a:solidFill>
                  <a:srgbClr val="538135"/>
                </a:solidFill>
                <a:latin typeface="Calibri"/>
                <a:cs typeface="Calibri"/>
              </a:rPr>
              <a:t>be</a:t>
            </a:r>
            <a:r>
              <a:rPr sz="2000" spc="-90" dirty="0">
                <a:solidFill>
                  <a:srgbClr val="538135"/>
                </a:solidFill>
                <a:latin typeface="Times New Roman"/>
                <a:cs typeface="Times New Roman"/>
              </a:rPr>
              <a:t> </a:t>
            </a:r>
            <a:r>
              <a:rPr sz="2000" b="1" dirty="0">
                <a:solidFill>
                  <a:srgbClr val="538135"/>
                </a:solidFill>
                <a:latin typeface="Calibri"/>
                <a:cs typeface="Calibri"/>
              </a:rPr>
              <a:t>needed</a:t>
            </a:r>
            <a:r>
              <a:rPr sz="2000" spc="-80" dirty="0">
                <a:solidFill>
                  <a:srgbClr val="538135"/>
                </a:solidFill>
                <a:latin typeface="Times New Roman"/>
                <a:cs typeface="Times New Roman"/>
              </a:rPr>
              <a:t> </a:t>
            </a:r>
            <a:r>
              <a:rPr sz="2000" b="1" dirty="0">
                <a:solidFill>
                  <a:srgbClr val="538135"/>
                </a:solidFill>
                <a:latin typeface="Calibri"/>
                <a:cs typeface="Calibri"/>
              </a:rPr>
              <a:t>for</a:t>
            </a:r>
            <a:r>
              <a:rPr sz="2000" spc="-80" dirty="0">
                <a:solidFill>
                  <a:srgbClr val="538135"/>
                </a:solidFill>
                <a:latin typeface="Times New Roman"/>
                <a:cs typeface="Times New Roman"/>
              </a:rPr>
              <a:t> </a:t>
            </a:r>
            <a:r>
              <a:rPr sz="2000" b="1" spc="-10" dirty="0">
                <a:solidFill>
                  <a:srgbClr val="538135"/>
                </a:solidFill>
                <a:latin typeface="Calibri"/>
                <a:cs typeface="Calibri"/>
              </a:rPr>
              <a:t>severe,</a:t>
            </a:r>
            <a:r>
              <a:rPr sz="2000" spc="-75" dirty="0">
                <a:solidFill>
                  <a:srgbClr val="538135"/>
                </a:solidFill>
                <a:latin typeface="Times New Roman"/>
                <a:cs typeface="Times New Roman"/>
              </a:rPr>
              <a:t> </a:t>
            </a:r>
            <a:r>
              <a:rPr sz="2000" b="1" spc="-10" dirty="0">
                <a:solidFill>
                  <a:srgbClr val="538135"/>
                </a:solidFill>
                <a:latin typeface="Calibri"/>
                <a:cs typeface="Calibri"/>
              </a:rPr>
              <a:t>refractory</a:t>
            </a:r>
            <a:r>
              <a:rPr sz="2000" spc="-70" dirty="0">
                <a:solidFill>
                  <a:srgbClr val="538135"/>
                </a:solidFill>
                <a:latin typeface="Times New Roman"/>
                <a:cs typeface="Times New Roman"/>
              </a:rPr>
              <a:t> </a:t>
            </a:r>
            <a:r>
              <a:rPr sz="2000" b="1" spc="-10" dirty="0">
                <a:solidFill>
                  <a:srgbClr val="538135"/>
                </a:solidFill>
                <a:latin typeface="Calibri"/>
                <a:cs typeface="Calibri"/>
              </a:rPr>
              <a:t>symptoms</a:t>
            </a:r>
            <a:r>
              <a:rPr sz="2000" spc="-105" dirty="0">
                <a:solidFill>
                  <a:srgbClr val="538135"/>
                </a:solidFill>
                <a:latin typeface="Times New Roman"/>
                <a:cs typeface="Times New Roman"/>
              </a:rPr>
              <a:t> </a:t>
            </a:r>
            <a:r>
              <a:rPr sz="2000" b="1" dirty="0">
                <a:solidFill>
                  <a:srgbClr val="538135"/>
                </a:solidFill>
                <a:latin typeface="Calibri"/>
                <a:cs typeface="Calibri"/>
              </a:rPr>
              <a:t>and</a:t>
            </a:r>
            <a:r>
              <a:rPr sz="2000" spc="-80" dirty="0">
                <a:solidFill>
                  <a:srgbClr val="538135"/>
                </a:solidFill>
                <a:latin typeface="Times New Roman"/>
                <a:cs typeface="Times New Roman"/>
              </a:rPr>
              <a:t> </a:t>
            </a:r>
            <a:r>
              <a:rPr sz="2000" b="1" dirty="0">
                <a:solidFill>
                  <a:srgbClr val="538135"/>
                </a:solidFill>
                <a:latin typeface="Calibri"/>
                <a:cs typeface="Calibri"/>
              </a:rPr>
              <a:t>should</a:t>
            </a:r>
            <a:r>
              <a:rPr sz="2000" spc="-105" dirty="0">
                <a:solidFill>
                  <a:srgbClr val="538135"/>
                </a:solidFill>
                <a:latin typeface="Times New Roman"/>
                <a:cs typeface="Times New Roman"/>
              </a:rPr>
              <a:t> </a:t>
            </a:r>
            <a:r>
              <a:rPr sz="2000" b="1" dirty="0">
                <a:solidFill>
                  <a:srgbClr val="538135"/>
                </a:solidFill>
                <a:latin typeface="Calibri"/>
                <a:cs typeface="Calibri"/>
              </a:rPr>
              <a:t>be</a:t>
            </a:r>
            <a:r>
              <a:rPr sz="2000" spc="-85" dirty="0">
                <a:solidFill>
                  <a:srgbClr val="538135"/>
                </a:solidFill>
                <a:latin typeface="Times New Roman"/>
                <a:cs typeface="Times New Roman"/>
              </a:rPr>
              <a:t> </a:t>
            </a:r>
            <a:r>
              <a:rPr sz="2000" b="1" spc="-10" dirty="0">
                <a:solidFill>
                  <a:srgbClr val="538135"/>
                </a:solidFill>
                <a:latin typeface="Calibri"/>
                <a:cs typeface="Calibri"/>
              </a:rPr>
              <a:t>considered</a:t>
            </a:r>
            <a:r>
              <a:rPr lang="en-IE" sz="2000" b="1" spc="-10" dirty="0">
                <a:solidFill>
                  <a:srgbClr val="538135"/>
                </a:solidFill>
                <a:latin typeface="Calibri"/>
                <a:cs typeface="Calibri"/>
              </a:rPr>
              <a:t> </a:t>
            </a:r>
            <a:r>
              <a:rPr sz="2000" b="1" dirty="0">
                <a:solidFill>
                  <a:srgbClr val="538135"/>
                </a:solidFill>
                <a:latin typeface="Calibri"/>
                <a:cs typeface="Calibri"/>
              </a:rPr>
              <a:t>on</a:t>
            </a:r>
            <a:r>
              <a:rPr sz="2000" b="1" spc="-25" dirty="0">
                <a:solidFill>
                  <a:srgbClr val="538135"/>
                </a:solidFill>
                <a:latin typeface="Calibri"/>
                <a:cs typeface="Calibri"/>
              </a:rPr>
              <a:t> </a:t>
            </a:r>
            <a:r>
              <a:rPr sz="2000" b="1" dirty="0">
                <a:solidFill>
                  <a:srgbClr val="538135"/>
                </a:solidFill>
                <a:latin typeface="Calibri"/>
                <a:cs typeface="Calibri"/>
              </a:rPr>
              <a:t>an</a:t>
            </a:r>
            <a:r>
              <a:rPr sz="2000" b="1" spc="-20" dirty="0">
                <a:solidFill>
                  <a:srgbClr val="538135"/>
                </a:solidFill>
                <a:latin typeface="Calibri"/>
                <a:cs typeface="Calibri"/>
              </a:rPr>
              <a:t> </a:t>
            </a:r>
            <a:r>
              <a:rPr sz="2000" b="1" dirty="0">
                <a:solidFill>
                  <a:srgbClr val="538135"/>
                </a:solidFill>
                <a:latin typeface="Calibri"/>
                <a:cs typeface="Calibri"/>
              </a:rPr>
              <a:t>individual</a:t>
            </a:r>
            <a:r>
              <a:rPr sz="2000" b="1" spc="-55" dirty="0">
                <a:solidFill>
                  <a:srgbClr val="538135"/>
                </a:solidFill>
                <a:latin typeface="Calibri"/>
                <a:cs typeface="Calibri"/>
              </a:rPr>
              <a:t> </a:t>
            </a:r>
            <a:r>
              <a:rPr sz="2000" b="1" dirty="0">
                <a:solidFill>
                  <a:srgbClr val="538135"/>
                </a:solidFill>
                <a:latin typeface="Calibri"/>
                <a:cs typeface="Calibri"/>
              </a:rPr>
              <a:t>basis</a:t>
            </a:r>
            <a:r>
              <a:rPr sz="2000" b="1" spc="-40" dirty="0">
                <a:solidFill>
                  <a:srgbClr val="538135"/>
                </a:solidFill>
                <a:latin typeface="Calibri"/>
                <a:cs typeface="Calibri"/>
              </a:rPr>
              <a:t> </a:t>
            </a:r>
            <a:r>
              <a:rPr sz="2000" b="1" dirty="0">
                <a:solidFill>
                  <a:srgbClr val="538135"/>
                </a:solidFill>
                <a:latin typeface="Calibri"/>
                <a:cs typeface="Calibri"/>
              </a:rPr>
              <a:t>following</a:t>
            </a:r>
            <a:r>
              <a:rPr sz="2000" b="1" spc="-45" dirty="0">
                <a:solidFill>
                  <a:srgbClr val="538135"/>
                </a:solidFill>
                <a:latin typeface="Calibri"/>
                <a:cs typeface="Calibri"/>
              </a:rPr>
              <a:t> </a:t>
            </a:r>
            <a:r>
              <a:rPr sz="2000" b="1" dirty="0">
                <a:solidFill>
                  <a:srgbClr val="538135"/>
                </a:solidFill>
                <a:latin typeface="Calibri"/>
                <a:cs typeface="Calibri"/>
              </a:rPr>
              <a:t>specialist</a:t>
            </a:r>
            <a:r>
              <a:rPr sz="2000" b="1" spc="-55" dirty="0">
                <a:solidFill>
                  <a:srgbClr val="538135"/>
                </a:solidFill>
                <a:latin typeface="Calibri"/>
                <a:cs typeface="Calibri"/>
              </a:rPr>
              <a:t> </a:t>
            </a:r>
            <a:r>
              <a:rPr sz="2000" b="1" dirty="0">
                <a:solidFill>
                  <a:srgbClr val="538135"/>
                </a:solidFill>
                <a:latin typeface="Calibri"/>
                <a:cs typeface="Calibri"/>
              </a:rPr>
              <a:t>and</a:t>
            </a:r>
            <a:r>
              <a:rPr sz="2000" b="1" spc="-30" dirty="0">
                <a:solidFill>
                  <a:srgbClr val="538135"/>
                </a:solidFill>
                <a:latin typeface="Calibri"/>
                <a:cs typeface="Calibri"/>
              </a:rPr>
              <a:t> </a:t>
            </a:r>
            <a:r>
              <a:rPr sz="2000" b="1" dirty="0">
                <a:solidFill>
                  <a:srgbClr val="538135"/>
                </a:solidFill>
                <a:latin typeface="Calibri"/>
                <a:cs typeface="Calibri"/>
              </a:rPr>
              <a:t>patient</a:t>
            </a:r>
            <a:r>
              <a:rPr sz="2000" b="1" spc="-40" dirty="0">
                <a:solidFill>
                  <a:srgbClr val="538135"/>
                </a:solidFill>
                <a:latin typeface="Calibri"/>
                <a:cs typeface="Calibri"/>
              </a:rPr>
              <a:t> </a:t>
            </a:r>
            <a:r>
              <a:rPr sz="2000" b="1" spc="-10" dirty="0">
                <a:solidFill>
                  <a:srgbClr val="538135"/>
                </a:solidFill>
                <a:latin typeface="Calibri"/>
                <a:cs typeface="Calibri"/>
              </a:rPr>
              <a:t>discussion.’</a:t>
            </a:r>
            <a:endParaRPr sz="2000" dirty="0">
              <a:latin typeface="Calibri"/>
              <a:cs typeface="Calibri"/>
            </a:endParaRPr>
          </a:p>
          <a:p>
            <a:pPr marL="241300" marR="379095" indent="-228600">
              <a:lnSpc>
                <a:spcPts val="2160"/>
              </a:lnSpc>
              <a:spcBef>
                <a:spcPts val="1040"/>
              </a:spcBef>
              <a:buFont typeface="Arial"/>
              <a:buChar char="•"/>
              <a:tabLst>
                <a:tab pos="241300" algn="l"/>
              </a:tabLst>
            </a:pP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88900" rIns="0" bIns="0" rtlCol="0">
            <a:spAutoFit/>
          </a:bodyPr>
          <a:lstStyle/>
          <a:p>
            <a:pPr marL="12700" marR="5080">
              <a:lnSpc>
                <a:spcPts val="4750"/>
              </a:lnSpc>
              <a:spcBef>
                <a:spcPts val="700"/>
              </a:spcBef>
            </a:pPr>
            <a:r>
              <a:rPr spc="-60" dirty="0"/>
              <a:t>Why</a:t>
            </a:r>
            <a:r>
              <a:rPr b="0" spc="-215" dirty="0">
                <a:latin typeface="Times New Roman"/>
                <a:cs typeface="Times New Roman"/>
              </a:rPr>
              <a:t> </a:t>
            </a:r>
            <a:r>
              <a:rPr dirty="0"/>
              <a:t>is</a:t>
            </a:r>
            <a:r>
              <a:rPr b="0" spc="-235" dirty="0">
                <a:latin typeface="Times New Roman"/>
                <a:cs typeface="Times New Roman"/>
              </a:rPr>
              <a:t> </a:t>
            </a:r>
            <a:r>
              <a:rPr dirty="0"/>
              <a:t>it</a:t>
            </a:r>
            <a:r>
              <a:rPr b="0" spc="-200" dirty="0">
                <a:latin typeface="Times New Roman"/>
                <a:cs typeface="Times New Roman"/>
              </a:rPr>
              <a:t> </a:t>
            </a:r>
            <a:r>
              <a:rPr spc="-55" dirty="0"/>
              <a:t>important</a:t>
            </a:r>
            <a:r>
              <a:rPr b="0" spc="-220" dirty="0">
                <a:latin typeface="Times New Roman"/>
                <a:cs typeface="Times New Roman"/>
              </a:rPr>
              <a:t> </a:t>
            </a:r>
            <a:r>
              <a:rPr spc="-10" dirty="0"/>
              <a:t>to</a:t>
            </a:r>
            <a:r>
              <a:rPr b="0" spc="-204" dirty="0">
                <a:latin typeface="Times New Roman"/>
                <a:cs typeface="Times New Roman"/>
              </a:rPr>
              <a:t> </a:t>
            </a:r>
            <a:r>
              <a:rPr spc="-35" dirty="0"/>
              <a:t>know</a:t>
            </a:r>
            <a:r>
              <a:rPr b="0" spc="-240" dirty="0">
                <a:latin typeface="Times New Roman"/>
                <a:cs typeface="Times New Roman"/>
              </a:rPr>
              <a:t> </a:t>
            </a:r>
            <a:r>
              <a:rPr spc="-35" dirty="0"/>
              <a:t>about</a:t>
            </a:r>
            <a:r>
              <a:rPr b="0" spc="-220" dirty="0">
                <a:latin typeface="Times New Roman"/>
                <a:cs typeface="Times New Roman"/>
              </a:rPr>
              <a:t> </a:t>
            </a:r>
            <a:r>
              <a:rPr spc="-10" dirty="0"/>
              <a:t>Menopause</a:t>
            </a:r>
            <a:r>
              <a:rPr b="0" spc="-10" dirty="0">
                <a:latin typeface="Times New Roman"/>
                <a:cs typeface="Times New Roman"/>
              </a:rPr>
              <a:t> </a:t>
            </a:r>
            <a:r>
              <a:rPr spc="-60" dirty="0"/>
              <a:t>Symptoms</a:t>
            </a:r>
            <a:r>
              <a:rPr b="0" spc="-215" dirty="0">
                <a:latin typeface="Times New Roman"/>
                <a:cs typeface="Times New Roman"/>
              </a:rPr>
              <a:t> </a:t>
            </a:r>
            <a:r>
              <a:rPr spc="-10" dirty="0"/>
              <a:t>and</a:t>
            </a:r>
            <a:r>
              <a:rPr b="0" spc="-260" dirty="0">
                <a:latin typeface="Times New Roman"/>
                <a:cs typeface="Times New Roman"/>
              </a:rPr>
              <a:t> </a:t>
            </a:r>
            <a:r>
              <a:rPr spc="-10" dirty="0"/>
              <a:t>Cancer?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a:t>
            </a:fld>
            <a:endParaRPr spc="-25" dirty="0"/>
          </a:p>
        </p:txBody>
      </p:sp>
      <p:sp>
        <p:nvSpPr>
          <p:cNvPr id="3" name="object 3"/>
          <p:cNvSpPr txBox="1"/>
          <p:nvPr/>
        </p:nvSpPr>
        <p:spPr>
          <a:xfrm>
            <a:off x="289052" y="1994154"/>
            <a:ext cx="10026015" cy="3307715"/>
          </a:xfrm>
          <a:prstGeom prst="rect">
            <a:avLst/>
          </a:prstGeom>
        </p:spPr>
        <p:txBody>
          <a:bodyPr vert="horz" wrap="square" lIns="0" tIns="47625" rIns="0" bIns="0" rtlCol="0">
            <a:spAutoFit/>
          </a:bodyPr>
          <a:lstStyle/>
          <a:p>
            <a:pPr marL="241300" marR="455930" indent="-228600">
              <a:lnSpc>
                <a:spcPts val="2160"/>
              </a:lnSpc>
              <a:spcBef>
                <a:spcPts val="375"/>
              </a:spcBef>
              <a:buFont typeface="Arial"/>
              <a:buChar char="•"/>
              <a:tabLst>
                <a:tab pos="241300" algn="l"/>
              </a:tabLst>
            </a:pPr>
            <a:r>
              <a:rPr sz="2000" dirty="0">
                <a:latin typeface="Calibri"/>
                <a:cs typeface="Calibri"/>
              </a:rPr>
              <a:t>Some</a:t>
            </a:r>
            <a:r>
              <a:rPr sz="2000" spc="-80" dirty="0">
                <a:latin typeface="Times New Roman"/>
                <a:cs typeface="Times New Roman"/>
              </a:rPr>
              <a:t> </a:t>
            </a:r>
            <a:r>
              <a:rPr sz="2000" dirty="0">
                <a:latin typeface="Calibri"/>
                <a:cs typeface="Calibri"/>
              </a:rPr>
              <a:t>cancer</a:t>
            </a:r>
            <a:r>
              <a:rPr sz="2000" spc="-95" dirty="0">
                <a:latin typeface="Times New Roman"/>
                <a:cs typeface="Times New Roman"/>
              </a:rPr>
              <a:t> </a:t>
            </a:r>
            <a:r>
              <a:rPr sz="2000" spc="-10" dirty="0">
                <a:latin typeface="Calibri"/>
                <a:cs typeface="Calibri"/>
              </a:rPr>
              <a:t>therapies</a:t>
            </a:r>
            <a:r>
              <a:rPr sz="2000" spc="-70" dirty="0">
                <a:latin typeface="Times New Roman"/>
                <a:cs typeface="Times New Roman"/>
              </a:rPr>
              <a:t> </a:t>
            </a:r>
            <a:r>
              <a:rPr sz="2000" dirty="0">
                <a:latin typeface="Calibri"/>
                <a:cs typeface="Calibri"/>
              </a:rPr>
              <a:t>can</a:t>
            </a:r>
            <a:r>
              <a:rPr sz="2000" spc="-95" dirty="0">
                <a:latin typeface="Times New Roman"/>
                <a:cs typeface="Times New Roman"/>
              </a:rPr>
              <a:t> </a:t>
            </a:r>
            <a:r>
              <a:rPr sz="2000" spc="-10" dirty="0">
                <a:latin typeface="Calibri"/>
                <a:cs typeface="Calibri"/>
              </a:rPr>
              <a:t>affect</a:t>
            </a:r>
            <a:r>
              <a:rPr sz="2000" spc="-65" dirty="0">
                <a:latin typeface="Times New Roman"/>
                <a:cs typeface="Times New Roman"/>
              </a:rPr>
              <a:t> </a:t>
            </a:r>
            <a:r>
              <a:rPr sz="2000" dirty="0">
                <a:latin typeface="Calibri"/>
                <a:cs typeface="Calibri"/>
              </a:rPr>
              <a:t>the</a:t>
            </a:r>
            <a:r>
              <a:rPr sz="2000" spc="-85" dirty="0">
                <a:latin typeface="Times New Roman"/>
                <a:cs typeface="Times New Roman"/>
              </a:rPr>
              <a:t> </a:t>
            </a:r>
            <a:r>
              <a:rPr sz="2000" dirty="0">
                <a:latin typeface="Calibri"/>
                <a:cs typeface="Calibri"/>
              </a:rPr>
              <a:t>ability</a:t>
            </a:r>
            <a:r>
              <a:rPr sz="2000" spc="-75" dirty="0">
                <a:latin typeface="Times New Roman"/>
                <a:cs typeface="Times New Roman"/>
              </a:rPr>
              <a:t> </a:t>
            </a:r>
            <a:r>
              <a:rPr sz="2000" dirty="0">
                <a:latin typeface="Calibri"/>
                <a:cs typeface="Calibri"/>
              </a:rPr>
              <a:t>of</a:t>
            </a:r>
            <a:r>
              <a:rPr sz="2000" spc="-90" dirty="0">
                <a:latin typeface="Times New Roman"/>
                <a:cs typeface="Times New Roman"/>
              </a:rPr>
              <a:t> </a:t>
            </a:r>
            <a:r>
              <a:rPr sz="2000" dirty="0">
                <a:latin typeface="Calibri"/>
                <a:cs typeface="Calibri"/>
              </a:rPr>
              <a:t>the</a:t>
            </a:r>
            <a:r>
              <a:rPr sz="2000" spc="-80" dirty="0">
                <a:latin typeface="Times New Roman"/>
                <a:cs typeface="Times New Roman"/>
              </a:rPr>
              <a:t> </a:t>
            </a:r>
            <a:r>
              <a:rPr sz="2000" spc="-10" dirty="0">
                <a:latin typeface="Calibri"/>
                <a:cs typeface="Calibri"/>
              </a:rPr>
              <a:t>ovaries</a:t>
            </a:r>
            <a:r>
              <a:rPr sz="2000" spc="-70" dirty="0">
                <a:latin typeface="Times New Roman"/>
                <a:cs typeface="Times New Roman"/>
              </a:rPr>
              <a:t> </a:t>
            </a:r>
            <a:r>
              <a:rPr sz="2000" dirty="0">
                <a:latin typeface="Calibri"/>
                <a:cs typeface="Calibri"/>
              </a:rPr>
              <a:t>to</a:t>
            </a:r>
            <a:r>
              <a:rPr sz="2000" spc="-80" dirty="0">
                <a:latin typeface="Times New Roman"/>
                <a:cs typeface="Times New Roman"/>
              </a:rPr>
              <a:t> </a:t>
            </a:r>
            <a:r>
              <a:rPr sz="2000" spc="-10" dirty="0">
                <a:latin typeface="Calibri"/>
                <a:cs typeface="Calibri"/>
              </a:rPr>
              <a:t>produce</a:t>
            </a:r>
            <a:r>
              <a:rPr sz="2000" spc="-95" dirty="0">
                <a:latin typeface="Times New Roman"/>
                <a:cs typeface="Times New Roman"/>
              </a:rPr>
              <a:t> </a:t>
            </a:r>
            <a:r>
              <a:rPr sz="2000" dirty="0">
                <a:latin typeface="Calibri"/>
                <a:cs typeface="Calibri"/>
              </a:rPr>
              <a:t>eggs</a:t>
            </a:r>
            <a:r>
              <a:rPr sz="2000" spc="-100" dirty="0">
                <a:latin typeface="Times New Roman"/>
                <a:cs typeface="Times New Roman"/>
              </a:rPr>
              <a:t> </a:t>
            </a:r>
            <a:r>
              <a:rPr sz="2000" dirty="0">
                <a:latin typeface="Calibri"/>
                <a:cs typeface="Calibri"/>
              </a:rPr>
              <a:t>and</a:t>
            </a:r>
            <a:r>
              <a:rPr sz="2000" spc="-80" dirty="0">
                <a:latin typeface="Times New Roman"/>
                <a:cs typeface="Times New Roman"/>
              </a:rPr>
              <a:t> </a:t>
            </a:r>
            <a:r>
              <a:rPr sz="2000" spc="-10" dirty="0">
                <a:latin typeface="Calibri"/>
                <a:cs typeface="Calibri"/>
              </a:rPr>
              <a:t>hormones-</a:t>
            </a:r>
            <a:r>
              <a:rPr sz="2000" dirty="0">
                <a:latin typeface="Calibri"/>
                <a:cs typeface="Calibri"/>
              </a:rPr>
              <a:t>Cancer</a:t>
            </a:r>
            <a:r>
              <a:rPr sz="2000" spc="-105" dirty="0">
                <a:latin typeface="Times New Roman"/>
                <a:cs typeface="Times New Roman"/>
              </a:rPr>
              <a:t> </a:t>
            </a:r>
            <a:r>
              <a:rPr sz="2000" spc="-10" dirty="0">
                <a:latin typeface="Calibri"/>
                <a:cs typeface="Calibri"/>
              </a:rPr>
              <a:t>therapies</a:t>
            </a:r>
            <a:r>
              <a:rPr sz="2000" spc="-75" dirty="0">
                <a:latin typeface="Times New Roman"/>
                <a:cs typeface="Times New Roman"/>
              </a:rPr>
              <a:t> </a:t>
            </a:r>
            <a:r>
              <a:rPr sz="2000" dirty="0">
                <a:latin typeface="Calibri"/>
                <a:cs typeface="Calibri"/>
              </a:rPr>
              <a:t>might</a:t>
            </a:r>
            <a:r>
              <a:rPr sz="2000" spc="-80" dirty="0">
                <a:latin typeface="Times New Roman"/>
                <a:cs typeface="Times New Roman"/>
              </a:rPr>
              <a:t> </a:t>
            </a:r>
            <a:r>
              <a:rPr sz="2000" b="1" dirty="0">
                <a:solidFill>
                  <a:srgbClr val="2E5496"/>
                </a:solidFill>
                <a:latin typeface="Calibri"/>
                <a:cs typeface="Calibri"/>
              </a:rPr>
              <a:t>impair</a:t>
            </a:r>
            <a:r>
              <a:rPr sz="2000" spc="-110" dirty="0">
                <a:solidFill>
                  <a:srgbClr val="2E5496"/>
                </a:solidFill>
                <a:latin typeface="Times New Roman"/>
                <a:cs typeface="Times New Roman"/>
              </a:rPr>
              <a:t> </a:t>
            </a:r>
            <a:r>
              <a:rPr sz="2000" b="1" dirty="0">
                <a:solidFill>
                  <a:srgbClr val="2E5496"/>
                </a:solidFill>
                <a:latin typeface="Calibri"/>
                <a:cs typeface="Calibri"/>
              </a:rPr>
              <a:t>fertility</a:t>
            </a:r>
            <a:r>
              <a:rPr sz="2000" spc="-110" dirty="0">
                <a:solidFill>
                  <a:srgbClr val="2E5496"/>
                </a:solidFill>
                <a:latin typeface="Times New Roman"/>
                <a:cs typeface="Times New Roman"/>
              </a:rPr>
              <a:t> </a:t>
            </a:r>
            <a:r>
              <a:rPr sz="2000" b="1" dirty="0">
                <a:solidFill>
                  <a:srgbClr val="2E5496"/>
                </a:solidFill>
                <a:latin typeface="Calibri"/>
                <a:cs typeface="Calibri"/>
              </a:rPr>
              <a:t>&amp;</a:t>
            </a:r>
            <a:r>
              <a:rPr sz="2000" spc="-85" dirty="0">
                <a:solidFill>
                  <a:srgbClr val="2E5496"/>
                </a:solidFill>
                <a:latin typeface="Times New Roman"/>
                <a:cs typeface="Times New Roman"/>
              </a:rPr>
              <a:t> </a:t>
            </a:r>
            <a:r>
              <a:rPr sz="2000" b="1" dirty="0">
                <a:solidFill>
                  <a:srgbClr val="2E5496"/>
                </a:solidFill>
                <a:latin typeface="Calibri"/>
                <a:cs typeface="Calibri"/>
              </a:rPr>
              <a:t>cause</a:t>
            </a:r>
            <a:r>
              <a:rPr sz="2000" spc="-90" dirty="0">
                <a:solidFill>
                  <a:srgbClr val="2E5496"/>
                </a:solidFill>
                <a:latin typeface="Times New Roman"/>
                <a:cs typeface="Times New Roman"/>
              </a:rPr>
              <a:t> </a:t>
            </a:r>
            <a:r>
              <a:rPr sz="2000" b="1" spc="-10" dirty="0">
                <a:solidFill>
                  <a:srgbClr val="2E5496"/>
                </a:solidFill>
                <a:latin typeface="Calibri"/>
                <a:cs typeface="Calibri"/>
              </a:rPr>
              <a:t>menopause-like</a:t>
            </a:r>
            <a:r>
              <a:rPr sz="2000" spc="-105" dirty="0">
                <a:solidFill>
                  <a:srgbClr val="2E5496"/>
                </a:solidFill>
                <a:latin typeface="Times New Roman"/>
                <a:cs typeface="Times New Roman"/>
              </a:rPr>
              <a:t> </a:t>
            </a:r>
            <a:r>
              <a:rPr sz="2000" b="1" spc="-10" dirty="0">
                <a:solidFill>
                  <a:srgbClr val="2E5496"/>
                </a:solidFill>
                <a:latin typeface="Calibri"/>
                <a:cs typeface="Calibri"/>
              </a:rPr>
              <a:t>symptoms</a:t>
            </a:r>
            <a:endParaRPr sz="2000" dirty="0">
              <a:latin typeface="Calibri"/>
              <a:cs typeface="Calibri"/>
            </a:endParaRPr>
          </a:p>
          <a:p>
            <a:pPr marL="240665" indent="-227965">
              <a:lnSpc>
                <a:spcPts val="2280"/>
              </a:lnSpc>
              <a:spcBef>
                <a:spcPts val="725"/>
              </a:spcBef>
              <a:buFont typeface="Arial"/>
              <a:buChar char="•"/>
              <a:tabLst>
                <a:tab pos="240665" algn="l"/>
              </a:tabLst>
            </a:pPr>
            <a:r>
              <a:rPr sz="2000" b="1" dirty="0">
                <a:solidFill>
                  <a:srgbClr val="2E5496"/>
                </a:solidFill>
                <a:latin typeface="Calibri"/>
                <a:cs typeface="Calibri"/>
              </a:rPr>
              <a:t>Some</a:t>
            </a:r>
            <a:r>
              <a:rPr sz="2000" spc="-114" dirty="0">
                <a:solidFill>
                  <a:srgbClr val="2E5496"/>
                </a:solidFill>
                <a:latin typeface="Times New Roman"/>
                <a:cs typeface="Times New Roman"/>
              </a:rPr>
              <a:t> </a:t>
            </a:r>
            <a:r>
              <a:rPr sz="2000" b="1" dirty="0">
                <a:solidFill>
                  <a:srgbClr val="2E5496"/>
                </a:solidFill>
                <a:latin typeface="Calibri"/>
                <a:cs typeface="Calibri"/>
              </a:rPr>
              <a:t>patients</a:t>
            </a:r>
            <a:r>
              <a:rPr sz="2000" spc="-105" dirty="0">
                <a:solidFill>
                  <a:srgbClr val="2E5496"/>
                </a:solidFill>
                <a:latin typeface="Times New Roman"/>
                <a:cs typeface="Times New Roman"/>
              </a:rPr>
              <a:t> </a:t>
            </a:r>
            <a:r>
              <a:rPr sz="2000" b="1" dirty="0">
                <a:solidFill>
                  <a:srgbClr val="2E5496"/>
                </a:solidFill>
                <a:latin typeface="Calibri"/>
                <a:cs typeface="Calibri"/>
              </a:rPr>
              <a:t>are</a:t>
            </a:r>
            <a:r>
              <a:rPr sz="2000" spc="-80" dirty="0">
                <a:solidFill>
                  <a:srgbClr val="2E5496"/>
                </a:solidFill>
                <a:latin typeface="Times New Roman"/>
                <a:cs typeface="Times New Roman"/>
              </a:rPr>
              <a:t> </a:t>
            </a:r>
            <a:r>
              <a:rPr sz="2000" b="1" dirty="0">
                <a:solidFill>
                  <a:srgbClr val="2E5496"/>
                </a:solidFill>
                <a:latin typeface="Calibri"/>
                <a:cs typeface="Calibri"/>
              </a:rPr>
              <a:t>already</a:t>
            </a:r>
            <a:r>
              <a:rPr sz="2000" spc="-90" dirty="0">
                <a:solidFill>
                  <a:srgbClr val="2E5496"/>
                </a:solidFill>
                <a:latin typeface="Times New Roman"/>
                <a:cs typeface="Times New Roman"/>
              </a:rPr>
              <a:t> </a:t>
            </a:r>
            <a:r>
              <a:rPr sz="2000" b="1" dirty="0">
                <a:solidFill>
                  <a:srgbClr val="2E5496"/>
                </a:solidFill>
                <a:latin typeface="Calibri"/>
                <a:cs typeface="Calibri"/>
              </a:rPr>
              <a:t>suffering</a:t>
            </a:r>
            <a:r>
              <a:rPr sz="2000" spc="-100" dirty="0">
                <a:solidFill>
                  <a:srgbClr val="2E5496"/>
                </a:solidFill>
                <a:latin typeface="Times New Roman"/>
                <a:cs typeface="Times New Roman"/>
              </a:rPr>
              <a:t> </a:t>
            </a:r>
            <a:r>
              <a:rPr sz="2000" b="1" dirty="0">
                <a:solidFill>
                  <a:srgbClr val="2E5496"/>
                </a:solidFill>
                <a:latin typeface="Calibri"/>
                <a:cs typeface="Calibri"/>
              </a:rPr>
              <a:t>from</a:t>
            </a:r>
            <a:r>
              <a:rPr sz="2000" spc="-100" dirty="0">
                <a:solidFill>
                  <a:srgbClr val="2E5496"/>
                </a:solidFill>
                <a:latin typeface="Times New Roman"/>
                <a:cs typeface="Times New Roman"/>
              </a:rPr>
              <a:t> </a:t>
            </a:r>
            <a:r>
              <a:rPr sz="2000" b="1" dirty="0">
                <a:solidFill>
                  <a:srgbClr val="2E5496"/>
                </a:solidFill>
                <a:latin typeface="Calibri"/>
                <a:cs typeface="Calibri"/>
              </a:rPr>
              <a:t>(peri)menopausal</a:t>
            </a:r>
            <a:r>
              <a:rPr sz="2000" spc="-114" dirty="0">
                <a:solidFill>
                  <a:srgbClr val="2E5496"/>
                </a:solidFill>
                <a:latin typeface="Times New Roman"/>
                <a:cs typeface="Times New Roman"/>
              </a:rPr>
              <a:t> </a:t>
            </a:r>
            <a:r>
              <a:rPr sz="2000" b="1" spc="-10" dirty="0">
                <a:solidFill>
                  <a:srgbClr val="2E5496"/>
                </a:solidFill>
                <a:latin typeface="Calibri"/>
                <a:cs typeface="Calibri"/>
              </a:rPr>
              <a:t>symptoms</a:t>
            </a:r>
            <a:r>
              <a:rPr sz="2000" spc="-114" dirty="0">
                <a:solidFill>
                  <a:srgbClr val="2E5496"/>
                </a:solidFill>
                <a:latin typeface="Times New Roman"/>
                <a:cs typeface="Times New Roman"/>
              </a:rPr>
              <a:t> </a:t>
            </a:r>
            <a:r>
              <a:rPr sz="2000" b="1" spc="-10" dirty="0">
                <a:solidFill>
                  <a:srgbClr val="2E5496"/>
                </a:solidFill>
                <a:latin typeface="Calibri"/>
                <a:cs typeface="Calibri"/>
              </a:rPr>
              <a:t>before</a:t>
            </a:r>
            <a:r>
              <a:rPr sz="2000" spc="-80" dirty="0">
                <a:solidFill>
                  <a:srgbClr val="2E5496"/>
                </a:solidFill>
                <a:latin typeface="Times New Roman"/>
                <a:cs typeface="Times New Roman"/>
              </a:rPr>
              <a:t> </a:t>
            </a:r>
            <a:r>
              <a:rPr sz="2000" b="1" dirty="0">
                <a:solidFill>
                  <a:srgbClr val="2E5496"/>
                </a:solidFill>
                <a:latin typeface="Calibri"/>
                <a:cs typeface="Calibri"/>
              </a:rPr>
              <a:t>they</a:t>
            </a:r>
            <a:r>
              <a:rPr sz="2000" spc="-100" dirty="0">
                <a:solidFill>
                  <a:srgbClr val="2E5496"/>
                </a:solidFill>
                <a:latin typeface="Times New Roman"/>
                <a:cs typeface="Times New Roman"/>
              </a:rPr>
              <a:t> </a:t>
            </a:r>
            <a:r>
              <a:rPr sz="2000" b="1" dirty="0">
                <a:solidFill>
                  <a:srgbClr val="2E5496"/>
                </a:solidFill>
                <a:latin typeface="Calibri"/>
                <a:cs typeface="Calibri"/>
              </a:rPr>
              <a:t>start</a:t>
            </a:r>
            <a:r>
              <a:rPr sz="2000" spc="-100" dirty="0">
                <a:solidFill>
                  <a:srgbClr val="2E5496"/>
                </a:solidFill>
                <a:latin typeface="Times New Roman"/>
                <a:cs typeface="Times New Roman"/>
              </a:rPr>
              <a:t> </a:t>
            </a:r>
            <a:r>
              <a:rPr sz="2000" b="1" spc="-10" dirty="0">
                <a:solidFill>
                  <a:srgbClr val="2E5496"/>
                </a:solidFill>
                <a:latin typeface="Calibri"/>
                <a:cs typeface="Calibri"/>
              </a:rPr>
              <a:t>their</a:t>
            </a:r>
            <a:endParaRPr sz="2000" dirty="0">
              <a:latin typeface="Calibri"/>
              <a:cs typeface="Calibri"/>
            </a:endParaRPr>
          </a:p>
          <a:p>
            <a:pPr marL="241300">
              <a:lnSpc>
                <a:spcPts val="2280"/>
              </a:lnSpc>
            </a:pPr>
            <a:r>
              <a:rPr sz="2000" b="1" spc="-10" dirty="0">
                <a:solidFill>
                  <a:srgbClr val="2E5496"/>
                </a:solidFill>
                <a:latin typeface="Calibri"/>
                <a:cs typeface="Calibri"/>
              </a:rPr>
              <a:t>cancer</a:t>
            </a:r>
            <a:r>
              <a:rPr sz="2000" spc="-75" dirty="0">
                <a:solidFill>
                  <a:srgbClr val="2E5496"/>
                </a:solidFill>
                <a:latin typeface="Times New Roman"/>
                <a:cs typeface="Times New Roman"/>
              </a:rPr>
              <a:t> </a:t>
            </a:r>
            <a:r>
              <a:rPr sz="2000" b="1" spc="-10" dirty="0">
                <a:solidFill>
                  <a:srgbClr val="2E5496"/>
                </a:solidFill>
                <a:latin typeface="Calibri"/>
                <a:cs typeface="Calibri"/>
              </a:rPr>
              <a:t>therapies</a:t>
            </a:r>
            <a:endParaRPr sz="2000" dirty="0">
              <a:latin typeface="Calibri"/>
              <a:cs typeface="Calibri"/>
            </a:endParaRPr>
          </a:p>
          <a:p>
            <a:pPr marL="240665" indent="-227965">
              <a:lnSpc>
                <a:spcPct val="100000"/>
              </a:lnSpc>
              <a:spcBef>
                <a:spcPts val="765"/>
              </a:spcBef>
              <a:buFont typeface="Arial"/>
              <a:buChar char="•"/>
              <a:tabLst>
                <a:tab pos="240665" algn="l"/>
              </a:tabLst>
            </a:pPr>
            <a:r>
              <a:rPr sz="2000" b="1" spc="-10" dirty="0">
                <a:latin typeface="Calibri"/>
                <a:cs typeface="Calibri"/>
              </a:rPr>
              <a:t>Chemotherapy</a:t>
            </a:r>
            <a:r>
              <a:rPr sz="2000" spc="-85" dirty="0">
                <a:latin typeface="Times New Roman"/>
                <a:cs typeface="Times New Roman"/>
              </a:rPr>
              <a:t> </a:t>
            </a:r>
            <a:r>
              <a:rPr sz="2000" b="1" dirty="0">
                <a:latin typeface="Calibri"/>
                <a:cs typeface="Calibri"/>
              </a:rPr>
              <a:t>and</a:t>
            </a:r>
            <a:r>
              <a:rPr sz="2000" spc="-75" dirty="0">
                <a:latin typeface="Times New Roman"/>
                <a:cs typeface="Times New Roman"/>
              </a:rPr>
              <a:t> </a:t>
            </a:r>
            <a:r>
              <a:rPr sz="2000" b="1" dirty="0">
                <a:latin typeface="Calibri"/>
                <a:cs typeface="Calibri"/>
              </a:rPr>
              <a:t>pelvic</a:t>
            </a:r>
            <a:r>
              <a:rPr sz="2000" spc="-70" dirty="0">
                <a:latin typeface="Times New Roman"/>
                <a:cs typeface="Times New Roman"/>
              </a:rPr>
              <a:t> </a:t>
            </a:r>
            <a:r>
              <a:rPr sz="2000" b="1" spc="-10" dirty="0">
                <a:latin typeface="Calibri"/>
                <a:cs typeface="Calibri"/>
              </a:rPr>
              <a:t>radiotherapy</a:t>
            </a:r>
            <a:r>
              <a:rPr sz="2000" spc="-60" dirty="0">
                <a:latin typeface="Times New Roman"/>
                <a:cs typeface="Times New Roman"/>
              </a:rPr>
              <a:t> </a:t>
            </a:r>
            <a:r>
              <a:rPr sz="2000" dirty="0">
                <a:latin typeface="Calibri"/>
                <a:cs typeface="Calibri"/>
              </a:rPr>
              <a:t>can</a:t>
            </a:r>
            <a:r>
              <a:rPr sz="2000" spc="-70" dirty="0">
                <a:latin typeface="Times New Roman"/>
                <a:cs typeface="Times New Roman"/>
              </a:rPr>
              <a:t> </a:t>
            </a:r>
            <a:r>
              <a:rPr sz="2000" spc="-10" dirty="0">
                <a:latin typeface="Calibri"/>
                <a:cs typeface="Calibri"/>
              </a:rPr>
              <a:t>result</a:t>
            </a:r>
            <a:r>
              <a:rPr sz="2000" spc="-60" dirty="0">
                <a:latin typeface="Times New Roman"/>
                <a:cs typeface="Times New Roman"/>
              </a:rPr>
              <a:t> </a:t>
            </a:r>
            <a:r>
              <a:rPr sz="2000" dirty="0">
                <a:latin typeface="Calibri"/>
                <a:cs typeface="Calibri"/>
              </a:rPr>
              <a:t>in</a:t>
            </a:r>
            <a:r>
              <a:rPr sz="2000" spc="-80" dirty="0">
                <a:latin typeface="Times New Roman"/>
                <a:cs typeface="Times New Roman"/>
              </a:rPr>
              <a:t> </a:t>
            </a:r>
            <a:r>
              <a:rPr sz="2000" dirty="0">
                <a:latin typeface="Calibri"/>
                <a:cs typeface="Calibri"/>
              </a:rPr>
              <a:t>a</a:t>
            </a:r>
            <a:r>
              <a:rPr sz="2000" spc="-70" dirty="0">
                <a:latin typeface="Times New Roman"/>
                <a:cs typeface="Times New Roman"/>
              </a:rPr>
              <a:t> </a:t>
            </a:r>
            <a:r>
              <a:rPr sz="2000" dirty="0">
                <a:latin typeface="Calibri"/>
                <a:cs typeface="Calibri"/>
              </a:rPr>
              <a:t>range</a:t>
            </a:r>
            <a:r>
              <a:rPr sz="2000" spc="-95" dirty="0">
                <a:latin typeface="Times New Roman"/>
                <a:cs typeface="Times New Roman"/>
              </a:rPr>
              <a:t> </a:t>
            </a:r>
            <a:r>
              <a:rPr sz="2000" dirty="0">
                <a:latin typeface="Calibri"/>
                <a:cs typeface="Calibri"/>
              </a:rPr>
              <a:t>of</a:t>
            </a:r>
            <a:r>
              <a:rPr sz="2000" spc="-80" dirty="0">
                <a:latin typeface="Times New Roman"/>
                <a:cs typeface="Times New Roman"/>
              </a:rPr>
              <a:t> </a:t>
            </a:r>
            <a:r>
              <a:rPr sz="2000" dirty="0">
                <a:latin typeface="Calibri"/>
                <a:cs typeface="Calibri"/>
              </a:rPr>
              <a:t>damage</a:t>
            </a:r>
            <a:r>
              <a:rPr sz="2000" spc="-80" dirty="0">
                <a:latin typeface="Times New Roman"/>
                <a:cs typeface="Times New Roman"/>
              </a:rPr>
              <a:t> </a:t>
            </a:r>
            <a:r>
              <a:rPr sz="2000" dirty="0">
                <a:latin typeface="Calibri"/>
                <a:cs typeface="Calibri"/>
              </a:rPr>
              <a:t>to</a:t>
            </a:r>
            <a:r>
              <a:rPr sz="2000" spc="-70" dirty="0">
                <a:latin typeface="Times New Roman"/>
                <a:cs typeface="Times New Roman"/>
              </a:rPr>
              <a:t> </a:t>
            </a:r>
            <a:r>
              <a:rPr sz="2000" dirty="0">
                <a:latin typeface="Calibri"/>
                <a:cs typeface="Calibri"/>
              </a:rPr>
              <a:t>the</a:t>
            </a:r>
            <a:r>
              <a:rPr sz="2000" spc="-80" dirty="0">
                <a:latin typeface="Times New Roman"/>
                <a:cs typeface="Times New Roman"/>
              </a:rPr>
              <a:t> </a:t>
            </a:r>
            <a:r>
              <a:rPr sz="2000" spc="-10" dirty="0">
                <a:latin typeface="Calibri"/>
                <a:cs typeface="Calibri"/>
              </a:rPr>
              <a:t>ovaries</a:t>
            </a:r>
            <a:endParaRPr sz="2000" dirty="0">
              <a:latin typeface="Calibri"/>
              <a:cs typeface="Calibri"/>
            </a:endParaRPr>
          </a:p>
          <a:p>
            <a:pPr marL="240665" indent="-227965">
              <a:lnSpc>
                <a:spcPts val="2280"/>
              </a:lnSpc>
              <a:spcBef>
                <a:spcPts val="760"/>
              </a:spcBef>
              <a:buFont typeface="Arial"/>
              <a:buChar char="•"/>
              <a:tabLst>
                <a:tab pos="240665" algn="l"/>
              </a:tabLst>
            </a:pPr>
            <a:r>
              <a:rPr sz="2000" spc="-35" dirty="0">
                <a:latin typeface="Calibri"/>
                <a:cs typeface="Calibri"/>
              </a:rPr>
              <a:t>Targeted</a:t>
            </a:r>
            <a:r>
              <a:rPr sz="2000" spc="-75" dirty="0">
                <a:latin typeface="Times New Roman"/>
                <a:cs typeface="Times New Roman"/>
              </a:rPr>
              <a:t> </a:t>
            </a:r>
            <a:r>
              <a:rPr sz="2000" dirty="0">
                <a:latin typeface="Calibri"/>
                <a:cs typeface="Calibri"/>
              </a:rPr>
              <a:t>anti</a:t>
            </a:r>
            <a:r>
              <a:rPr sz="2000" spc="-60" dirty="0">
                <a:latin typeface="Times New Roman"/>
                <a:cs typeface="Times New Roman"/>
              </a:rPr>
              <a:t> </a:t>
            </a:r>
            <a:r>
              <a:rPr sz="2000" dirty="0">
                <a:latin typeface="Calibri"/>
                <a:cs typeface="Calibri"/>
              </a:rPr>
              <a:t>hormone</a:t>
            </a:r>
            <a:r>
              <a:rPr sz="2000" spc="-90" dirty="0">
                <a:latin typeface="Times New Roman"/>
                <a:cs typeface="Times New Roman"/>
              </a:rPr>
              <a:t> </a:t>
            </a:r>
            <a:r>
              <a:rPr sz="2000" spc="-10" dirty="0">
                <a:latin typeface="Calibri"/>
                <a:cs typeface="Calibri"/>
              </a:rPr>
              <a:t>therapies</a:t>
            </a:r>
            <a:r>
              <a:rPr sz="2000" spc="-55" dirty="0">
                <a:latin typeface="Times New Roman"/>
                <a:cs typeface="Times New Roman"/>
              </a:rPr>
              <a:t> </a:t>
            </a:r>
            <a:r>
              <a:rPr sz="2000" spc="-10" dirty="0">
                <a:latin typeface="Calibri"/>
                <a:cs typeface="Calibri"/>
              </a:rPr>
              <a:t>like</a:t>
            </a:r>
            <a:r>
              <a:rPr sz="2000" spc="-50" dirty="0">
                <a:latin typeface="Times New Roman"/>
                <a:cs typeface="Times New Roman"/>
              </a:rPr>
              <a:t> </a:t>
            </a:r>
            <a:r>
              <a:rPr sz="2000" b="1" spc="-10" dirty="0">
                <a:solidFill>
                  <a:srgbClr val="2E5496"/>
                </a:solidFill>
                <a:latin typeface="Calibri"/>
                <a:cs typeface="Calibri"/>
              </a:rPr>
              <a:t>Zoladex</a:t>
            </a:r>
            <a:r>
              <a:rPr sz="2000" spc="-80" dirty="0">
                <a:solidFill>
                  <a:srgbClr val="2E5496"/>
                </a:solidFill>
                <a:latin typeface="Times New Roman"/>
                <a:cs typeface="Times New Roman"/>
              </a:rPr>
              <a:t> </a:t>
            </a:r>
            <a:r>
              <a:rPr sz="2000" b="1" dirty="0">
                <a:solidFill>
                  <a:srgbClr val="2E5496"/>
                </a:solidFill>
                <a:latin typeface="Calibri"/>
                <a:cs typeface="Calibri"/>
              </a:rPr>
              <a:t>and</a:t>
            </a:r>
            <a:r>
              <a:rPr sz="2000" spc="-75" dirty="0">
                <a:solidFill>
                  <a:srgbClr val="2E5496"/>
                </a:solidFill>
                <a:latin typeface="Times New Roman"/>
                <a:cs typeface="Times New Roman"/>
              </a:rPr>
              <a:t> </a:t>
            </a:r>
            <a:r>
              <a:rPr sz="2000" b="1" spc="-30" dirty="0">
                <a:solidFill>
                  <a:srgbClr val="2E5496"/>
                </a:solidFill>
                <a:latin typeface="Calibri"/>
                <a:cs typeface="Calibri"/>
              </a:rPr>
              <a:t>Tamoxifen</a:t>
            </a:r>
            <a:r>
              <a:rPr sz="2000" spc="-80" dirty="0">
                <a:solidFill>
                  <a:srgbClr val="2E5496"/>
                </a:solidFill>
                <a:latin typeface="Times New Roman"/>
                <a:cs typeface="Times New Roman"/>
              </a:rPr>
              <a:t> </a:t>
            </a:r>
            <a:r>
              <a:rPr sz="2000" b="1" dirty="0">
                <a:solidFill>
                  <a:srgbClr val="2E5496"/>
                </a:solidFill>
                <a:latin typeface="Calibri"/>
                <a:cs typeface="Calibri"/>
              </a:rPr>
              <a:t>and</a:t>
            </a:r>
            <a:r>
              <a:rPr sz="2000" spc="-75" dirty="0">
                <a:solidFill>
                  <a:srgbClr val="2E5496"/>
                </a:solidFill>
                <a:latin typeface="Times New Roman"/>
                <a:cs typeface="Times New Roman"/>
              </a:rPr>
              <a:t> </a:t>
            </a:r>
            <a:r>
              <a:rPr sz="2000" b="1" spc="-10" dirty="0">
                <a:solidFill>
                  <a:srgbClr val="2E5496"/>
                </a:solidFill>
                <a:latin typeface="Calibri"/>
                <a:cs typeface="Calibri"/>
              </a:rPr>
              <a:t>Aromatase</a:t>
            </a:r>
            <a:r>
              <a:rPr sz="2000" spc="-65" dirty="0">
                <a:solidFill>
                  <a:srgbClr val="2E5496"/>
                </a:solidFill>
                <a:latin typeface="Times New Roman"/>
                <a:cs typeface="Times New Roman"/>
              </a:rPr>
              <a:t> </a:t>
            </a:r>
            <a:r>
              <a:rPr sz="2000" b="1" spc="-10" dirty="0">
                <a:solidFill>
                  <a:srgbClr val="2E5496"/>
                </a:solidFill>
                <a:latin typeface="Calibri"/>
                <a:cs typeface="Calibri"/>
              </a:rPr>
              <a:t>Inhibitors</a:t>
            </a:r>
            <a:r>
              <a:rPr sz="2000" spc="-85" dirty="0">
                <a:solidFill>
                  <a:srgbClr val="2E5496"/>
                </a:solidFill>
                <a:latin typeface="Times New Roman"/>
                <a:cs typeface="Times New Roman"/>
              </a:rPr>
              <a:t> </a:t>
            </a:r>
            <a:r>
              <a:rPr sz="2000" spc="-20" dirty="0">
                <a:latin typeface="Calibri"/>
                <a:cs typeface="Calibri"/>
              </a:rPr>
              <a:t>work</a:t>
            </a:r>
            <a:endParaRPr sz="2000" dirty="0">
              <a:latin typeface="Calibri"/>
              <a:cs typeface="Calibri"/>
            </a:endParaRPr>
          </a:p>
          <a:p>
            <a:pPr marL="241300">
              <a:lnSpc>
                <a:spcPts val="2280"/>
              </a:lnSpc>
            </a:pPr>
            <a:r>
              <a:rPr sz="2000" dirty="0">
                <a:latin typeface="Calibri"/>
                <a:cs typeface="Calibri"/>
              </a:rPr>
              <a:t>by</a:t>
            </a:r>
            <a:r>
              <a:rPr sz="2000" spc="-95" dirty="0">
                <a:latin typeface="Times New Roman"/>
                <a:cs typeface="Times New Roman"/>
              </a:rPr>
              <a:t> </a:t>
            </a:r>
            <a:r>
              <a:rPr sz="2000" dirty="0">
                <a:latin typeface="Calibri"/>
                <a:cs typeface="Calibri"/>
              </a:rPr>
              <a:t>impeding</a:t>
            </a:r>
            <a:r>
              <a:rPr sz="2000" spc="-80" dirty="0">
                <a:latin typeface="Times New Roman"/>
                <a:cs typeface="Times New Roman"/>
              </a:rPr>
              <a:t> </a:t>
            </a:r>
            <a:r>
              <a:rPr sz="2000" dirty="0">
                <a:latin typeface="Calibri"/>
                <a:cs typeface="Calibri"/>
              </a:rPr>
              <a:t>the</a:t>
            </a:r>
            <a:r>
              <a:rPr sz="2000" spc="-80" dirty="0">
                <a:latin typeface="Times New Roman"/>
                <a:cs typeface="Times New Roman"/>
              </a:rPr>
              <a:t> </a:t>
            </a:r>
            <a:r>
              <a:rPr sz="2000" dirty="0">
                <a:latin typeface="Calibri"/>
                <a:cs typeface="Calibri"/>
              </a:rPr>
              <a:t>amounts</a:t>
            </a:r>
            <a:r>
              <a:rPr sz="2000" spc="-75" dirty="0">
                <a:latin typeface="Times New Roman"/>
                <a:cs typeface="Times New Roman"/>
              </a:rPr>
              <a:t> </a:t>
            </a:r>
            <a:r>
              <a:rPr sz="2000" dirty="0">
                <a:latin typeface="Calibri"/>
                <a:cs typeface="Calibri"/>
              </a:rPr>
              <a:t>or</a:t>
            </a:r>
            <a:r>
              <a:rPr sz="2000" spc="-95" dirty="0">
                <a:latin typeface="Times New Roman"/>
                <a:cs typeface="Times New Roman"/>
              </a:rPr>
              <a:t> </a:t>
            </a:r>
            <a:r>
              <a:rPr sz="2000" dirty="0">
                <a:latin typeface="Calibri"/>
                <a:cs typeface="Calibri"/>
              </a:rPr>
              <a:t>actions</a:t>
            </a:r>
            <a:r>
              <a:rPr sz="2000" spc="-80" dirty="0">
                <a:latin typeface="Times New Roman"/>
                <a:cs typeface="Times New Roman"/>
              </a:rPr>
              <a:t> </a:t>
            </a:r>
            <a:r>
              <a:rPr sz="2000" dirty="0">
                <a:latin typeface="Calibri"/>
                <a:cs typeface="Calibri"/>
              </a:rPr>
              <a:t>of</a:t>
            </a:r>
            <a:r>
              <a:rPr sz="2000" spc="-85" dirty="0">
                <a:latin typeface="Times New Roman"/>
                <a:cs typeface="Times New Roman"/>
              </a:rPr>
              <a:t> </a:t>
            </a:r>
            <a:r>
              <a:rPr sz="2000" b="1" spc="-10" dirty="0">
                <a:solidFill>
                  <a:srgbClr val="2E5496"/>
                </a:solidFill>
                <a:latin typeface="Calibri"/>
                <a:cs typeface="Calibri"/>
              </a:rPr>
              <a:t>Estrogen</a:t>
            </a:r>
            <a:r>
              <a:rPr sz="2000" spc="-80" dirty="0">
                <a:solidFill>
                  <a:srgbClr val="2E5496"/>
                </a:solidFill>
                <a:latin typeface="Times New Roman"/>
                <a:cs typeface="Times New Roman"/>
              </a:rPr>
              <a:t> </a:t>
            </a:r>
            <a:r>
              <a:rPr sz="2000" dirty="0">
                <a:latin typeface="Calibri"/>
                <a:cs typeface="Calibri"/>
              </a:rPr>
              <a:t>in</a:t>
            </a:r>
            <a:r>
              <a:rPr sz="2000" spc="-90" dirty="0">
                <a:latin typeface="Times New Roman"/>
                <a:cs typeface="Times New Roman"/>
              </a:rPr>
              <a:t> </a:t>
            </a:r>
            <a:r>
              <a:rPr sz="2000" dirty="0">
                <a:latin typeface="Calibri"/>
                <a:cs typeface="Calibri"/>
              </a:rPr>
              <a:t>the</a:t>
            </a:r>
            <a:r>
              <a:rPr sz="2000" spc="-75" dirty="0">
                <a:latin typeface="Times New Roman"/>
                <a:cs typeface="Times New Roman"/>
              </a:rPr>
              <a:t> </a:t>
            </a:r>
            <a:r>
              <a:rPr sz="2000" spc="-10" dirty="0">
                <a:latin typeface="Calibri"/>
                <a:cs typeface="Calibri"/>
              </a:rPr>
              <a:t>body.</a:t>
            </a:r>
            <a:endParaRPr sz="2000" dirty="0">
              <a:latin typeface="Calibri"/>
              <a:cs typeface="Calibri"/>
            </a:endParaRPr>
          </a:p>
          <a:p>
            <a:pPr marL="241300" marR="160655" indent="-228600">
              <a:lnSpc>
                <a:spcPts val="2160"/>
              </a:lnSpc>
              <a:spcBef>
                <a:spcPts val="1030"/>
              </a:spcBef>
              <a:buFont typeface="Arial"/>
              <a:buChar char="•"/>
              <a:tabLst>
                <a:tab pos="241300" algn="l"/>
              </a:tabLst>
            </a:pPr>
            <a:r>
              <a:rPr sz="2000" dirty="0">
                <a:latin typeface="Calibri"/>
                <a:cs typeface="Calibri"/>
              </a:rPr>
              <a:t>How</a:t>
            </a:r>
            <a:r>
              <a:rPr sz="2000" spc="-95" dirty="0">
                <a:latin typeface="Times New Roman"/>
                <a:cs typeface="Times New Roman"/>
              </a:rPr>
              <a:t> </a:t>
            </a:r>
            <a:r>
              <a:rPr sz="2000" dirty="0">
                <a:latin typeface="Calibri"/>
                <a:cs typeface="Calibri"/>
              </a:rPr>
              <a:t>you</a:t>
            </a:r>
            <a:r>
              <a:rPr sz="2000" spc="-95" dirty="0">
                <a:latin typeface="Times New Roman"/>
                <a:cs typeface="Times New Roman"/>
              </a:rPr>
              <a:t> </a:t>
            </a:r>
            <a:r>
              <a:rPr sz="2000" dirty="0">
                <a:latin typeface="Calibri"/>
                <a:cs typeface="Calibri"/>
              </a:rPr>
              <a:t>might</a:t>
            </a:r>
            <a:r>
              <a:rPr sz="2000" spc="-80" dirty="0">
                <a:latin typeface="Times New Roman"/>
                <a:cs typeface="Times New Roman"/>
              </a:rPr>
              <a:t> </a:t>
            </a:r>
            <a:r>
              <a:rPr sz="2000" spc="-10" dirty="0">
                <a:latin typeface="Calibri"/>
                <a:cs typeface="Calibri"/>
              </a:rPr>
              <a:t>feel</a:t>
            </a:r>
            <a:r>
              <a:rPr sz="2000" spc="-80" dirty="0">
                <a:latin typeface="Times New Roman"/>
                <a:cs typeface="Times New Roman"/>
              </a:rPr>
              <a:t> </a:t>
            </a:r>
            <a:r>
              <a:rPr sz="2000" dirty="0">
                <a:latin typeface="Calibri"/>
                <a:cs typeface="Calibri"/>
              </a:rPr>
              <a:t>on</a:t>
            </a:r>
            <a:r>
              <a:rPr sz="2000" spc="-80" dirty="0">
                <a:latin typeface="Times New Roman"/>
                <a:cs typeface="Times New Roman"/>
              </a:rPr>
              <a:t> </a:t>
            </a:r>
            <a:r>
              <a:rPr sz="2000" dirty="0">
                <a:latin typeface="Calibri"/>
                <a:cs typeface="Calibri"/>
              </a:rPr>
              <a:t>(or</a:t>
            </a:r>
            <a:r>
              <a:rPr sz="2000" spc="-85" dirty="0">
                <a:latin typeface="Times New Roman"/>
                <a:cs typeface="Times New Roman"/>
              </a:rPr>
              <a:t> </a:t>
            </a:r>
            <a:r>
              <a:rPr sz="2000" spc="-10" dirty="0">
                <a:latin typeface="Calibri"/>
                <a:cs typeface="Calibri"/>
              </a:rPr>
              <a:t>after)</a:t>
            </a:r>
            <a:r>
              <a:rPr sz="2000" spc="-65" dirty="0">
                <a:latin typeface="Times New Roman"/>
                <a:cs typeface="Times New Roman"/>
              </a:rPr>
              <a:t> </a:t>
            </a:r>
            <a:r>
              <a:rPr sz="2000" dirty="0">
                <a:latin typeface="Calibri"/>
                <a:cs typeface="Calibri"/>
              </a:rPr>
              <a:t>these</a:t>
            </a:r>
            <a:r>
              <a:rPr sz="2000" spc="-80" dirty="0">
                <a:latin typeface="Times New Roman"/>
                <a:cs typeface="Times New Roman"/>
              </a:rPr>
              <a:t> </a:t>
            </a:r>
            <a:r>
              <a:rPr sz="2000" spc="-10" dirty="0">
                <a:latin typeface="Calibri"/>
                <a:cs typeface="Calibri"/>
              </a:rPr>
              <a:t>therapies</a:t>
            </a:r>
            <a:r>
              <a:rPr sz="2000" spc="-70" dirty="0">
                <a:latin typeface="Times New Roman"/>
                <a:cs typeface="Times New Roman"/>
              </a:rPr>
              <a:t> </a:t>
            </a:r>
            <a:r>
              <a:rPr sz="2000" dirty="0">
                <a:latin typeface="Calibri"/>
                <a:cs typeface="Calibri"/>
              </a:rPr>
              <a:t>(as</a:t>
            </a:r>
            <a:r>
              <a:rPr sz="2000" spc="-60" dirty="0">
                <a:latin typeface="Times New Roman"/>
                <a:cs typeface="Times New Roman"/>
              </a:rPr>
              <a:t> </a:t>
            </a:r>
            <a:r>
              <a:rPr sz="2000" dirty="0">
                <a:latin typeface="Calibri"/>
                <a:cs typeface="Calibri"/>
              </a:rPr>
              <a:t>a</a:t>
            </a:r>
            <a:r>
              <a:rPr sz="2000" spc="-90" dirty="0">
                <a:latin typeface="Times New Roman"/>
                <a:cs typeface="Times New Roman"/>
              </a:rPr>
              <a:t> </a:t>
            </a:r>
            <a:r>
              <a:rPr sz="2000" spc="-10" dirty="0">
                <a:latin typeface="Calibri"/>
                <a:cs typeface="Calibri"/>
              </a:rPr>
              <a:t>result</a:t>
            </a:r>
            <a:r>
              <a:rPr sz="2000" spc="-60" dirty="0">
                <a:latin typeface="Times New Roman"/>
                <a:cs typeface="Times New Roman"/>
              </a:rPr>
              <a:t> </a:t>
            </a:r>
            <a:r>
              <a:rPr sz="2000" dirty="0">
                <a:latin typeface="Calibri"/>
                <a:cs typeface="Calibri"/>
              </a:rPr>
              <a:t>of</a:t>
            </a:r>
            <a:r>
              <a:rPr sz="2000" spc="-75" dirty="0">
                <a:latin typeface="Times New Roman"/>
                <a:cs typeface="Times New Roman"/>
              </a:rPr>
              <a:t> </a:t>
            </a:r>
            <a:r>
              <a:rPr sz="2000" spc="-10" dirty="0">
                <a:latin typeface="Calibri"/>
                <a:cs typeface="Calibri"/>
              </a:rPr>
              <a:t>estrogen</a:t>
            </a:r>
            <a:r>
              <a:rPr sz="2000" spc="-70" dirty="0">
                <a:latin typeface="Times New Roman"/>
                <a:cs typeface="Times New Roman"/>
              </a:rPr>
              <a:t> </a:t>
            </a:r>
            <a:r>
              <a:rPr sz="2000" spc="-10" dirty="0">
                <a:latin typeface="Calibri"/>
                <a:cs typeface="Calibri"/>
              </a:rPr>
              <a:t>fluctuations</a:t>
            </a:r>
            <a:r>
              <a:rPr sz="2000" spc="-80" dirty="0">
                <a:latin typeface="Times New Roman"/>
                <a:cs typeface="Times New Roman"/>
              </a:rPr>
              <a:t> </a:t>
            </a:r>
            <a:r>
              <a:rPr sz="2000" dirty="0">
                <a:latin typeface="Calibri"/>
                <a:cs typeface="Calibri"/>
              </a:rPr>
              <a:t>and/</a:t>
            </a:r>
            <a:r>
              <a:rPr sz="2000" spc="-90" dirty="0">
                <a:latin typeface="Times New Roman"/>
                <a:cs typeface="Times New Roman"/>
              </a:rPr>
              <a:t> </a:t>
            </a:r>
            <a:r>
              <a:rPr sz="2000" spc="-25" dirty="0">
                <a:latin typeface="Calibri"/>
                <a:cs typeface="Calibri"/>
              </a:rPr>
              <a:t>or</a:t>
            </a:r>
            <a:r>
              <a:rPr sz="2000" spc="-25" dirty="0">
                <a:latin typeface="Times New Roman"/>
                <a:cs typeface="Times New Roman"/>
              </a:rPr>
              <a:t> </a:t>
            </a:r>
            <a:r>
              <a:rPr sz="2000" dirty="0">
                <a:latin typeface="Calibri"/>
                <a:cs typeface="Calibri"/>
              </a:rPr>
              <a:t>loss)</a:t>
            </a:r>
            <a:r>
              <a:rPr sz="2000" spc="-75" dirty="0">
                <a:latin typeface="Times New Roman"/>
                <a:cs typeface="Times New Roman"/>
              </a:rPr>
              <a:t> </a:t>
            </a:r>
            <a:r>
              <a:rPr sz="2000" dirty="0">
                <a:latin typeface="Calibri"/>
                <a:cs typeface="Calibri"/>
              </a:rPr>
              <a:t>may</a:t>
            </a:r>
            <a:r>
              <a:rPr sz="2000" spc="-80" dirty="0">
                <a:latin typeface="Times New Roman"/>
                <a:cs typeface="Times New Roman"/>
              </a:rPr>
              <a:t> </a:t>
            </a:r>
            <a:r>
              <a:rPr sz="2000" dirty="0">
                <a:latin typeface="Calibri"/>
                <a:cs typeface="Calibri"/>
              </a:rPr>
              <a:t>be</a:t>
            </a:r>
            <a:r>
              <a:rPr sz="2000" spc="-95" dirty="0">
                <a:latin typeface="Times New Roman"/>
                <a:cs typeface="Times New Roman"/>
              </a:rPr>
              <a:t> </a:t>
            </a:r>
            <a:r>
              <a:rPr sz="2000" dirty="0">
                <a:latin typeface="Calibri"/>
                <a:cs typeface="Calibri"/>
              </a:rPr>
              <a:t>more</a:t>
            </a:r>
            <a:r>
              <a:rPr sz="2000" spc="-85" dirty="0">
                <a:latin typeface="Times New Roman"/>
                <a:cs typeface="Times New Roman"/>
              </a:rPr>
              <a:t> </a:t>
            </a:r>
            <a:r>
              <a:rPr sz="2000" spc="-10" dirty="0">
                <a:latin typeface="Calibri"/>
                <a:cs typeface="Calibri"/>
              </a:rPr>
              <a:t>problematic</a:t>
            </a:r>
            <a:r>
              <a:rPr sz="2000" spc="-70" dirty="0">
                <a:latin typeface="Times New Roman"/>
                <a:cs typeface="Times New Roman"/>
              </a:rPr>
              <a:t> </a:t>
            </a:r>
            <a:r>
              <a:rPr sz="2000" dirty="0">
                <a:latin typeface="Calibri"/>
                <a:cs typeface="Calibri"/>
              </a:rPr>
              <a:t>for</a:t>
            </a:r>
            <a:r>
              <a:rPr sz="2000" spc="-90" dirty="0">
                <a:latin typeface="Times New Roman"/>
                <a:cs typeface="Times New Roman"/>
              </a:rPr>
              <a:t> </a:t>
            </a:r>
            <a:r>
              <a:rPr sz="2000" dirty="0">
                <a:latin typeface="Calibri"/>
                <a:cs typeface="Calibri"/>
              </a:rPr>
              <a:t>some</a:t>
            </a:r>
            <a:r>
              <a:rPr sz="2000" spc="-85" dirty="0">
                <a:latin typeface="Times New Roman"/>
                <a:cs typeface="Times New Roman"/>
              </a:rPr>
              <a:t> </a:t>
            </a:r>
            <a:r>
              <a:rPr sz="2000" dirty="0">
                <a:latin typeface="Calibri"/>
                <a:cs typeface="Calibri"/>
              </a:rPr>
              <a:t>than</a:t>
            </a:r>
            <a:r>
              <a:rPr sz="2000" spc="-85" dirty="0">
                <a:latin typeface="Times New Roman"/>
                <a:cs typeface="Times New Roman"/>
              </a:rPr>
              <a:t> </a:t>
            </a:r>
            <a:r>
              <a:rPr sz="2000" dirty="0">
                <a:latin typeface="Calibri"/>
                <a:cs typeface="Calibri"/>
              </a:rPr>
              <a:t>others-</a:t>
            </a:r>
            <a:r>
              <a:rPr sz="2000" spc="-90" dirty="0">
                <a:latin typeface="Times New Roman"/>
                <a:cs typeface="Times New Roman"/>
              </a:rPr>
              <a:t> </a:t>
            </a:r>
            <a:r>
              <a:rPr sz="2000" b="1" dirty="0">
                <a:solidFill>
                  <a:srgbClr val="2E5496"/>
                </a:solidFill>
                <a:latin typeface="Calibri"/>
                <a:cs typeface="Calibri"/>
              </a:rPr>
              <a:t>but</a:t>
            </a:r>
            <a:r>
              <a:rPr sz="2000" spc="-100" dirty="0">
                <a:solidFill>
                  <a:srgbClr val="2E5496"/>
                </a:solidFill>
                <a:latin typeface="Times New Roman"/>
                <a:cs typeface="Times New Roman"/>
              </a:rPr>
              <a:t> </a:t>
            </a:r>
            <a:r>
              <a:rPr sz="2000" b="1" spc="-10" dirty="0">
                <a:solidFill>
                  <a:srgbClr val="2E5496"/>
                </a:solidFill>
                <a:latin typeface="Calibri"/>
                <a:cs typeface="Calibri"/>
              </a:rPr>
              <a:t>everyone</a:t>
            </a:r>
            <a:r>
              <a:rPr sz="2000" spc="-60" dirty="0">
                <a:solidFill>
                  <a:srgbClr val="2E5496"/>
                </a:solidFill>
                <a:latin typeface="Times New Roman"/>
                <a:cs typeface="Times New Roman"/>
              </a:rPr>
              <a:t> </a:t>
            </a:r>
            <a:r>
              <a:rPr sz="2000" b="1" dirty="0">
                <a:solidFill>
                  <a:srgbClr val="2E5496"/>
                </a:solidFill>
                <a:latin typeface="Calibri"/>
                <a:cs typeface="Calibri"/>
              </a:rPr>
              <a:t>should</a:t>
            </a:r>
            <a:r>
              <a:rPr sz="2000" spc="-105" dirty="0">
                <a:solidFill>
                  <a:srgbClr val="2E5496"/>
                </a:solidFill>
                <a:latin typeface="Times New Roman"/>
                <a:cs typeface="Times New Roman"/>
              </a:rPr>
              <a:t> </a:t>
            </a:r>
            <a:r>
              <a:rPr sz="2000" b="1" dirty="0">
                <a:solidFill>
                  <a:srgbClr val="2E5496"/>
                </a:solidFill>
                <a:latin typeface="Calibri"/>
                <a:cs typeface="Calibri"/>
              </a:rPr>
              <a:t>be</a:t>
            </a:r>
            <a:r>
              <a:rPr sz="2000" spc="-85" dirty="0">
                <a:solidFill>
                  <a:srgbClr val="2E5496"/>
                </a:solidFill>
                <a:latin typeface="Times New Roman"/>
                <a:cs typeface="Times New Roman"/>
              </a:rPr>
              <a:t> </a:t>
            </a:r>
            <a:r>
              <a:rPr sz="2000" b="1" spc="-10" dirty="0">
                <a:solidFill>
                  <a:srgbClr val="2E5496"/>
                </a:solidFill>
                <a:latin typeface="Calibri"/>
                <a:cs typeface="Calibri"/>
              </a:rPr>
              <a:t>aware</a:t>
            </a:r>
            <a:r>
              <a:rPr sz="2000" spc="-70" dirty="0">
                <a:solidFill>
                  <a:srgbClr val="2E5496"/>
                </a:solidFill>
                <a:latin typeface="Times New Roman"/>
                <a:cs typeface="Times New Roman"/>
              </a:rPr>
              <a:t> </a:t>
            </a:r>
            <a:r>
              <a:rPr sz="2000" b="1" dirty="0">
                <a:solidFill>
                  <a:srgbClr val="2E5496"/>
                </a:solidFill>
                <a:latin typeface="Calibri"/>
                <a:cs typeface="Calibri"/>
              </a:rPr>
              <a:t>of</a:t>
            </a:r>
            <a:r>
              <a:rPr sz="2000" spc="-85" dirty="0">
                <a:solidFill>
                  <a:srgbClr val="2E5496"/>
                </a:solidFill>
                <a:latin typeface="Times New Roman"/>
                <a:cs typeface="Times New Roman"/>
              </a:rPr>
              <a:t> </a:t>
            </a:r>
            <a:r>
              <a:rPr sz="2000" b="1" spc="-20" dirty="0">
                <a:solidFill>
                  <a:srgbClr val="2E5496"/>
                </a:solidFill>
                <a:latin typeface="Calibri"/>
                <a:cs typeface="Calibri"/>
              </a:rPr>
              <a:t>what</a:t>
            </a:r>
            <a:r>
              <a:rPr sz="2000" spc="-20" dirty="0">
                <a:solidFill>
                  <a:srgbClr val="2E5496"/>
                </a:solidFill>
                <a:latin typeface="Times New Roman"/>
                <a:cs typeface="Times New Roman"/>
              </a:rPr>
              <a:t> </a:t>
            </a:r>
            <a:r>
              <a:rPr sz="2000" b="1" dirty="0">
                <a:solidFill>
                  <a:srgbClr val="2E5496"/>
                </a:solidFill>
                <a:latin typeface="Calibri"/>
                <a:cs typeface="Calibri"/>
              </a:rPr>
              <a:t>might</a:t>
            </a:r>
            <a:r>
              <a:rPr sz="2000" spc="-105" dirty="0">
                <a:solidFill>
                  <a:srgbClr val="2E5496"/>
                </a:solidFill>
                <a:latin typeface="Times New Roman"/>
                <a:cs typeface="Times New Roman"/>
              </a:rPr>
              <a:t> </a:t>
            </a:r>
            <a:r>
              <a:rPr sz="2000" b="1" dirty="0">
                <a:solidFill>
                  <a:srgbClr val="2E5496"/>
                </a:solidFill>
                <a:latin typeface="Calibri"/>
                <a:cs typeface="Calibri"/>
              </a:rPr>
              <a:t>happen</a:t>
            </a:r>
            <a:r>
              <a:rPr sz="2000" spc="-80" dirty="0">
                <a:solidFill>
                  <a:srgbClr val="2E5496"/>
                </a:solidFill>
                <a:latin typeface="Times New Roman"/>
                <a:cs typeface="Times New Roman"/>
              </a:rPr>
              <a:t> </a:t>
            </a:r>
            <a:r>
              <a:rPr sz="2000" b="1" spc="-10" dirty="0">
                <a:solidFill>
                  <a:srgbClr val="2E5496"/>
                </a:solidFill>
                <a:latin typeface="Calibri"/>
                <a:cs typeface="Calibri"/>
              </a:rPr>
              <a:t>before</a:t>
            </a:r>
            <a:r>
              <a:rPr sz="2000" spc="-85" dirty="0">
                <a:solidFill>
                  <a:srgbClr val="2E5496"/>
                </a:solidFill>
                <a:latin typeface="Times New Roman"/>
                <a:cs typeface="Times New Roman"/>
              </a:rPr>
              <a:t> </a:t>
            </a:r>
            <a:r>
              <a:rPr sz="2000" b="1" dirty="0">
                <a:solidFill>
                  <a:srgbClr val="2E5496"/>
                </a:solidFill>
                <a:latin typeface="Calibri"/>
                <a:cs typeface="Calibri"/>
              </a:rPr>
              <a:t>they</a:t>
            </a:r>
            <a:r>
              <a:rPr sz="2000" spc="-90" dirty="0">
                <a:solidFill>
                  <a:srgbClr val="2E5496"/>
                </a:solidFill>
                <a:latin typeface="Times New Roman"/>
                <a:cs typeface="Times New Roman"/>
              </a:rPr>
              <a:t> </a:t>
            </a:r>
            <a:r>
              <a:rPr sz="2000" b="1" dirty="0">
                <a:solidFill>
                  <a:srgbClr val="2E5496"/>
                </a:solidFill>
                <a:latin typeface="Calibri"/>
                <a:cs typeface="Calibri"/>
              </a:rPr>
              <a:t>start</a:t>
            </a:r>
            <a:r>
              <a:rPr sz="2000" spc="-90" dirty="0">
                <a:solidFill>
                  <a:srgbClr val="2E5496"/>
                </a:solidFill>
                <a:latin typeface="Times New Roman"/>
                <a:cs typeface="Times New Roman"/>
              </a:rPr>
              <a:t> </a:t>
            </a:r>
            <a:r>
              <a:rPr sz="2000" b="1" dirty="0">
                <a:solidFill>
                  <a:srgbClr val="2E5496"/>
                </a:solidFill>
                <a:latin typeface="Calibri"/>
                <a:cs typeface="Calibri"/>
              </a:rPr>
              <a:t>their</a:t>
            </a:r>
            <a:r>
              <a:rPr sz="2000" spc="-90" dirty="0">
                <a:solidFill>
                  <a:srgbClr val="2E5496"/>
                </a:solidFill>
                <a:latin typeface="Times New Roman"/>
                <a:cs typeface="Times New Roman"/>
              </a:rPr>
              <a:t> </a:t>
            </a:r>
            <a:r>
              <a:rPr sz="2000" b="1" spc="-10" dirty="0">
                <a:solidFill>
                  <a:srgbClr val="2E5496"/>
                </a:solidFill>
                <a:latin typeface="Calibri"/>
                <a:cs typeface="Calibri"/>
              </a:rPr>
              <a:t>treatment</a:t>
            </a: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24102" y="338150"/>
            <a:ext cx="9606280" cy="1301115"/>
          </a:xfrm>
          <a:prstGeom prst="rect">
            <a:avLst/>
          </a:prstGeom>
        </p:spPr>
        <p:txBody>
          <a:bodyPr vert="horz" wrap="square" lIns="0" tIns="89535" rIns="0" bIns="0" rtlCol="0">
            <a:spAutoFit/>
          </a:bodyPr>
          <a:lstStyle/>
          <a:p>
            <a:pPr marL="12700" marR="5080">
              <a:lnSpc>
                <a:spcPts val="4750"/>
              </a:lnSpc>
              <a:spcBef>
                <a:spcPts val="705"/>
              </a:spcBef>
            </a:pPr>
            <a:r>
              <a:rPr dirty="0">
                <a:solidFill>
                  <a:srgbClr val="2E5496"/>
                </a:solidFill>
              </a:rPr>
              <a:t>But</a:t>
            </a:r>
            <a:r>
              <a:rPr b="0" spc="-250" dirty="0">
                <a:solidFill>
                  <a:srgbClr val="2E5496"/>
                </a:solidFill>
                <a:latin typeface="Times New Roman"/>
                <a:cs typeface="Times New Roman"/>
              </a:rPr>
              <a:t> </a:t>
            </a:r>
            <a:r>
              <a:rPr dirty="0">
                <a:solidFill>
                  <a:srgbClr val="2E5496"/>
                </a:solidFill>
              </a:rPr>
              <a:t>it</a:t>
            </a:r>
            <a:r>
              <a:rPr b="0" spc="-195" dirty="0">
                <a:solidFill>
                  <a:srgbClr val="2E5496"/>
                </a:solidFill>
                <a:latin typeface="Times New Roman"/>
                <a:cs typeface="Times New Roman"/>
              </a:rPr>
              <a:t> </a:t>
            </a:r>
            <a:r>
              <a:rPr dirty="0">
                <a:solidFill>
                  <a:srgbClr val="2E5496"/>
                </a:solidFill>
              </a:rPr>
              <a:t>is</a:t>
            </a:r>
            <a:r>
              <a:rPr b="0" spc="-200" dirty="0">
                <a:solidFill>
                  <a:srgbClr val="2E5496"/>
                </a:solidFill>
                <a:latin typeface="Times New Roman"/>
                <a:cs typeface="Times New Roman"/>
              </a:rPr>
              <a:t> </a:t>
            </a:r>
            <a:r>
              <a:rPr dirty="0">
                <a:solidFill>
                  <a:srgbClr val="2E5496"/>
                </a:solidFill>
              </a:rPr>
              <a:t>a</a:t>
            </a:r>
            <a:r>
              <a:rPr b="0" spc="-200" dirty="0">
                <a:solidFill>
                  <a:srgbClr val="2E5496"/>
                </a:solidFill>
                <a:latin typeface="Times New Roman"/>
                <a:cs typeface="Times New Roman"/>
              </a:rPr>
              <a:t> </a:t>
            </a:r>
            <a:r>
              <a:rPr spc="-65" dirty="0">
                <a:solidFill>
                  <a:srgbClr val="2E5496"/>
                </a:solidFill>
              </a:rPr>
              <a:t>different</a:t>
            </a:r>
            <a:r>
              <a:rPr b="0" spc="-210" dirty="0">
                <a:solidFill>
                  <a:srgbClr val="2E5496"/>
                </a:solidFill>
                <a:latin typeface="Times New Roman"/>
                <a:cs typeface="Times New Roman"/>
              </a:rPr>
              <a:t> </a:t>
            </a:r>
            <a:r>
              <a:rPr spc="-45" dirty="0">
                <a:solidFill>
                  <a:srgbClr val="2E5496"/>
                </a:solidFill>
              </a:rPr>
              <a:t>story</a:t>
            </a:r>
            <a:r>
              <a:rPr b="0" spc="-229" dirty="0">
                <a:solidFill>
                  <a:srgbClr val="2E5496"/>
                </a:solidFill>
                <a:latin typeface="Times New Roman"/>
                <a:cs typeface="Times New Roman"/>
              </a:rPr>
              <a:t> </a:t>
            </a:r>
            <a:r>
              <a:rPr spc="-30" dirty="0">
                <a:solidFill>
                  <a:srgbClr val="2E5496"/>
                </a:solidFill>
              </a:rPr>
              <a:t>after</a:t>
            </a:r>
            <a:r>
              <a:rPr b="0" spc="-220" dirty="0">
                <a:solidFill>
                  <a:srgbClr val="2E5496"/>
                </a:solidFill>
                <a:latin typeface="Times New Roman"/>
                <a:cs typeface="Times New Roman"/>
              </a:rPr>
              <a:t> </a:t>
            </a:r>
            <a:r>
              <a:rPr spc="-10" dirty="0">
                <a:solidFill>
                  <a:srgbClr val="2E5496"/>
                </a:solidFill>
              </a:rPr>
              <a:t>Risk</a:t>
            </a:r>
            <a:r>
              <a:rPr b="0" spc="-240" dirty="0">
                <a:solidFill>
                  <a:srgbClr val="2E5496"/>
                </a:solidFill>
                <a:latin typeface="Times New Roman"/>
                <a:cs typeface="Times New Roman"/>
              </a:rPr>
              <a:t> </a:t>
            </a:r>
            <a:r>
              <a:rPr spc="-10" dirty="0">
                <a:solidFill>
                  <a:srgbClr val="2E5496"/>
                </a:solidFill>
              </a:rPr>
              <a:t>Reducing</a:t>
            </a:r>
            <a:r>
              <a:rPr b="0" spc="-10" dirty="0">
                <a:solidFill>
                  <a:srgbClr val="2E5496"/>
                </a:solidFill>
                <a:latin typeface="Times New Roman"/>
                <a:cs typeface="Times New Roman"/>
              </a:rPr>
              <a:t> </a:t>
            </a:r>
            <a:r>
              <a:rPr spc="-10" dirty="0">
                <a:solidFill>
                  <a:srgbClr val="2E5496"/>
                </a:solidFill>
              </a:rPr>
              <a:t>Surgery!</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20</a:t>
            </a:fld>
            <a:endParaRPr spc="-25" dirty="0"/>
          </a:p>
        </p:txBody>
      </p:sp>
      <p:sp>
        <p:nvSpPr>
          <p:cNvPr id="3" name="object 3"/>
          <p:cNvSpPr txBox="1"/>
          <p:nvPr/>
        </p:nvSpPr>
        <p:spPr>
          <a:xfrm>
            <a:off x="412189" y="1906905"/>
            <a:ext cx="10721975" cy="3181350"/>
          </a:xfrm>
          <a:prstGeom prst="rect">
            <a:avLst/>
          </a:prstGeom>
        </p:spPr>
        <p:txBody>
          <a:bodyPr vert="horz" wrap="square" lIns="0" tIns="13335" rIns="0" bIns="0" rtlCol="0">
            <a:spAutoFit/>
          </a:bodyPr>
          <a:lstStyle/>
          <a:p>
            <a:pPr marL="240665" indent="-227965">
              <a:lnSpc>
                <a:spcPts val="2280"/>
              </a:lnSpc>
              <a:spcBef>
                <a:spcPts val="105"/>
              </a:spcBef>
              <a:buFont typeface="Arial"/>
              <a:buChar char="•"/>
              <a:tabLst>
                <a:tab pos="240665" algn="l"/>
              </a:tabLst>
            </a:pPr>
            <a:r>
              <a:rPr sz="2000" dirty="0">
                <a:latin typeface="Calibri"/>
                <a:cs typeface="Calibri"/>
              </a:rPr>
              <a:t>The</a:t>
            </a:r>
            <a:r>
              <a:rPr sz="2000" spc="-75" dirty="0">
                <a:latin typeface="Times New Roman"/>
                <a:cs typeface="Times New Roman"/>
              </a:rPr>
              <a:t> </a:t>
            </a:r>
            <a:r>
              <a:rPr sz="2000" spc="-20" dirty="0">
                <a:latin typeface="Calibri"/>
                <a:cs typeface="Calibri"/>
              </a:rPr>
              <a:t>exception</a:t>
            </a:r>
            <a:r>
              <a:rPr sz="2000" spc="-65" dirty="0">
                <a:latin typeface="Times New Roman"/>
                <a:cs typeface="Times New Roman"/>
              </a:rPr>
              <a:t> </a:t>
            </a:r>
            <a:r>
              <a:rPr sz="2000" dirty="0">
                <a:latin typeface="Calibri"/>
                <a:cs typeface="Calibri"/>
              </a:rPr>
              <a:t>to</a:t>
            </a:r>
            <a:r>
              <a:rPr sz="2000" spc="-80" dirty="0">
                <a:latin typeface="Times New Roman"/>
                <a:cs typeface="Times New Roman"/>
              </a:rPr>
              <a:t> </a:t>
            </a:r>
            <a:r>
              <a:rPr sz="2000" dirty="0">
                <a:latin typeface="Calibri"/>
                <a:cs typeface="Calibri"/>
              </a:rPr>
              <a:t>this</a:t>
            </a:r>
            <a:r>
              <a:rPr sz="2000" spc="-60" dirty="0">
                <a:latin typeface="Times New Roman"/>
                <a:cs typeface="Times New Roman"/>
              </a:rPr>
              <a:t> </a:t>
            </a:r>
            <a:r>
              <a:rPr sz="2000" dirty="0">
                <a:latin typeface="Calibri"/>
                <a:cs typeface="Calibri"/>
              </a:rPr>
              <a:t>is</a:t>
            </a:r>
            <a:r>
              <a:rPr sz="2000" spc="-80" dirty="0">
                <a:latin typeface="Times New Roman"/>
                <a:cs typeface="Times New Roman"/>
              </a:rPr>
              <a:t> </a:t>
            </a:r>
            <a:r>
              <a:rPr sz="2000" dirty="0">
                <a:latin typeface="Calibri"/>
                <a:cs typeface="Calibri"/>
              </a:rPr>
              <a:t>BRCA1</a:t>
            </a:r>
            <a:r>
              <a:rPr sz="2000" spc="-85" dirty="0">
                <a:latin typeface="Times New Roman"/>
                <a:cs typeface="Times New Roman"/>
              </a:rPr>
              <a:t> </a:t>
            </a:r>
            <a:r>
              <a:rPr sz="2000" dirty="0">
                <a:latin typeface="Calibri"/>
                <a:cs typeface="Calibri"/>
              </a:rPr>
              <a:t>and</a:t>
            </a:r>
            <a:r>
              <a:rPr sz="2000" spc="-85" dirty="0">
                <a:latin typeface="Times New Roman"/>
                <a:cs typeface="Times New Roman"/>
              </a:rPr>
              <a:t> </a:t>
            </a:r>
            <a:r>
              <a:rPr sz="2000" dirty="0">
                <a:latin typeface="Calibri"/>
                <a:cs typeface="Calibri"/>
              </a:rPr>
              <a:t>BRCA2</a:t>
            </a:r>
            <a:r>
              <a:rPr sz="2000" spc="-95" dirty="0">
                <a:latin typeface="Times New Roman"/>
                <a:cs typeface="Times New Roman"/>
              </a:rPr>
              <a:t> </a:t>
            </a:r>
            <a:r>
              <a:rPr sz="2000" spc="-10" dirty="0">
                <a:latin typeface="Calibri"/>
                <a:cs typeface="Calibri"/>
              </a:rPr>
              <a:t>mutation</a:t>
            </a:r>
            <a:r>
              <a:rPr sz="2000" spc="-70" dirty="0">
                <a:latin typeface="Times New Roman"/>
                <a:cs typeface="Times New Roman"/>
              </a:rPr>
              <a:t> </a:t>
            </a:r>
            <a:r>
              <a:rPr sz="2000" spc="-10" dirty="0">
                <a:latin typeface="Calibri"/>
                <a:cs typeface="Calibri"/>
              </a:rPr>
              <a:t>carriers</a:t>
            </a:r>
            <a:r>
              <a:rPr sz="2000" spc="-55" dirty="0">
                <a:latin typeface="Times New Roman"/>
                <a:cs typeface="Times New Roman"/>
              </a:rPr>
              <a:t> </a:t>
            </a:r>
            <a:r>
              <a:rPr sz="2000" dirty="0">
                <a:latin typeface="Calibri"/>
                <a:cs typeface="Calibri"/>
              </a:rPr>
              <a:t>who</a:t>
            </a:r>
            <a:r>
              <a:rPr sz="2000" spc="-90" dirty="0">
                <a:latin typeface="Times New Roman"/>
                <a:cs typeface="Times New Roman"/>
              </a:rPr>
              <a:t> </a:t>
            </a:r>
            <a:r>
              <a:rPr sz="2000" dirty="0">
                <a:latin typeface="Calibri"/>
                <a:cs typeface="Calibri"/>
              </a:rPr>
              <a:t>have</a:t>
            </a:r>
            <a:r>
              <a:rPr sz="2000" spc="-55" dirty="0">
                <a:latin typeface="Times New Roman"/>
                <a:cs typeface="Times New Roman"/>
              </a:rPr>
              <a:t> </a:t>
            </a:r>
            <a:r>
              <a:rPr sz="2000" spc="-10" dirty="0">
                <a:latin typeface="Calibri"/>
                <a:cs typeface="Calibri"/>
              </a:rPr>
              <a:t>undergone</a:t>
            </a:r>
            <a:r>
              <a:rPr sz="2000" spc="-105" dirty="0">
                <a:latin typeface="Times New Roman"/>
                <a:cs typeface="Times New Roman"/>
              </a:rPr>
              <a:t> </a:t>
            </a:r>
            <a:r>
              <a:rPr sz="2000" dirty="0">
                <a:latin typeface="Calibri"/>
                <a:cs typeface="Calibri"/>
              </a:rPr>
              <a:t>risk</a:t>
            </a:r>
            <a:r>
              <a:rPr sz="2000" spc="-60" dirty="0">
                <a:latin typeface="Times New Roman"/>
                <a:cs typeface="Times New Roman"/>
              </a:rPr>
              <a:t> </a:t>
            </a:r>
            <a:r>
              <a:rPr sz="2000" spc="-10" dirty="0">
                <a:latin typeface="Calibri"/>
                <a:cs typeface="Calibri"/>
              </a:rPr>
              <a:t>reducing</a:t>
            </a:r>
            <a:endParaRPr sz="2000" dirty="0">
              <a:latin typeface="Calibri"/>
              <a:cs typeface="Calibri"/>
            </a:endParaRPr>
          </a:p>
          <a:p>
            <a:pPr marL="241300">
              <a:lnSpc>
                <a:spcPts val="2280"/>
              </a:lnSpc>
            </a:pPr>
            <a:r>
              <a:rPr sz="2000" spc="-10" dirty="0">
                <a:latin typeface="Calibri"/>
                <a:cs typeface="Calibri"/>
              </a:rPr>
              <a:t>bilateral</a:t>
            </a:r>
            <a:r>
              <a:rPr sz="2000" spc="-70" dirty="0">
                <a:latin typeface="Times New Roman"/>
                <a:cs typeface="Times New Roman"/>
              </a:rPr>
              <a:t> </a:t>
            </a:r>
            <a:r>
              <a:rPr sz="2000" spc="-10" dirty="0">
                <a:latin typeface="Calibri"/>
                <a:cs typeface="Calibri"/>
              </a:rPr>
              <a:t>salpingo-oophorectomy</a:t>
            </a:r>
            <a:r>
              <a:rPr sz="2000" spc="-114" dirty="0">
                <a:latin typeface="Times New Roman"/>
                <a:cs typeface="Times New Roman"/>
              </a:rPr>
              <a:t> </a:t>
            </a:r>
            <a:r>
              <a:rPr sz="2000" spc="-10" dirty="0">
                <a:latin typeface="Calibri"/>
                <a:cs typeface="Calibri"/>
              </a:rPr>
              <a:t>(BSO).</a:t>
            </a:r>
            <a:endParaRPr sz="2000" dirty="0">
              <a:latin typeface="Calibri"/>
              <a:cs typeface="Calibri"/>
            </a:endParaRPr>
          </a:p>
          <a:p>
            <a:pPr marL="241300" marR="1225550" indent="-228600">
              <a:lnSpc>
                <a:spcPts val="2160"/>
              </a:lnSpc>
              <a:spcBef>
                <a:spcPts val="1030"/>
              </a:spcBef>
              <a:buFont typeface="Arial"/>
              <a:buChar char="•"/>
              <a:tabLst>
                <a:tab pos="241300" algn="l"/>
              </a:tabLst>
            </a:pPr>
            <a:r>
              <a:rPr sz="2000" b="1" dirty="0">
                <a:solidFill>
                  <a:srgbClr val="538135"/>
                </a:solidFill>
                <a:latin typeface="Calibri"/>
                <a:cs typeface="Calibri"/>
              </a:rPr>
              <a:t>Here,</a:t>
            </a:r>
            <a:r>
              <a:rPr sz="2000" spc="-55" dirty="0">
                <a:solidFill>
                  <a:srgbClr val="538135"/>
                </a:solidFill>
                <a:latin typeface="Times New Roman"/>
                <a:cs typeface="Times New Roman"/>
              </a:rPr>
              <a:t> </a:t>
            </a:r>
            <a:r>
              <a:rPr sz="2000" b="1" dirty="0">
                <a:solidFill>
                  <a:srgbClr val="538135"/>
                </a:solidFill>
                <a:latin typeface="Calibri"/>
                <a:cs typeface="Calibri"/>
              </a:rPr>
              <a:t>add-back</a:t>
            </a:r>
            <a:r>
              <a:rPr sz="2000" spc="-75" dirty="0">
                <a:solidFill>
                  <a:srgbClr val="538135"/>
                </a:solidFill>
                <a:latin typeface="Times New Roman"/>
                <a:cs typeface="Times New Roman"/>
              </a:rPr>
              <a:t> </a:t>
            </a:r>
            <a:r>
              <a:rPr sz="2000" b="1" dirty="0">
                <a:solidFill>
                  <a:srgbClr val="538135"/>
                </a:solidFill>
                <a:latin typeface="Calibri"/>
                <a:cs typeface="Calibri"/>
              </a:rPr>
              <a:t>HRT</a:t>
            </a:r>
            <a:r>
              <a:rPr sz="2000" spc="-65" dirty="0">
                <a:solidFill>
                  <a:srgbClr val="538135"/>
                </a:solidFill>
                <a:latin typeface="Times New Roman"/>
                <a:cs typeface="Times New Roman"/>
              </a:rPr>
              <a:t> </a:t>
            </a:r>
            <a:r>
              <a:rPr sz="2000" b="1" dirty="0">
                <a:solidFill>
                  <a:srgbClr val="538135"/>
                </a:solidFill>
                <a:latin typeface="Calibri"/>
                <a:cs typeface="Calibri"/>
              </a:rPr>
              <a:t>has</a:t>
            </a:r>
            <a:r>
              <a:rPr sz="2000" spc="-65" dirty="0">
                <a:solidFill>
                  <a:srgbClr val="538135"/>
                </a:solidFill>
                <a:latin typeface="Times New Roman"/>
                <a:cs typeface="Times New Roman"/>
              </a:rPr>
              <a:t> </a:t>
            </a:r>
            <a:r>
              <a:rPr sz="2000" b="1" dirty="0">
                <a:solidFill>
                  <a:srgbClr val="538135"/>
                </a:solidFill>
                <a:latin typeface="Calibri"/>
                <a:cs typeface="Calibri"/>
              </a:rPr>
              <a:t>not</a:t>
            </a:r>
            <a:r>
              <a:rPr sz="2000" spc="-85" dirty="0">
                <a:solidFill>
                  <a:srgbClr val="538135"/>
                </a:solidFill>
                <a:latin typeface="Times New Roman"/>
                <a:cs typeface="Times New Roman"/>
              </a:rPr>
              <a:t> </a:t>
            </a:r>
            <a:r>
              <a:rPr sz="2000" b="1" dirty="0">
                <a:solidFill>
                  <a:srgbClr val="538135"/>
                </a:solidFill>
                <a:latin typeface="Calibri"/>
                <a:cs typeface="Calibri"/>
              </a:rPr>
              <a:t>been</a:t>
            </a:r>
            <a:r>
              <a:rPr sz="2000" spc="-65" dirty="0">
                <a:solidFill>
                  <a:srgbClr val="538135"/>
                </a:solidFill>
                <a:latin typeface="Times New Roman"/>
                <a:cs typeface="Times New Roman"/>
              </a:rPr>
              <a:t> </a:t>
            </a:r>
            <a:r>
              <a:rPr sz="2000" b="1" dirty="0">
                <a:solidFill>
                  <a:srgbClr val="538135"/>
                </a:solidFill>
                <a:latin typeface="Calibri"/>
                <a:cs typeface="Calibri"/>
              </a:rPr>
              <a:t>shown</a:t>
            </a:r>
            <a:r>
              <a:rPr sz="2000" spc="-85" dirty="0">
                <a:solidFill>
                  <a:srgbClr val="538135"/>
                </a:solidFill>
                <a:latin typeface="Times New Roman"/>
                <a:cs typeface="Times New Roman"/>
              </a:rPr>
              <a:t> </a:t>
            </a:r>
            <a:r>
              <a:rPr sz="2000" b="1" dirty="0">
                <a:solidFill>
                  <a:srgbClr val="538135"/>
                </a:solidFill>
                <a:latin typeface="Calibri"/>
                <a:cs typeface="Calibri"/>
              </a:rPr>
              <a:t>to</a:t>
            </a:r>
            <a:r>
              <a:rPr sz="2000" spc="-85" dirty="0">
                <a:solidFill>
                  <a:srgbClr val="538135"/>
                </a:solidFill>
                <a:latin typeface="Times New Roman"/>
                <a:cs typeface="Times New Roman"/>
              </a:rPr>
              <a:t> </a:t>
            </a:r>
            <a:r>
              <a:rPr sz="2000" b="1" dirty="0">
                <a:solidFill>
                  <a:srgbClr val="538135"/>
                </a:solidFill>
                <a:latin typeface="Calibri"/>
                <a:cs typeface="Calibri"/>
              </a:rPr>
              <a:t>diminish</a:t>
            </a:r>
            <a:r>
              <a:rPr sz="2000" spc="-90" dirty="0">
                <a:solidFill>
                  <a:srgbClr val="538135"/>
                </a:solidFill>
                <a:latin typeface="Times New Roman"/>
                <a:cs typeface="Times New Roman"/>
              </a:rPr>
              <a:t> </a:t>
            </a:r>
            <a:r>
              <a:rPr sz="2000" b="1" dirty="0">
                <a:solidFill>
                  <a:srgbClr val="538135"/>
                </a:solidFill>
                <a:latin typeface="Calibri"/>
                <a:cs typeface="Calibri"/>
              </a:rPr>
              <a:t>the</a:t>
            </a:r>
            <a:r>
              <a:rPr sz="2000" spc="-80" dirty="0">
                <a:solidFill>
                  <a:srgbClr val="538135"/>
                </a:solidFill>
                <a:latin typeface="Times New Roman"/>
                <a:cs typeface="Times New Roman"/>
              </a:rPr>
              <a:t> </a:t>
            </a:r>
            <a:r>
              <a:rPr sz="2000" b="1" dirty="0">
                <a:solidFill>
                  <a:srgbClr val="538135"/>
                </a:solidFill>
                <a:latin typeface="Calibri"/>
                <a:cs typeface="Calibri"/>
              </a:rPr>
              <a:t>risk-</a:t>
            </a:r>
            <a:r>
              <a:rPr sz="2000" b="1" spc="-10" dirty="0">
                <a:solidFill>
                  <a:srgbClr val="538135"/>
                </a:solidFill>
                <a:latin typeface="Calibri"/>
                <a:cs typeface="Calibri"/>
              </a:rPr>
              <a:t>reducing</a:t>
            </a:r>
            <a:r>
              <a:rPr sz="2000" spc="-65" dirty="0">
                <a:solidFill>
                  <a:srgbClr val="538135"/>
                </a:solidFill>
                <a:latin typeface="Times New Roman"/>
                <a:cs typeface="Times New Roman"/>
              </a:rPr>
              <a:t> </a:t>
            </a:r>
            <a:r>
              <a:rPr sz="2000" b="1" spc="-10" dirty="0">
                <a:solidFill>
                  <a:srgbClr val="538135"/>
                </a:solidFill>
                <a:latin typeface="Calibri"/>
                <a:cs typeface="Calibri"/>
              </a:rPr>
              <a:t>benefit</a:t>
            </a:r>
            <a:r>
              <a:rPr sz="2000" spc="-80" dirty="0">
                <a:solidFill>
                  <a:srgbClr val="538135"/>
                </a:solidFill>
                <a:latin typeface="Times New Roman"/>
                <a:cs typeface="Times New Roman"/>
              </a:rPr>
              <a:t> </a:t>
            </a:r>
            <a:r>
              <a:rPr sz="2000" b="1" dirty="0">
                <a:solidFill>
                  <a:srgbClr val="538135"/>
                </a:solidFill>
                <a:latin typeface="Calibri"/>
                <a:cs typeface="Calibri"/>
              </a:rPr>
              <a:t>of</a:t>
            </a:r>
            <a:r>
              <a:rPr sz="2000" spc="-65" dirty="0">
                <a:solidFill>
                  <a:srgbClr val="538135"/>
                </a:solidFill>
                <a:latin typeface="Times New Roman"/>
                <a:cs typeface="Times New Roman"/>
              </a:rPr>
              <a:t> </a:t>
            </a:r>
            <a:r>
              <a:rPr sz="2000" b="1" dirty="0">
                <a:solidFill>
                  <a:srgbClr val="538135"/>
                </a:solidFill>
                <a:latin typeface="Calibri"/>
                <a:cs typeface="Calibri"/>
              </a:rPr>
              <a:t>BSO</a:t>
            </a:r>
            <a:r>
              <a:rPr sz="2000" spc="-80" dirty="0">
                <a:solidFill>
                  <a:srgbClr val="538135"/>
                </a:solidFill>
                <a:latin typeface="Times New Roman"/>
                <a:cs typeface="Times New Roman"/>
              </a:rPr>
              <a:t> </a:t>
            </a:r>
            <a:r>
              <a:rPr sz="2000" b="1" spc="-25" dirty="0">
                <a:solidFill>
                  <a:srgbClr val="538135"/>
                </a:solidFill>
                <a:latin typeface="Calibri"/>
                <a:cs typeface="Calibri"/>
              </a:rPr>
              <a:t>on</a:t>
            </a:r>
            <a:r>
              <a:rPr sz="2000" spc="-25" dirty="0">
                <a:solidFill>
                  <a:srgbClr val="538135"/>
                </a:solidFill>
                <a:latin typeface="Times New Roman"/>
                <a:cs typeface="Times New Roman"/>
              </a:rPr>
              <a:t> </a:t>
            </a:r>
            <a:r>
              <a:rPr sz="2000" b="1" spc="-10" dirty="0">
                <a:solidFill>
                  <a:srgbClr val="538135"/>
                </a:solidFill>
                <a:latin typeface="Calibri"/>
                <a:cs typeface="Calibri"/>
              </a:rPr>
              <a:t>subsequent</a:t>
            </a:r>
            <a:r>
              <a:rPr sz="2000" spc="-100" dirty="0">
                <a:solidFill>
                  <a:srgbClr val="538135"/>
                </a:solidFill>
                <a:latin typeface="Times New Roman"/>
                <a:cs typeface="Times New Roman"/>
              </a:rPr>
              <a:t> </a:t>
            </a:r>
            <a:r>
              <a:rPr sz="2000" b="1" dirty="0">
                <a:solidFill>
                  <a:srgbClr val="538135"/>
                </a:solidFill>
                <a:latin typeface="Calibri"/>
                <a:cs typeface="Calibri"/>
              </a:rPr>
              <a:t>risk</a:t>
            </a:r>
            <a:r>
              <a:rPr sz="2000" spc="-70" dirty="0">
                <a:solidFill>
                  <a:srgbClr val="538135"/>
                </a:solidFill>
                <a:latin typeface="Times New Roman"/>
                <a:cs typeface="Times New Roman"/>
              </a:rPr>
              <a:t> </a:t>
            </a:r>
            <a:r>
              <a:rPr sz="2000" b="1" dirty="0">
                <a:solidFill>
                  <a:srgbClr val="538135"/>
                </a:solidFill>
                <a:latin typeface="Calibri"/>
                <a:cs typeface="Calibri"/>
              </a:rPr>
              <a:t>of</a:t>
            </a:r>
            <a:r>
              <a:rPr sz="2000" spc="-65" dirty="0">
                <a:solidFill>
                  <a:srgbClr val="538135"/>
                </a:solidFill>
                <a:latin typeface="Times New Roman"/>
                <a:cs typeface="Times New Roman"/>
              </a:rPr>
              <a:t> </a:t>
            </a:r>
            <a:r>
              <a:rPr sz="2000" b="1" spc="-10" dirty="0">
                <a:solidFill>
                  <a:srgbClr val="538135"/>
                </a:solidFill>
                <a:latin typeface="Calibri"/>
                <a:cs typeface="Calibri"/>
              </a:rPr>
              <a:t>breast</a:t>
            </a:r>
            <a:r>
              <a:rPr sz="2000" spc="-75" dirty="0">
                <a:solidFill>
                  <a:srgbClr val="538135"/>
                </a:solidFill>
                <a:latin typeface="Times New Roman"/>
                <a:cs typeface="Times New Roman"/>
              </a:rPr>
              <a:t> </a:t>
            </a:r>
            <a:r>
              <a:rPr sz="2000" b="1" spc="-10" dirty="0">
                <a:solidFill>
                  <a:srgbClr val="538135"/>
                </a:solidFill>
                <a:latin typeface="Calibri"/>
                <a:cs typeface="Calibri"/>
              </a:rPr>
              <a:t>cancer</a:t>
            </a:r>
            <a:r>
              <a:rPr sz="2000" spc="-70" dirty="0">
                <a:solidFill>
                  <a:srgbClr val="538135"/>
                </a:solidFill>
                <a:latin typeface="Times New Roman"/>
                <a:cs typeface="Times New Roman"/>
              </a:rPr>
              <a:t> </a:t>
            </a:r>
            <a:r>
              <a:rPr sz="2000" b="1" dirty="0">
                <a:solidFill>
                  <a:srgbClr val="538135"/>
                </a:solidFill>
                <a:latin typeface="Calibri"/>
                <a:cs typeface="Calibri"/>
              </a:rPr>
              <a:t>diagnosis</a:t>
            </a:r>
            <a:r>
              <a:rPr sz="2000" spc="-90" dirty="0">
                <a:solidFill>
                  <a:srgbClr val="538135"/>
                </a:solidFill>
                <a:latin typeface="Times New Roman"/>
                <a:cs typeface="Times New Roman"/>
              </a:rPr>
              <a:t> </a:t>
            </a:r>
            <a:r>
              <a:rPr sz="2000" b="1" dirty="0">
                <a:solidFill>
                  <a:srgbClr val="538135"/>
                </a:solidFill>
                <a:latin typeface="Calibri"/>
                <a:cs typeface="Calibri"/>
              </a:rPr>
              <a:t>(but</a:t>
            </a:r>
            <a:r>
              <a:rPr sz="2000" spc="-90" dirty="0">
                <a:solidFill>
                  <a:srgbClr val="538135"/>
                </a:solidFill>
                <a:latin typeface="Times New Roman"/>
                <a:cs typeface="Times New Roman"/>
              </a:rPr>
              <a:t> </a:t>
            </a:r>
            <a:r>
              <a:rPr sz="2000" b="1" dirty="0">
                <a:solidFill>
                  <a:srgbClr val="538135"/>
                </a:solidFill>
                <a:latin typeface="Calibri"/>
                <a:cs typeface="Calibri"/>
              </a:rPr>
              <a:t>clinical</a:t>
            </a:r>
            <a:r>
              <a:rPr sz="2000" spc="-90" dirty="0">
                <a:solidFill>
                  <a:srgbClr val="538135"/>
                </a:solidFill>
                <a:latin typeface="Times New Roman"/>
                <a:cs typeface="Times New Roman"/>
              </a:rPr>
              <a:t> </a:t>
            </a:r>
            <a:r>
              <a:rPr sz="2000" b="1" dirty="0">
                <a:solidFill>
                  <a:srgbClr val="538135"/>
                </a:solidFill>
                <a:latin typeface="Calibri"/>
                <a:cs typeface="Calibri"/>
              </a:rPr>
              <a:t>data</a:t>
            </a:r>
            <a:r>
              <a:rPr sz="2000" spc="-70" dirty="0">
                <a:solidFill>
                  <a:srgbClr val="538135"/>
                </a:solidFill>
                <a:latin typeface="Times New Roman"/>
                <a:cs typeface="Times New Roman"/>
              </a:rPr>
              <a:t> </a:t>
            </a:r>
            <a:r>
              <a:rPr sz="2000" b="1" dirty="0">
                <a:solidFill>
                  <a:srgbClr val="538135"/>
                </a:solidFill>
                <a:latin typeface="Calibri"/>
                <a:cs typeface="Calibri"/>
              </a:rPr>
              <a:t>is</a:t>
            </a:r>
            <a:r>
              <a:rPr sz="2000" spc="-75" dirty="0">
                <a:solidFill>
                  <a:srgbClr val="538135"/>
                </a:solidFill>
                <a:latin typeface="Times New Roman"/>
                <a:cs typeface="Times New Roman"/>
              </a:rPr>
              <a:t> </a:t>
            </a:r>
            <a:r>
              <a:rPr sz="2000" b="1" dirty="0">
                <a:solidFill>
                  <a:srgbClr val="538135"/>
                </a:solidFill>
                <a:latin typeface="Calibri"/>
                <a:cs typeface="Calibri"/>
              </a:rPr>
              <a:t>very</a:t>
            </a:r>
            <a:r>
              <a:rPr sz="2000" spc="-65" dirty="0">
                <a:solidFill>
                  <a:srgbClr val="538135"/>
                </a:solidFill>
                <a:latin typeface="Times New Roman"/>
                <a:cs typeface="Times New Roman"/>
              </a:rPr>
              <a:t> </a:t>
            </a:r>
            <a:r>
              <a:rPr sz="2000" b="1" spc="-10" dirty="0">
                <a:solidFill>
                  <a:srgbClr val="538135"/>
                </a:solidFill>
                <a:latin typeface="Calibri"/>
                <a:cs typeface="Calibri"/>
              </a:rPr>
              <a:t>limited</a:t>
            </a:r>
            <a:r>
              <a:rPr sz="2000" spc="-10" dirty="0">
                <a:latin typeface="Calibri"/>
                <a:cs typeface="Calibri"/>
              </a:rPr>
              <a:t>)</a:t>
            </a:r>
            <a:endParaRPr sz="2000" dirty="0">
              <a:latin typeface="Calibri"/>
              <a:cs typeface="Calibri"/>
            </a:endParaRPr>
          </a:p>
          <a:p>
            <a:pPr marL="240665" indent="-227965">
              <a:lnSpc>
                <a:spcPts val="2280"/>
              </a:lnSpc>
              <a:spcBef>
                <a:spcPts val="735"/>
              </a:spcBef>
              <a:buFont typeface="Arial"/>
              <a:buChar char="•"/>
              <a:tabLst>
                <a:tab pos="240665" algn="l"/>
              </a:tabLst>
            </a:pPr>
            <a:r>
              <a:rPr sz="2000" dirty="0">
                <a:latin typeface="Calibri"/>
                <a:cs typeface="Calibri"/>
              </a:rPr>
              <a:t>Further</a:t>
            </a:r>
            <a:r>
              <a:rPr sz="2000" spc="-95" dirty="0">
                <a:latin typeface="Times New Roman"/>
                <a:cs typeface="Times New Roman"/>
              </a:rPr>
              <a:t> </a:t>
            </a:r>
            <a:r>
              <a:rPr sz="2000" dirty="0">
                <a:latin typeface="Calibri"/>
                <a:cs typeface="Calibri"/>
              </a:rPr>
              <a:t>studies</a:t>
            </a:r>
            <a:r>
              <a:rPr sz="2000" spc="-85" dirty="0">
                <a:latin typeface="Times New Roman"/>
                <a:cs typeface="Times New Roman"/>
              </a:rPr>
              <a:t> </a:t>
            </a:r>
            <a:r>
              <a:rPr sz="2000" dirty="0">
                <a:latin typeface="Calibri"/>
                <a:cs typeface="Calibri"/>
              </a:rPr>
              <a:t>are</a:t>
            </a:r>
            <a:r>
              <a:rPr sz="2000" spc="-95" dirty="0">
                <a:latin typeface="Times New Roman"/>
                <a:cs typeface="Times New Roman"/>
              </a:rPr>
              <a:t> </a:t>
            </a:r>
            <a:r>
              <a:rPr sz="2000" dirty="0">
                <a:latin typeface="Calibri"/>
                <a:cs typeface="Calibri"/>
              </a:rPr>
              <a:t>needed</a:t>
            </a:r>
            <a:r>
              <a:rPr sz="2000" spc="-95" dirty="0">
                <a:latin typeface="Times New Roman"/>
                <a:cs typeface="Times New Roman"/>
              </a:rPr>
              <a:t> </a:t>
            </a:r>
            <a:r>
              <a:rPr sz="2000" dirty="0">
                <a:latin typeface="Calibri"/>
                <a:cs typeface="Calibri"/>
              </a:rPr>
              <a:t>to</a:t>
            </a:r>
            <a:r>
              <a:rPr sz="2000" spc="-95" dirty="0">
                <a:latin typeface="Times New Roman"/>
                <a:cs typeface="Times New Roman"/>
              </a:rPr>
              <a:t> </a:t>
            </a:r>
            <a:r>
              <a:rPr sz="2000" dirty="0">
                <a:latin typeface="Calibri"/>
                <a:cs typeface="Calibri"/>
              </a:rPr>
              <a:t>clarify</a:t>
            </a:r>
            <a:r>
              <a:rPr sz="2000" spc="-95" dirty="0">
                <a:latin typeface="Times New Roman"/>
                <a:cs typeface="Times New Roman"/>
              </a:rPr>
              <a:t> </a:t>
            </a:r>
            <a:r>
              <a:rPr sz="2000" dirty="0">
                <a:latin typeface="Calibri"/>
                <a:cs typeface="Calibri"/>
              </a:rPr>
              <a:t>risk</a:t>
            </a:r>
            <a:r>
              <a:rPr sz="2000" spc="-70" dirty="0">
                <a:latin typeface="Times New Roman"/>
                <a:cs typeface="Times New Roman"/>
              </a:rPr>
              <a:t> </a:t>
            </a:r>
            <a:r>
              <a:rPr sz="2000" dirty="0">
                <a:latin typeface="Calibri"/>
                <a:cs typeface="Calibri"/>
              </a:rPr>
              <a:t>with</a:t>
            </a:r>
            <a:r>
              <a:rPr sz="2000" spc="-90" dirty="0">
                <a:latin typeface="Times New Roman"/>
                <a:cs typeface="Times New Roman"/>
              </a:rPr>
              <a:t> </a:t>
            </a:r>
            <a:r>
              <a:rPr sz="2000" dirty="0">
                <a:latin typeface="Calibri"/>
                <a:cs typeface="Calibri"/>
              </a:rPr>
              <a:t>combined</a:t>
            </a:r>
            <a:r>
              <a:rPr sz="2000" spc="-110" dirty="0">
                <a:latin typeface="Times New Roman"/>
                <a:cs typeface="Times New Roman"/>
              </a:rPr>
              <a:t> </a:t>
            </a:r>
            <a:r>
              <a:rPr sz="2000" dirty="0">
                <a:latin typeface="Calibri"/>
                <a:cs typeface="Calibri"/>
              </a:rPr>
              <a:t>compared</a:t>
            </a:r>
            <a:r>
              <a:rPr sz="2000" spc="-95" dirty="0">
                <a:latin typeface="Times New Roman"/>
                <a:cs typeface="Times New Roman"/>
              </a:rPr>
              <a:t> </a:t>
            </a:r>
            <a:r>
              <a:rPr sz="2000" dirty="0">
                <a:latin typeface="Calibri"/>
                <a:cs typeface="Calibri"/>
              </a:rPr>
              <a:t>with</a:t>
            </a:r>
            <a:r>
              <a:rPr sz="2000" spc="-95" dirty="0">
                <a:latin typeface="Times New Roman"/>
                <a:cs typeface="Times New Roman"/>
              </a:rPr>
              <a:t> </a:t>
            </a:r>
            <a:r>
              <a:rPr sz="2000" dirty="0">
                <a:latin typeface="Calibri"/>
                <a:cs typeface="Calibri"/>
              </a:rPr>
              <a:t>unopposed</a:t>
            </a:r>
            <a:r>
              <a:rPr sz="2000" spc="-120" dirty="0">
                <a:latin typeface="Times New Roman"/>
                <a:cs typeface="Times New Roman"/>
              </a:rPr>
              <a:t> </a:t>
            </a:r>
            <a:r>
              <a:rPr sz="2000" dirty="0">
                <a:latin typeface="Calibri"/>
                <a:cs typeface="Calibri"/>
              </a:rPr>
              <a:t>HRT</a:t>
            </a:r>
            <a:r>
              <a:rPr sz="2000" spc="-95" dirty="0">
                <a:latin typeface="Times New Roman"/>
                <a:cs typeface="Times New Roman"/>
              </a:rPr>
              <a:t> </a:t>
            </a:r>
            <a:r>
              <a:rPr sz="2000" dirty="0">
                <a:latin typeface="Calibri"/>
                <a:cs typeface="Calibri"/>
              </a:rPr>
              <a:t>and</a:t>
            </a:r>
            <a:r>
              <a:rPr sz="2000" spc="-90" dirty="0">
                <a:latin typeface="Times New Roman"/>
                <a:cs typeface="Times New Roman"/>
              </a:rPr>
              <a:t> </a:t>
            </a:r>
            <a:r>
              <a:rPr sz="2000" spc="-25" dirty="0">
                <a:latin typeface="Calibri"/>
                <a:cs typeface="Calibri"/>
              </a:rPr>
              <a:t>the</a:t>
            </a:r>
            <a:endParaRPr sz="2000" dirty="0">
              <a:latin typeface="Calibri"/>
              <a:cs typeface="Calibri"/>
            </a:endParaRPr>
          </a:p>
          <a:p>
            <a:pPr marL="241300">
              <a:lnSpc>
                <a:spcPts val="2280"/>
              </a:lnSpc>
            </a:pPr>
            <a:r>
              <a:rPr sz="2000" dirty="0">
                <a:latin typeface="Calibri"/>
                <a:cs typeface="Calibri"/>
              </a:rPr>
              <a:t>optimal</a:t>
            </a:r>
            <a:r>
              <a:rPr sz="2000" spc="-75" dirty="0">
                <a:latin typeface="Times New Roman"/>
                <a:cs typeface="Times New Roman"/>
              </a:rPr>
              <a:t> </a:t>
            </a:r>
            <a:r>
              <a:rPr sz="2000" spc="-10" dirty="0">
                <a:latin typeface="Calibri"/>
                <a:cs typeface="Calibri"/>
              </a:rPr>
              <a:t>duration</a:t>
            </a:r>
            <a:r>
              <a:rPr sz="2000" spc="-85" dirty="0">
                <a:latin typeface="Times New Roman"/>
                <a:cs typeface="Times New Roman"/>
              </a:rPr>
              <a:t> </a:t>
            </a:r>
            <a:r>
              <a:rPr sz="2000" dirty="0">
                <a:latin typeface="Calibri"/>
                <a:cs typeface="Calibri"/>
              </a:rPr>
              <a:t>of</a:t>
            </a:r>
            <a:r>
              <a:rPr sz="2000" spc="-90" dirty="0">
                <a:latin typeface="Times New Roman"/>
                <a:cs typeface="Times New Roman"/>
              </a:rPr>
              <a:t> </a:t>
            </a:r>
            <a:r>
              <a:rPr sz="2000" spc="-20" dirty="0">
                <a:latin typeface="Calibri"/>
                <a:cs typeface="Calibri"/>
              </a:rPr>
              <a:t>use.</a:t>
            </a:r>
            <a:endParaRPr sz="2000" dirty="0">
              <a:latin typeface="Calibri"/>
              <a:cs typeface="Calibri"/>
            </a:endParaRPr>
          </a:p>
          <a:p>
            <a:pPr marL="241300" marR="5080" indent="-228600">
              <a:lnSpc>
                <a:spcPts val="2160"/>
              </a:lnSpc>
              <a:spcBef>
                <a:spcPts val="1030"/>
              </a:spcBef>
              <a:buFont typeface="Arial"/>
              <a:buChar char="•"/>
              <a:tabLst>
                <a:tab pos="241300" algn="l"/>
              </a:tabLst>
            </a:pPr>
            <a:r>
              <a:rPr sz="2000" b="1" dirty="0">
                <a:solidFill>
                  <a:srgbClr val="538135"/>
                </a:solidFill>
                <a:latin typeface="Calibri"/>
                <a:cs typeface="Calibri"/>
              </a:rPr>
              <a:t>The</a:t>
            </a:r>
            <a:r>
              <a:rPr sz="2000" spc="-80" dirty="0">
                <a:solidFill>
                  <a:srgbClr val="538135"/>
                </a:solidFill>
                <a:latin typeface="Times New Roman"/>
                <a:cs typeface="Times New Roman"/>
              </a:rPr>
              <a:t> </a:t>
            </a:r>
            <a:r>
              <a:rPr sz="2000" b="1" spc="-10" dirty="0">
                <a:solidFill>
                  <a:srgbClr val="538135"/>
                </a:solidFill>
                <a:latin typeface="Calibri"/>
                <a:cs typeface="Calibri"/>
              </a:rPr>
              <a:t>current</a:t>
            </a:r>
            <a:r>
              <a:rPr sz="2000" spc="-75" dirty="0">
                <a:solidFill>
                  <a:srgbClr val="538135"/>
                </a:solidFill>
                <a:latin typeface="Times New Roman"/>
                <a:cs typeface="Times New Roman"/>
              </a:rPr>
              <a:t> </a:t>
            </a:r>
            <a:r>
              <a:rPr sz="2000" b="1" spc="-10" dirty="0">
                <a:solidFill>
                  <a:srgbClr val="538135"/>
                </a:solidFill>
                <a:latin typeface="Calibri"/>
                <a:cs typeface="Calibri"/>
              </a:rPr>
              <a:t>recommendation</a:t>
            </a:r>
            <a:r>
              <a:rPr sz="2000" spc="-90" dirty="0">
                <a:solidFill>
                  <a:srgbClr val="538135"/>
                </a:solidFill>
                <a:latin typeface="Times New Roman"/>
                <a:cs typeface="Times New Roman"/>
              </a:rPr>
              <a:t> </a:t>
            </a:r>
            <a:r>
              <a:rPr sz="2000" b="1" dirty="0">
                <a:solidFill>
                  <a:srgbClr val="538135"/>
                </a:solidFill>
                <a:latin typeface="Calibri"/>
                <a:cs typeface="Calibri"/>
              </a:rPr>
              <a:t>is</a:t>
            </a:r>
            <a:r>
              <a:rPr sz="2000" spc="-70" dirty="0">
                <a:solidFill>
                  <a:srgbClr val="538135"/>
                </a:solidFill>
                <a:latin typeface="Times New Roman"/>
                <a:cs typeface="Times New Roman"/>
              </a:rPr>
              <a:t> </a:t>
            </a:r>
            <a:r>
              <a:rPr sz="2000" b="1" dirty="0">
                <a:solidFill>
                  <a:srgbClr val="538135"/>
                </a:solidFill>
                <a:latin typeface="Calibri"/>
                <a:cs typeface="Calibri"/>
              </a:rPr>
              <a:t>that</a:t>
            </a:r>
            <a:r>
              <a:rPr sz="2000" spc="-75" dirty="0">
                <a:solidFill>
                  <a:srgbClr val="538135"/>
                </a:solidFill>
                <a:latin typeface="Times New Roman"/>
                <a:cs typeface="Times New Roman"/>
              </a:rPr>
              <a:t> </a:t>
            </a:r>
            <a:r>
              <a:rPr sz="2000" b="1" dirty="0">
                <a:solidFill>
                  <a:srgbClr val="538135"/>
                </a:solidFill>
                <a:latin typeface="Calibri"/>
                <a:cs typeface="Calibri"/>
              </a:rPr>
              <a:t>after</a:t>
            </a:r>
            <a:r>
              <a:rPr sz="2000" spc="-65" dirty="0">
                <a:solidFill>
                  <a:srgbClr val="538135"/>
                </a:solidFill>
                <a:latin typeface="Times New Roman"/>
                <a:cs typeface="Times New Roman"/>
              </a:rPr>
              <a:t> </a:t>
            </a:r>
            <a:r>
              <a:rPr sz="2000" b="1" dirty="0">
                <a:solidFill>
                  <a:srgbClr val="538135"/>
                </a:solidFill>
                <a:latin typeface="Calibri"/>
                <a:cs typeface="Calibri"/>
              </a:rPr>
              <a:t>risk-</a:t>
            </a:r>
            <a:r>
              <a:rPr sz="2000" b="1" spc="-10" dirty="0">
                <a:solidFill>
                  <a:srgbClr val="538135"/>
                </a:solidFill>
                <a:latin typeface="Calibri"/>
                <a:cs typeface="Calibri"/>
              </a:rPr>
              <a:t>reducing</a:t>
            </a:r>
            <a:r>
              <a:rPr sz="2000" spc="-90" dirty="0">
                <a:solidFill>
                  <a:srgbClr val="538135"/>
                </a:solidFill>
                <a:latin typeface="Times New Roman"/>
                <a:cs typeface="Times New Roman"/>
              </a:rPr>
              <a:t> </a:t>
            </a:r>
            <a:r>
              <a:rPr sz="2000" b="1" dirty="0">
                <a:solidFill>
                  <a:srgbClr val="538135"/>
                </a:solidFill>
                <a:latin typeface="Calibri"/>
                <a:cs typeface="Calibri"/>
              </a:rPr>
              <a:t>BSO,</a:t>
            </a:r>
            <a:r>
              <a:rPr sz="2000" spc="-80" dirty="0">
                <a:solidFill>
                  <a:srgbClr val="538135"/>
                </a:solidFill>
                <a:latin typeface="Times New Roman"/>
                <a:cs typeface="Times New Roman"/>
              </a:rPr>
              <a:t> </a:t>
            </a:r>
            <a:r>
              <a:rPr sz="2000" b="1" dirty="0">
                <a:solidFill>
                  <a:srgbClr val="538135"/>
                </a:solidFill>
                <a:latin typeface="Calibri"/>
                <a:cs typeface="Calibri"/>
              </a:rPr>
              <a:t>add-back</a:t>
            </a:r>
            <a:r>
              <a:rPr sz="2000" spc="-75" dirty="0">
                <a:solidFill>
                  <a:srgbClr val="538135"/>
                </a:solidFill>
                <a:latin typeface="Times New Roman"/>
                <a:cs typeface="Times New Roman"/>
              </a:rPr>
              <a:t> </a:t>
            </a:r>
            <a:r>
              <a:rPr sz="2000" b="1" dirty="0">
                <a:solidFill>
                  <a:srgbClr val="538135"/>
                </a:solidFill>
                <a:latin typeface="Calibri"/>
                <a:cs typeface="Calibri"/>
              </a:rPr>
              <a:t>HRT</a:t>
            </a:r>
            <a:r>
              <a:rPr sz="2000" spc="-70" dirty="0">
                <a:solidFill>
                  <a:srgbClr val="538135"/>
                </a:solidFill>
                <a:latin typeface="Times New Roman"/>
                <a:cs typeface="Times New Roman"/>
              </a:rPr>
              <a:t> </a:t>
            </a:r>
            <a:r>
              <a:rPr sz="2000" b="1" dirty="0">
                <a:solidFill>
                  <a:srgbClr val="538135"/>
                </a:solidFill>
                <a:latin typeface="Calibri"/>
                <a:cs typeface="Calibri"/>
              </a:rPr>
              <a:t>is</a:t>
            </a:r>
            <a:r>
              <a:rPr sz="2000" spc="-80" dirty="0">
                <a:solidFill>
                  <a:srgbClr val="538135"/>
                </a:solidFill>
                <a:latin typeface="Times New Roman"/>
                <a:cs typeface="Times New Roman"/>
              </a:rPr>
              <a:t> </a:t>
            </a:r>
            <a:r>
              <a:rPr sz="2000" b="1" dirty="0">
                <a:solidFill>
                  <a:srgbClr val="538135"/>
                </a:solidFill>
                <a:latin typeface="Calibri"/>
                <a:cs typeface="Calibri"/>
              </a:rPr>
              <a:t>used</a:t>
            </a:r>
            <a:r>
              <a:rPr sz="2000" spc="-65" dirty="0">
                <a:solidFill>
                  <a:srgbClr val="538135"/>
                </a:solidFill>
                <a:latin typeface="Times New Roman"/>
                <a:cs typeface="Times New Roman"/>
              </a:rPr>
              <a:t> </a:t>
            </a:r>
            <a:r>
              <a:rPr sz="2000" b="1" dirty="0">
                <a:solidFill>
                  <a:srgbClr val="538135"/>
                </a:solidFill>
                <a:latin typeface="Calibri"/>
                <a:cs typeface="Calibri"/>
              </a:rPr>
              <a:t>until</a:t>
            </a:r>
            <a:r>
              <a:rPr sz="2000" spc="-105" dirty="0">
                <a:solidFill>
                  <a:srgbClr val="538135"/>
                </a:solidFill>
                <a:latin typeface="Times New Roman"/>
                <a:cs typeface="Times New Roman"/>
              </a:rPr>
              <a:t> </a:t>
            </a:r>
            <a:r>
              <a:rPr sz="2000" b="1" dirty="0">
                <a:solidFill>
                  <a:srgbClr val="538135"/>
                </a:solidFill>
                <a:latin typeface="Calibri"/>
                <a:cs typeface="Calibri"/>
              </a:rPr>
              <a:t>the</a:t>
            </a:r>
            <a:r>
              <a:rPr sz="2000" spc="-65" dirty="0">
                <a:solidFill>
                  <a:srgbClr val="538135"/>
                </a:solidFill>
                <a:latin typeface="Times New Roman"/>
                <a:cs typeface="Times New Roman"/>
              </a:rPr>
              <a:t> </a:t>
            </a:r>
            <a:r>
              <a:rPr sz="2000" b="1" dirty="0">
                <a:solidFill>
                  <a:srgbClr val="538135"/>
                </a:solidFill>
                <a:latin typeface="Calibri"/>
                <a:cs typeface="Calibri"/>
              </a:rPr>
              <a:t>age</a:t>
            </a:r>
            <a:r>
              <a:rPr sz="2000" spc="-55" dirty="0">
                <a:solidFill>
                  <a:srgbClr val="538135"/>
                </a:solidFill>
                <a:latin typeface="Times New Roman"/>
                <a:cs typeface="Times New Roman"/>
              </a:rPr>
              <a:t> </a:t>
            </a:r>
            <a:r>
              <a:rPr sz="2000" b="1" spc="-25" dirty="0">
                <a:solidFill>
                  <a:srgbClr val="538135"/>
                </a:solidFill>
                <a:latin typeface="Calibri"/>
                <a:cs typeface="Calibri"/>
              </a:rPr>
              <a:t>of</a:t>
            </a:r>
            <a:r>
              <a:rPr sz="2000" spc="-25" dirty="0">
                <a:solidFill>
                  <a:srgbClr val="538135"/>
                </a:solidFill>
                <a:latin typeface="Times New Roman"/>
                <a:cs typeface="Times New Roman"/>
              </a:rPr>
              <a:t> </a:t>
            </a:r>
            <a:r>
              <a:rPr sz="2000" b="1" dirty="0">
                <a:solidFill>
                  <a:srgbClr val="538135"/>
                </a:solidFill>
                <a:latin typeface="Calibri"/>
                <a:cs typeface="Calibri"/>
              </a:rPr>
              <a:t>an</a:t>
            </a:r>
            <a:r>
              <a:rPr sz="2000" spc="-90" dirty="0">
                <a:solidFill>
                  <a:srgbClr val="538135"/>
                </a:solidFill>
                <a:latin typeface="Times New Roman"/>
                <a:cs typeface="Times New Roman"/>
              </a:rPr>
              <a:t> </a:t>
            </a:r>
            <a:r>
              <a:rPr sz="2000" b="1" spc="-10" dirty="0">
                <a:solidFill>
                  <a:srgbClr val="538135"/>
                </a:solidFill>
                <a:latin typeface="Calibri"/>
                <a:cs typeface="Calibri"/>
              </a:rPr>
              <a:t>expected</a:t>
            </a:r>
            <a:r>
              <a:rPr sz="2000" spc="-70" dirty="0">
                <a:solidFill>
                  <a:srgbClr val="538135"/>
                </a:solidFill>
                <a:latin typeface="Times New Roman"/>
                <a:cs typeface="Times New Roman"/>
              </a:rPr>
              <a:t> </a:t>
            </a:r>
            <a:r>
              <a:rPr sz="2000" b="1" spc="-10" dirty="0">
                <a:solidFill>
                  <a:srgbClr val="538135"/>
                </a:solidFill>
                <a:latin typeface="Calibri"/>
                <a:cs typeface="Calibri"/>
              </a:rPr>
              <a:t>natural</a:t>
            </a:r>
            <a:r>
              <a:rPr sz="2000" spc="-95" dirty="0">
                <a:solidFill>
                  <a:srgbClr val="538135"/>
                </a:solidFill>
                <a:latin typeface="Times New Roman"/>
                <a:cs typeface="Times New Roman"/>
              </a:rPr>
              <a:t> </a:t>
            </a:r>
            <a:r>
              <a:rPr sz="2000" b="1" dirty="0">
                <a:solidFill>
                  <a:srgbClr val="538135"/>
                </a:solidFill>
                <a:latin typeface="Calibri"/>
                <a:cs typeface="Calibri"/>
              </a:rPr>
              <a:t>menopause</a:t>
            </a:r>
            <a:r>
              <a:rPr sz="2000" spc="-95" dirty="0">
                <a:solidFill>
                  <a:srgbClr val="538135"/>
                </a:solidFill>
                <a:latin typeface="Times New Roman"/>
                <a:cs typeface="Times New Roman"/>
              </a:rPr>
              <a:t> </a:t>
            </a:r>
            <a:r>
              <a:rPr sz="2000" b="1" dirty="0">
                <a:solidFill>
                  <a:srgbClr val="538135"/>
                </a:solidFill>
                <a:latin typeface="Calibri"/>
                <a:cs typeface="Calibri"/>
              </a:rPr>
              <a:t>(50/51),</a:t>
            </a:r>
            <a:r>
              <a:rPr sz="2000" spc="-95" dirty="0">
                <a:solidFill>
                  <a:srgbClr val="538135"/>
                </a:solidFill>
                <a:latin typeface="Times New Roman"/>
                <a:cs typeface="Times New Roman"/>
              </a:rPr>
              <a:t> </a:t>
            </a:r>
            <a:r>
              <a:rPr sz="2000" dirty="0">
                <a:latin typeface="Calibri"/>
                <a:cs typeface="Calibri"/>
              </a:rPr>
              <a:t>after</a:t>
            </a:r>
            <a:r>
              <a:rPr sz="2000" spc="-70" dirty="0">
                <a:latin typeface="Times New Roman"/>
                <a:cs typeface="Times New Roman"/>
              </a:rPr>
              <a:t> </a:t>
            </a:r>
            <a:r>
              <a:rPr sz="2000" dirty="0">
                <a:latin typeface="Calibri"/>
                <a:cs typeface="Calibri"/>
              </a:rPr>
              <a:t>which</a:t>
            </a:r>
            <a:r>
              <a:rPr sz="2000" spc="-90" dirty="0">
                <a:latin typeface="Times New Roman"/>
                <a:cs typeface="Times New Roman"/>
              </a:rPr>
              <a:t> </a:t>
            </a:r>
            <a:r>
              <a:rPr sz="2000" spc="-10" dirty="0">
                <a:latin typeface="Calibri"/>
                <a:cs typeface="Calibri"/>
              </a:rPr>
              <a:t>non-</a:t>
            </a:r>
            <a:r>
              <a:rPr sz="2000" dirty="0">
                <a:latin typeface="Calibri"/>
                <a:cs typeface="Calibri"/>
              </a:rPr>
              <a:t>hormonal</a:t>
            </a:r>
            <a:r>
              <a:rPr sz="2000" spc="-105" dirty="0">
                <a:latin typeface="Times New Roman"/>
                <a:cs typeface="Times New Roman"/>
              </a:rPr>
              <a:t> </a:t>
            </a:r>
            <a:r>
              <a:rPr sz="2000" spc="-10" dirty="0">
                <a:latin typeface="Calibri"/>
                <a:cs typeface="Calibri"/>
              </a:rPr>
              <a:t>alternatives</a:t>
            </a:r>
            <a:r>
              <a:rPr sz="2000" spc="-45" dirty="0">
                <a:latin typeface="Times New Roman"/>
                <a:cs typeface="Times New Roman"/>
              </a:rPr>
              <a:t> </a:t>
            </a:r>
            <a:r>
              <a:rPr sz="2000" dirty="0">
                <a:latin typeface="Calibri"/>
                <a:cs typeface="Calibri"/>
              </a:rPr>
              <a:t>are</a:t>
            </a:r>
            <a:r>
              <a:rPr sz="2000" spc="-65" dirty="0">
                <a:latin typeface="Times New Roman"/>
                <a:cs typeface="Times New Roman"/>
              </a:rPr>
              <a:t> </a:t>
            </a:r>
            <a:r>
              <a:rPr sz="2000" dirty="0">
                <a:latin typeface="Calibri"/>
                <a:cs typeface="Calibri"/>
              </a:rPr>
              <a:t>used</a:t>
            </a:r>
            <a:r>
              <a:rPr sz="2000" spc="-85" dirty="0">
                <a:latin typeface="Times New Roman"/>
                <a:cs typeface="Times New Roman"/>
              </a:rPr>
              <a:t> </a:t>
            </a:r>
            <a:r>
              <a:rPr sz="2000" dirty="0">
                <a:latin typeface="Calibri"/>
                <a:cs typeface="Calibri"/>
              </a:rPr>
              <a:t>as</a:t>
            </a:r>
            <a:r>
              <a:rPr sz="2000" spc="-75" dirty="0">
                <a:latin typeface="Times New Roman"/>
                <a:cs typeface="Times New Roman"/>
              </a:rPr>
              <a:t> </a:t>
            </a:r>
            <a:r>
              <a:rPr sz="2000" spc="-25" dirty="0">
                <a:latin typeface="Calibri"/>
                <a:cs typeface="Calibri"/>
              </a:rPr>
              <a:t>first-</a:t>
            </a:r>
            <a:r>
              <a:rPr sz="2000" spc="-20" dirty="0">
                <a:latin typeface="Calibri"/>
                <a:cs typeface="Calibri"/>
              </a:rPr>
              <a:t>line</a:t>
            </a:r>
            <a:r>
              <a:rPr sz="2000" spc="-20" dirty="0">
                <a:latin typeface="Times New Roman"/>
                <a:cs typeface="Times New Roman"/>
              </a:rPr>
              <a:t> </a:t>
            </a:r>
            <a:r>
              <a:rPr sz="2000" spc="-10" dirty="0">
                <a:latin typeface="Calibri"/>
                <a:cs typeface="Calibri"/>
              </a:rPr>
              <a:t>management</a:t>
            </a:r>
            <a:r>
              <a:rPr sz="2000" spc="-70" dirty="0">
                <a:latin typeface="Times New Roman"/>
                <a:cs typeface="Times New Roman"/>
              </a:rPr>
              <a:t> </a:t>
            </a:r>
            <a:r>
              <a:rPr sz="2000" dirty="0">
                <a:latin typeface="Calibri"/>
                <a:cs typeface="Calibri"/>
              </a:rPr>
              <a:t>for</a:t>
            </a:r>
            <a:r>
              <a:rPr sz="2000" spc="-75" dirty="0">
                <a:latin typeface="Times New Roman"/>
                <a:cs typeface="Times New Roman"/>
              </a:rPr>
              <a:t> </a:t>
            </a:r>
            <a:r>
              <a:rPr sz="2000" spc="-10" dirty="0">
                <a:latin typeface="Calibri"/>
                <a:cs typeface="Calibri"/>
              </a:rPr>
              <a:t>symptom</a:t>
            </a:r>
            <a:r>
              <a:rPr sz="2000" spc="-80" dirty="0">
                <a:latin typeface="Times New Roman"/>
                <a:cs typeface="Times New Roman"/>
              </a:rPr>
              <a:t> </a:t>
            </a:r>
            <a:r>
              <a:rPr sz="2000" spc="-10" dirty="0">
                <a:latin typeface="Calibri"/>
                <a:cs typeface="Calibri"/>
              </a:rPr>
              <a:t>control</a:t>
            </a:r>
            <a:r>
              <a:rPr sz="2000" spc="-65" dirty="0">
                <a:latin typeface="Times New Roman"/>
                <a:cs typeface="Times New Roman"/>
              </a:rPr>
              <a:t> </a:t>
            </a:r>
            <a:r>
              <a:rPr sz="2000" dirty="0">
                <a:latin typeface="Calibri"/>
                <a:cs typeface="Calibri"/>
              </a:rPr>
              <a:t>and</a:t>
            </a:r>
            <a:r>
              <a:rPr sz="2000" spc="-80" dirty="0">
                <a:latin typeface="Times New Roman"/>
                <a:cs typeface="Times New Roman"/>
              </a:rPr>
              <a:t> </a:t>
            </a:r>
            <a:r>
              <a:rPr sz="2000" dirty="0">
                <a:latin typeface="Calibri"/>
                <a:cs typeface="Calibri"/>
              </a:rPr>
              <a:t>the</a:t>
            </a:r>
            <a:r>
              <a:rPr sz="2000" spc="-65" dirty="0">
                <a:latin typeface="Times New Roman"/>
                <a:cs typeface="Times New Roman"/>
              </a:rPr>
              <a:t> </a:t>
            </a:r>
            <a:r>
              <a:rPr sz="2000" spc="-10" dirty="0">
                <a:latin typeface="Calibri"/>
                <a:cs typeface="Calibri"/>
              </a:rPr>
              <a:t>prevention</a:t>
            </a:r>
            <a:r>
              <a:rPr sz="2000" spc="-70" dirty="0">
                <a:latin typeface="Times New Roman"/>
                <a:cs typeface="Times New Roman"/>
              </a:rPr>
              <a:t> </a:t>
            </a:r>
            <a:r>
              <a:rPr sz="2000" dirty="0">
                <a:latin typeface="Calibri"/>
                <a:cs typeface="Calibri"/>
              </a:rPr>
              <a:t>of</a:t>
            </a:r>
            <a:r>
              <a:rPr sz="2000" spc="-65" dirty="0">
                <a:latin typeface="Times New Roman"/>
                <a:cs typeface="Times New Roman"/>
              </a:rPr>
              <a:t> </a:t>
            </a:r>
            <a:r>
              <a:rPr sz="2000" spc="-10" dirty="0">
                <a:latin typeface="Calibri"/>
                <a:cs typeface="Calibri"/>
              </a:rPr>
              <a:t>chronic,</a:t>
            </a:r>
            <a:r>
              <a:rPr sz="2000" spc="-70" dirty="0">
                <a:latin typeface="Times New Roman"/>
                <a:cs typeface="Times New Roman"/>
              </a:rPr>
              <a:t> </a:t>
            </a:r>
            <a:r>
              <a:rPr sz="2000" spc="-20" dirty="0">
                <a:latin typeface="Calibri"/>
                <a:cs typeface="Calibri"/>
              </a:rPr>
              <a:t>oestrogen-</a:t>
            </a:r>
            <a:r>
              <a:rPr sz="2000" dirty="0">
                <a:latin typeface="Calibri"/>
                <a:cs typeface="Calibri"/>
              </a:rPr>
              <a:t>deficiency</a:t>
            </a:r>
            <a:r>
              <a:rPr sz="2000" spc="-80" dirty="0">
                <a:latin typeface="Times New Roman"/>
                <a:cs typeface="Times New Roman"/>
              </a:rPr>
              <a:t> </a:t>
            </a:r>
            <a:r>
              <a:rPr sz="2000" spc="-10" dirty="0">
                <a:latin typeface="Calibri"/>
                <a:cs typeface="Calibri"/>
              </a:rPr>
              <a:t>health</a:t>
            </a:r>
            <a:r>
              <a:rPr sz="2000" spc="-10" dirty="0">
                <a:latin typeface="Times New Roman"/>
                <a:cs typeface="Times New Roman"/>
              </a:rPr>
              <a:t> </a:t>
            </a:r>
            <a:r>
              <a:rPr sz="2000" spc="-10" dirty="0">
                <a:latin typeface="Calibri"/>
                <a:cs typeface="Calibri"/>
              </a:rPr>
              <a:t>problems.</a:t>
            </a: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24102" y="378663"/>
            <a:ext cx="5600065" cy="697230"/>
          </a:xfrm>
          <a:prstGeom prst="rect">
            <a:avLst/>
          </a:prstGeom>
        </p:spPr>
        <p:txBody>
          <a:bodyPr vert="horz" wrap="square" lIns="0" tIns="13335" rIns="0" bIns="0" rtlCol="0">
            <a:spAutoFit/>
          </a:bodyPr>
          <a:lstStyle/>
          <a:p>
            <a:pPr marL="12700">
              <a:lnSpc>
                <a:spcPct val="100000"/>
              </a:lnSpc>
              <a:spcBef>
                <a:spcPts val="105"/>
              </a:spcBef>
            </a:pPr>
            <a:r>
              <a:rPr spc="-10" dirty="0"/>
              <a:t>BMS</a:t>
            </a:r>
            <a:r>
              <a:rPr b="0" spc="-240" dirty="0">
                <a:latin typeface="Times New Roman"/>
                <a:cs typeface="Times New Roman"/>
              </a:rPr>
              <a:t> </a:t>
            </a:r>
            <a:r>
              <a:rPr dirty="0"/>
              <a:t>is</a:t>
            </a:r>
            <a:r>
              <a:rPr b="0" spc="-200" dirty="0">
                <a:latin typeface="Times New Roman"/>
                <a:cs typeface="Times New Roman"/>
              </a:rPr>
              <a:t> </a:t>
            </a:r>
            <a:r>
              <a:rPr spc="-55" dirty="0"/>
              <a:t>cautious</a:t>
            </a:r>
            <a:r>
              <a:rPr b="0" spc="-220" dirty="0">
                <a:latin typeface="Times New Roman"/>
                <a:cs typeface="Times New Roman"/>
              </a:rPr>
              <a:t> </a:t>
            </a:r>
            <a:r>
              <a:rPr dirty="0"/>
              <a:t>but</a:t>
            </a:r>
            <a:r>
              <a:rPr b="0" spc="-225" dirty="0">
                <a:latin typeface="Times New Roman"/>
                <a:cs typeface="Times New Roman"/>
              </a:rPr>
              <a:t> </a:t>
            </a:r>
            <a:r>
              <a:rPr spc="-20" dirty="0"/>
              <a:t>open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21</a:t>
            </a:fld>
            <a:endParaRPr spc="-25" dirty="0"/>
          </a:p>
        </p:txBody>
      </p:sp>
      <p:sp>
        <p:nvSpPr>
          <p:cNvPr id="3" name="object 3"/>
          <p:cNvSpPr txBox="1"/>
          <p:nvPr/>
        </p:nvSpPr>
        <p:spPr>
          <a:xfrm>
            <a:off x="324102" y="1456766"/>
            <a:ext cx="10687685" cy="3486785"/>
          </a:xfrm>
          <a:prstGeom prst="rect">
            <a:avLst/>
          </a:prstGeom>
        </p:spPr>
        <p:txBody>
          <a:bodyPr vert="horz" wrap="square" lIns="0" tIns="44450" rIns="0" bIns="0" rtlCol="0">
            <a:spAutoFit/>
          </a:bodyPr>
          <a:lstStyle/>
          <a:p>
            <a:pPr marL="12700" marR="404495" algn="just">
              <a:lnSpc>
                <a:spcPts val="1939"/>
              </a:lnSpc>
              <a:spcBef>
                <a:spcPts val="350"/>
              </a:spcBef>
            </a:pPr>
            <a:r>
              <a:rPr sz="1800" dirty="0">
                <a:latin typeface="Trebuchet MS"/>
                <a:cs typeface="Trebuchet MS"/>
              </a:rPr>
              <a:t>The</a:t>
            </a:r>
            <a:r>
              <a:rPr sz="1800" spc="45" dirty="0">
                <a:latin typeface="Times New Roman"/>
                <a:cs typeface="Times New Roman"/>
              </a:rPr>
              <a:t> </a:t>
            </a:r>
            <a:r>
              <a:rPr sz="1800" dirty="0">
                <a:latin typeface="Trebuchet MS"/>
                <a:cs typeface="Trebuchet MS"/>
              </a:rPr>
              <a:t>British</a:t>
            </a:r>
            <a:r>
              <a:rPr sz="1800" spc="35" dirty="0">
                <a:latin typeface="Times New Roman"/>
                <a:cs typeface="Times New Roman"/>
              </a:rPr>
              <a:t> </a:t>
            </a:r>
            <a:r>
              <a:rPr sz="1800" dirty="0">
                <a:latin typeface="Trebuchet MS"/>
                <a:cs typeface="Trebuchet MS"/>
              </a:rPr>
              <a:t>Menopause</a:t>
            </a:r>
            <a:r>
              <a:rPr sz="1800" spc="40" dirty="0">
                <a:latin typeface="Times New Roman"/>
                <a:cs typeface="Times New Roman"/>
              </a:rPr>
              <a:t> </a:t>
            </a:r>
            <a:r>
              <a:rPr sz="1800" dirty="0">
                <a:latin typeface="Trebuchet MS"/>
                <a:cs typeface="Trebuchet MS"/>
              </a:rPr>
              <a:t>Society</a:t>
            </a:r>
            <a:r>
              <a:rPr sz="1800" spc="45" dirty="0">
                <a:latin typeface="Times New Roman"/>
                <a:cs typeface="Times New Roman"/>
              </a:rPr>
              <a:t> </a:t>
            </a:r>
            <a:r>
              <a:rPr sz="1800" dirty="0">
                <a:latin typeface="Trebuchet MS"/>
                <a:cs typeface="Trebuchet MS"/>
              </a:rPr>
              <a:t>is</a:t>
            </a:r>
            <a:r>
              <a:rPr sz="1800" spc="35" dirty="0">
                <a:latin typeface="Times New Roman"/>
                <a:cs typeface="Times New Roman"/>
              </a:rPr>
              <a:t> </a:t>
            </a:r>
            <a:r>
              <a:rPr sz="1800" dirty="0">
                <a:latin typeface="Trebuchet MS"/>
                <a:cs typeface="Trebuchet MS"/>
              </a:rPr>
              <a:t>guarded</a:t>
            </a:r>
            <a:r>
              <a:rPr sz="1800" spc="40" dirty="0">
                <a:latin typeface="Times New Roman"/>
                <a:cs typeface="Times New Roman"/>
              </a:rPr>
              <a:t> </a:t>
            </a:r>
            <a:r>
              <a:rPr sz="1800" dirty="0">
                <a:latin typeface="Trebuchet MS"/>
                <a:cs typeface="Trebuchet MS"/>
              </a:rPr>
              <a:t>in</a:t>
            </a:r>
            <a:r>
              <a:rPr sz="1800" spc="45" dirty="0">
                <a:latin typeface="Times New Roman"/>
                <a:cs typeface="Times New Roman"/>
              </a:rPr>
              <a:t> </a:t>
            </a:r>
            <a:r>
              <a:rPr sz="1800" dirty="0">
                <a:latin typeface="Trebuchet MS"/>
                <a:cs typeface="Trebuchet MS"/>
              </a:rPr>
              <a:t>its</a:t>
            </a:r>
            <a:r>
              <a:rPr sz="1800" spc="30" dirty="0">
                <a:latin typeface="Times New Roman"/>
                <a:cs typeface="Times New Roman"/>
              </a:rPr>
              <a:t> </a:t>
            </a:r>
            <a:r>
              <a:rPr sz="1800" dirty="0">
                <a:latin typeface="Trebuchet MS"/>
                <a:cs typeface="Trebuchet MS"/>
              </a:rPr>
              <a:t>recommendations</a:t>
            </a:r>
            <a:r>
              <a:rPr sz="1800" spc="50" dirty="0">
                <a:latin typeface="Times New Roman"/>
                <a:cs typeface="Times New Roman"/>
              </a:rPr>
              <a:t> </a:t>
            </a:r>
            <a:r>
              <a:rPr sz="1800" dirty="0">
                <a:latin typeface="Trebuchet MS"/>
                <a:cs typeface="Trebuchet MS"/>
              </a:rPr>
              <a:t>but</a:t>
            </a:r>
            <a:r>
              <a:rPr sz="1800" spc="30" dirty="0">
                <a:latin typeface="Times New Roman"/>
                <a:cs typeface="Times New Roman"/>
              </a:rPr>
              <a:t> </a:t>
            </a:r>
            <a:r>
              <a:rPr sz="1800" dirty="0">
                <a:latin typeface="Trebuchet MS"/>
                <a:cs typeface="Trebuchet MS"/>
              </a:rPr>
              <a:t>emphasise</a:t>
            </a:r>
            <a:r>
              <a:rPr sz="1800" spc="30" dirty="0">
                <a:latin typeface="Times New Roman"/>
                <a:cs typeface="Times New Roman"/>
              </a:rPr>
              <a:t> </a:t>
            </a:r>
            <a:r>
              <a:rPr sz="1800" dirty="0">
                <a:latin typeface="Trebuchet MS"/>
                <a:cs typeface="Trebuchet MS"/>
              </a:rPr>
              <a:t>individualisation</a:t>
            </a:r>
            <a:r>
              <a:rPr sz="1800" spc="25" dirty="0">
                <a:latin typeface="Times New Roman"/>
                <a:cs typeface="Times New Roman"/>
              </a:rPr>
              <a:t> </a:t>
            </a:r>
            <a:r>
              <a:rPr sz="1800" spc="-25" dirty="0">
                <a:latin typeface="Trebuchet MS"/>
                <a:cs typeface="Trebuchet MS"/>
              </a:rPr>
              <a:t>of</a:t>
            </a:r>
            <a:r>
              <a:rPr sz="1800" spc="-25" dirty="0">
                <a:latin typeface="Times New Roman"/>
                <a:cs typeface="Times New Roman"/>
              </a:rPr>
              <a:t> </a:t>
            </a:r>
            <a:r>
              <a:rPr sz="1800" dirty="0">
                <a:latin typeface="Trebuchet MS"/>
                <a:cs typeface="Trebuchet MS"/>
              </a:rPr>
              <a:t>care.</a:t>
            </a:r>
            <a:r>
              <a:rPr sz="1800" spc="5" dirty="0">
                <a:latin typeface="Times New Roman"/>
                <a:cs typeface="Times New Roman"/>
              </a:rPr>
              <a:t> </a:t>
            </a:r>
            <a:r>
              <a:rPr sz="1800" dirty="0">
                <a:latin typeface="Trebuchet MS"/>
                <a:cs typeface="Trebuchet MS"/>
              </a:rPr>
              <a:t>Their</a:t>
            </a:r>
            <a:r>
              <a:rPr sz="1800" spc="40" dirty="0">
                <a:latin typeface="Times New Roman"/>
                <a:cs typeface="Times New Roman"/>
              </a:rPr>
              <a:t> </a:t>
            </a:r>
            <a:r>
              <a:rPr sz="1800" dirty="0">
                <a:latin typeface="Trebuchet MS"/>
                <a:cs typeface="Trebuchet MS"/>
              </a:rPr>
              <a:t>detailed</a:t>
            </a:r>
            <a:r>
              <a:rPr sz="1800" spc="25" dirty="0">
                <a:latin typeface="Times New Roman"/>
                <a:cs typeface="Times New Roman"/>
              </a:rPr>
              <a:t> </a:t>
            </a:r>
            <a:r>
              <a:rPr sz="1800" dirty="0">
                <a:latin typeface="Trebuchet MS"/>
                <a:cs typeface="Trebuchet MS"/>
              </a:rPr>
              <a:t>guideline</a:t>
            </a:r>
            <a:r>
              <a:rPr sz="1800" spc="25" dirty="0">
                <a:latin typeface="Times New Roman"/>
                <a:cs typeface="Times New Roman"/>
              </a:rPr>
              <a:t> </a:t>
            </a:r>
            <a:r>
              <a:rPr sz="1800" dirty="0">
                <a:latin typeface="Trebuchet MS"/>
                <a:cs typeface="Trebuchet MS"/>
              </a:rPr>
              <a:t>on</a:t>
            </a:r>
            <a:r>
              <a:rPr sz="1800" spc="45" dirty="0">
                <a:latin typeface="Times New Roman"/>
                <a:cs typeface="Times New Roman"/>
              </a:rPr>
              <a:t> </a:t>
            </a:r>
            <a:r>
              <a:rPr sz="1800" dirty="0">
                <a:latin typeface="Trebuchet MS"/>
                <a:cs typeface="Trebuchet MS"/>
              </a:rPr>
              <a:t>managing</a:t>
            </a:r>
            <a:r>
              <a:rPr sz="1800" spc="35" dirty="0">
                <a:latin typeface="Times New Roman"/>
                <a:cs typeface="Times New Roman"/>
              </a:rPr>
              <a:t> </a:t>
            </a:r>
            <a:r>
              <a:rPr sz="1800" dirty="0">
                <a:latin typeface="Trebuchet MS"/>
                <a:cs typeface="Trebuchet MS"/>
              </a:rPr>
              <a:t>menopause</a:t>
            </a:r>
            <a:r>
              <a:rPr sz="1800" spc="40" dirty="0">
                <a:latin typeface="Times New Roman"/>
                <a:cs typeface="Times New Roman"/>
              </a:rPr>
              <a:t> </a:t>
            </a:r>
            <a:r>
              <a:rPr sz="1800" dirty="0">
                <a:latin typeface="Trebuchet MS"/>
                <a:cs typeface="Trebuchet MS"/>
              </a:rPr>
              <a:t>symptoms</a:t>
            </a:r>
            <a:r>
              <a:rPr sz="1800" spc="25" dirty="0">
                <a:latin typeface="Times New Roman"/>
                <a:cs typeface="Times New Roman"/>
              </a:rPr>
              <a:t> </a:t>
            </a:r>
            <a:r>
              <a:rPr sz="1800" dirty="0">
                <a:latin typeface="Trebuchet MS"/>
                <a:cs typeface="Trebuchet MS"/>
              </a:rPr>
              <a:t>after</a:t>
            </a:r>
            <a:r>
              <a:rPr sz="1800" spc="40" dirty="0">
                <a:latin typeface="Times New Roman"/>
                <a:cs typeface="Times New Roman"/>
              </a:rPr>
              <a:t> </a:t>
            </a:r>
            <a:r>
              <a:rPr sz="1800" dirty="0">
                <a:latin typeface="Trebuchet MS"/>
                <a:cs typeface="Trebuchet MS"/>
              </a:rPr>
              <a:t>a</a:t>
            </a:r>
            <a:r>
              <a:rPr sz="1800" spc="35" dirty="0">
                <a:latin typeface="Times New Roman"/>
                <a:cs typeface="Times New Roman"/>
              </a:rPr>
              <a:t> </a:t>
            </a:r>
            <a:r>
              <a:rPr sz="1800" dirty="0">
                <a:latin typeface="Trebuchet MS"/>
                <a:cs typeface="Trebuchet MS"/>
              </a:rPr>
              <a:t>diagnosis</a:t>
            </a:r>
            <a:r>
              <a:rPr sz="1800" spc="10" dirty="0">
                <a:latin typeface="Times New Roman"/>
                <a:cs typeface="Times New Roman"/>
              </a:rPr>
              <a:t> </a:t>
            </a:r>
            <a:r>
              <a:rPr sz="1800" dirty="0">
                <a:latin typeface="Trebuchet MS"/>
                <a:cs typeface="Trebuchet MS"/>
              </a:rPr>
              <a:t>of</a:t>
            </a:r>
            <a:r>
              <a:rPr sz="1800" spc="30" dirty="0">
                <a:latin typeface="Times New Roman"/>
                <a:cs typeface="Times New Roman"/>
              </a:rPr>
              <a:t> </a:t>
            </a:r>
            <a:r>
              <a:rPr sz="1800" dirty="0">
                <a:latin typeface="Trebuchet MS"/>
                <a:cs typeface="Trebuchet MS"/>
              </a:rPr>
              <a:t>breast</a:t>
            </a:r>
            <a:r>
              <a:rPr sz="1800" spc="35" dirty="0">
                <a:latin typeface="Times New Roman"/>
                <a:cs typeface="Times New Roman"/>
              </a:rPr>
              <a:t> </a:t>
            </a:r>
            <a:r>
              <a:rPr sz="1800" spc="-10" dirty="0">
                <a:latin typeface="Trebuchet MS"/>
                <a:cs typeface="Trebuchet MS"/>
              </a:rPr>
              <a:t>cancer</a:t>
            </a:r>
            <a:r>
              <a:rPr sz="1800" spc="-10" dirty="0">
                <a:latin typeface="Times New Roman"/>
                <a:cs typeface="Times New Roman"/>
              </a:rPr>
              <a:t> </a:t>
            </a:r>
            <a:r>
              <a:rPr sz="1800" spc="-10" dirty="0">
                <a:latin typeface="Trebuchet MS"/>
                <a:cs typeface="Trebuchet MS"/>
              </a:rPr>
              <a:t>includes:</a:t>
            </a:r>
            <a:endParaRPr sz="1800" dirty="0">
              <a:latin typeface="Trebuchet MS"/>
              <a:cs typeface="Trebuchet MS"/>
            </a:endParaRPr>
          </a:p>
          <a:p>
            <a:pPr marL="241300" marR="5080" indent="-228600">
              <a:lnSpc>
                <a:spcPts val="2160"/>
              </a:lnSpc>
              <a:spcBef>
                <a:spcPts val="930"/>
              </a:spcBef>
              <a:buFont typeface="Wingdings"/>
              <a:buChar char=""/>
              <a:tabLst>
                <a:tab pos="241300" algn="l"/>
              </a:tabLst>
            </a:pPr>
            <a:r>
              <a:rPr sz="2000" b="1" spc="-10" dirty="0">
                <a:solidFill>
                  <a:srgbClr val="2E5496"/>
                </a:solidFill>
                <a:latin typeface="Calibri"/>
                <a:cs typeface="Calibri"/>
              </a:rPr>
              <a:t>Patients</a:t>
            </a:r>
            <a:r>
              <a:rPr sz="2000" spc="-70" dirty="0">
                <a:solidFill>
                  <a:srgbClr val="2E5496"/>
                </a:solidFill>
                <a:latin typeface="Times New Roman"/>
                <a:cs typeface="Times New Roman"/>
              </a:rPr>
              <a:t> </a:t>
            </a:r>
            <a:r>
              <a:rPr sz="2000" b="1" dirty="0">
                <a:solidFill>
                  <a:srgbClr val="2E5496"/>
                </a:solidFill>
                <a:latin typeface="Calibri"/>
                <a:cs typeface="Calibri"/>
              </a:rPr>
              <a:t>should</a:t>
            </a:r>
            <a:r>
              <a:rPr sz="2000" spc="-80" dirty="0">
                <a:solidFill>
                  <a:srgbClr val="2E5496"/>
                </a:solidFill>
                <a:latin typeface="Times New Roman"/>
                <a:cs typeface="Times New Roman"/>
              </a:rPr>
              <a:t> </a:t>
            </a:r>
            <a:r>
              <a:rPr sz="2000" b="1" dirty="0">
                <a:solidFill>
                  <a:srgbClr val="2E5496"/>
                </a:solidFill>
                <a:latin typeface="Calibri"/>
                <a:cs typeface="Calibri"/>
              </a:rPr>
              <a:t>be</a:t>
            </a:r>
            <a:r>
              <a:rPr sz="2000" spc="-55" dirty="0">
                <a:solidFill>
                  <a:srgbClr val="2E5496"/>
                </a:solidFill>
                <a:latin typeface="Times New Roman"/>
                <a:cs typeface="Times New Roman"/>
              </a:rPr>
              <a:t> </a:t>
            </a:r>
            <a:r>
              <a:rPr sz="2000" b="1" spc="-20" dirty="0">
                <a:solidFill>
                  <a:srgbClr val="2E5496"/>
                </a:solidFill>
                <a:latin typeface="Calibri"/>
                <a:cs typeface="Calibri"/>
              </a:rPr>
              <a:t>referred</a:t>
            </a:r>
            <a:r>
              <a:rPr sz="2000" spc="-25" dirty="0">
                <a:solidFill>
                  <a:srgbClr val="2E5496"/>
                </a:solidFill>
                <a:latin typeface="Times New Roman"/>
                <a:cs typeface="Times New Roman"/>
              </a:rPr>
              <a:t> </a:t>
            </a:r>
            <a:r>
              <a:rPr sz="2000" b="1" dirty="0">
                <a:solidFill>
                  <a:srgbClr val="2E5496"/>
                </a:solidFill>
                <a:latin typeface="Calibri"/>
                <a:cs typeface="Calibri"/>
              </a:rPr>
              <a:t>to</a:t>
            </a:r>
            <a:r>
              <a:rPr sz="2000" spc="-60" dirty="0">
                <a:solidFill>
                  <a:srgbClr val="2E5496"/>
                </a:solidFill>
                <a:latin typeface="Times New Roman"/>
                <a:cs typeface="Times New Roman"/>
              </a:rPr>
              <a:t> </a:t>
            </a:r>
            <a:r>
              <a:rPr sz="2000" b="1" dirty="0">
                <a:solidFill>
                  <a:srgbClr val="2E5496"/>
                </a:solidFill>
                <a:latin typeface="Calibri"/>
                <a:cs typeface="Calibri"/>
              </a:rPr>
              <a:t>a</a:t>
            </a:r>
            <a:r>
              <a:rPr sz="2000" spc="-55" dirty="0">
                <a:solidFill>
                  <a:srgbClr val="2E5496"/>
                </a:solidFill>
                <a:latin typeface="Times New Roman"/>
                <a:cs typeface="Times New Roman"/>
              </a:rPr>
              <a:t> </a:t>
            </a:r>
            <a:r>
              <a:rPr sz="2000" b="1" dirty="0">
                <a:solidFill>
                  <a:srgbClr val="2E5496"/>
                </a:solidFill>
                <a:latin typeface="Calibri"/>
                <a:cs typeface="Calibri"/>
              </a:rPr>
              <a:t>HCP</a:t>
            </a:r>
            <a:r>
              <a:rPr sz="2000" spc="-65" dirty="0">
                <a:solidFill>
                  <a:srgbClr val="2E5496"/>
                </a:solidFill>
                <a:latin typeface="Times New Roman"/>
                <a:cs typeface="Times New Roman"/>
              </a:rPr>
              <a:t> </a:t>
            </a:r>
            <a:r>
              <a:rPr sz="2000" b="1" dirty="0">
                <a:solidFill>
                  <a:srgbClr val="2E5496"/>
                </a:solidFill>
                <a:latin typeface="Calibri"/>
                <a:cs typeface="Calibri"/>
              </a:rPr>
              <a:t>with</a:t>
            </a:r>
            <a:r>
              <a:rPr sz="2000" spc="-75" dirty="0">
                <a:solidFill>
                  <a:srgbClr val="2E5496"/>
                </a:solidFill>
                <a:latin typeface="Times New Roman"/>
                <a:cs typeface="Times New Roman"/>
              </a:rPr>
              <a:t> </a:t>
            </a:r>
            <a:r>
              <a:rPr sz="2000" b="1" spc="-10" dirty="0">
                <a:solidFill>
                  <a:srgbClr val="2E5496"/>
                </a:solidFill>
                <a:latin typeface="Calibri"/>
                <a:cs typeface="Calibri"/>
              </a:rPr>
              <a:t>expertise</a:t>
            </a:r>
            <a:r>
              <a:rPr sz="2000" spc="-55" dirty="0">
                <a:solidFill>
                  <a:srgbClr val="2E5496"/>
                </a:solidFill>
                <a:latin typeface="Times New Roman"/>
                <a:cs typeface="Times New Roman"/>
              </a:rPr>
              <a:t> </a:t>
            </a:r>
            <a:r>
              <a:rPr sz="2000" b="1" dirty="0">
                <a:solidFill>
                  <a:srgbClr val="2E5496"/>
                </a:solidFill>
                <a:latin typeface="Calibri"/>
                <a:cs typeface="Calibri"/>
              </a:rPr>
              <a:t>in</a:t>
            </a:r>
            <a:r>
              <a:rPr sz="2000" spc="-60" dirty="0">
                <a:solidFill>
                  <a:srgbClr val="2E5496"/>
                </a:solidFill>
                <a:latin typeface="Times New Roman"/>
                <a:cs typeface="Times New Roman"/>
              </a:rPr>
              <a:t> </a:t>
            </a:r>
            <a:r>
              <a:rPr sz="2000" b="1" spc="-10" dirty="0">
                <a:solidFill>
                  <a:srgbClr val="2E5496"/>
                </a:solidFill>
                <a:latin typeface="Calibri"/>
                <a:cs typeface="Calibri"/>
              </a:rPr>
              <a:t>gynaecological</a:t>
            </a:r>
            <a:r>
              <a:rPr sz="2000" spc="-80" dirty="0">
                <a:solidFill>
                  <a:srgbClr val="2E5496"/>
                </a:solidFill>
                <a:latin typeface="Times New Roman"/>
                <a:cs typeface="Times New Roman"/>
              </a:rPr>
              <a:t> </a:t>
            </a:r>
            <a:r>
              <a:rPr sz="2000" b="1" spc="-10" dirty="0">
                <a:solidFill>
                  <a:srgbClr val="2E5496"/>
                </a:solidFill>
                <a:latin typeface="Calibri"/>
                <a:cs typeface="Calibri"/>
              </a:rPr>
              <a:t>endocrinology</a:t>
            </a:r>
            <a:r>
              <a:rPr sz="2000" spc="-90" dirty="0">
                <a:solidFill>
                  <a:srgbClr val="2E5496"/>
                </a:solidFill>
                <a:latin typeface="Times New Roman"/>
                <a:cs typeface="Times New Roman"/>
              </a:rPr>
              <a:t> </a:t>
            </a:r>
            <a:r>
              <a:rPr sz="2000" b="1" dirty="0">
                <a:solidFill>
                  <a:srgbClr val="2E5496"/>
                </a:solidFill>
                <a:latin typeface="Calibri"/>
                <a:cs typeface="Calibri"/>
              </a:rPr>
              <a:t>for</a:t>
            </a:r>
            <a:r>
              <a:rPr sz="2000" spc="-55" dirty="0">
                <a:solidFill>
                  <a:srgbClr val="2E5496"/>
                </a:solidFill>
                <a:latin typeface="Times New Roman"/>
                <a:cs typeface="Times New Roman"/>
              </a:rPr>
              <a:t> </a:t>
            </a:r>
            <a:r>
              <a:rPr sz="2000" b="1" spc="-10" dirty="0">
                <a:solidFill>
                  <a:srgbClr val="2E5496"/>
                </a:solidFill>
                <a:latin typeface="Calibri"/>
                <a:cs typeface="Calibri"/>
              </a:rPr>
              <a:t>counselling</a:t>
            </a:r>
            <a:r>
              <a:rPr sz="2000" spc="-10" dirty="0">
                <a:solidFill>
                  <a:srgbClr val="2E5496"/>
                </a:solidFill>
                <a:latin typeface="Times New Roman"/>
                <a:cs typeface="Times New Roman"/>
              </a:rPr>
              <a:t> </a:t>
            </a:r>
            <a:r>
              <a:rPr sz="2000" b="1" dirty="0">
                <a:solidFill>
                  <a:srgbClr val="2E5496"/>
                </a:solidFill>
                <a:latin typeface="Calibri"/>
                <a:cs typeface="Calibri"/>
              </a:rPr>
              <a:t>about</a:t>
            </a:r>
            <a:r>
              <a:rPr sz="2000" spc="-75" dirty="0">
                <a:solidFill>
                  <a:srgbClr val="2E5496"/>
                </a:solidFill>
                <a:latin typeface="Times New Roman"/>
                <a:cs typeface="Times New Roman"/>
              </a:rPr>
              <a:t> </a:t>
            </a:r>
            <a:r>
              <a:rPr sz="2000" b="1" dirty="0">
                <a:solidFill>
                  <a:srgbClr val="2E5496"/>
                </a:solidFill>
                <a:latin typeface="Calibri"/>
                <a:cs typeface="Calibri"/>
              </a:rPr>
              <a:t>the</a:t>
            </a:r>
            <a:r>
              <a:rPr sz="2000" spc="-60" dirty="0">
                <a:solidFill>
                  <a:srgbClr val="2E5496"/>
                </a:solidFill>
                <a:latin typeface="Times New Roman"/>
                <a:cs typeface="Times New Roman"/>
              </a:rPr>
              <a:t> </a:t>
            </a:r>
            <a:r>
              <a:rPr sz="2000" b="1" dirty="0">
                <a:solidFill>
                  <a:srgbClr val="2E5496"/>
                </a:solidFill>
                <a:latin typeface="Calibri"/>
                <a:cs typeface="Calibri"/>
              </a:rPr>
              <a:t>possible</a:t>
            </a:r>
            <a:r>
              <a:rPr sz="2000" spc="-90" dirty="0">
                <a:solidFill>
                  <a:srgbClr val="2E5496"/>
                </a:solidFill>
                <a:latin typeface="Times New Roman"/>
                <a:cs typeface="Times New Roman"/>
              </a:rPr>
              <a:t> </a:t>
            </a:r>
            <a:r>
              <a:rPr sz="2000" b="1" spc="-10" dirty="0">
                <a:solidFill>
                  <a:srgbClr val="2E5496"/>
                </a:solidFill>
                <a:latin typeface="Calibri"/>
                <a:cs typeface="Calibri"/>
              </a:rPr>
              <a:t>consequences</a:t>
            </a:r>
            <a:r>
              <a:rPr sz="2000" spc="-80" dirty="0">
                <a:solidFill>
                  <a:srgbClr val="2E5496"/>
                </a:solidFill>
                <a:latin typeface="Times New Roman"/>
                <a:cs typeface="Times New Roman"/>
              </a:rPr>
              <a:t> </a:t>
            </a:r>
            <a:r>
              <a:rPr sz="2000" b="1" dirty="0">
                <a:solidFill>
                  <a:srgbClr val="2E5496"/>
                </a:solidFill>
                <a:latin typeface="Calibri"/>
                <a:cs typeface="Calibri"/>
              </a:rPr>
              <a:t>of</a:t>
            </a:r>
            <a:r>
              <a:rPr sz="2000" spc="-55" dirty="0">
                <a:solidFill>
                  <a:srgbClr val="2E5496"/>
                </a:solidFill>
                <a:latin typeface="Times New Roman"/>
                <a:cs typeface="Times New Roman"/>
              </a:rPr>
              <a:t> </a:t>
            </a:r>
            <a:r>
              <a:rPr sz="2000" b="1" dirty="0">
                <a:solidFill>
                  <a:srgbClr val="2E5496"/>
                </a:solidFill>
                <a:latin typeface="Calibri"/>
                <a:cs typeface="Calibri"/>
              </a:rPr>
              <a:t>their</a:t>
            </a:r>
            <a:r>
              <a:rPr sz="2000" spc="-80" dirty="0">
                <a:solidFill>
                  <a:srgbClr val="2E5496"/>
                </a:solidFill>
                <a:latin typeface="Times New Roman"/>
                <a:cs typeface="Times New Roman"/>
              </a:rPr>
              <a:t> </a:t>
            </a:r>
            <a:r>
              <a:rPr sz="2000" b="1" spc="-10" dirty="0">
                <a:solidFill>
                  <a:srgbClr val="2E5496"/>
                </a:solidFill>
                <a:latin typeface="Calibri"/>
                <a:cs typeface="Calibri"/>
              </a:rPr>
              <a:t>breast</a:t>
            </a:r>
            <a:r>
              <a:rPr sz="2000" spc="-60" dirty="0">
                <a:solidFill>
                  <a:srgbClr val="2E5496"/>
                </a:solidFill>
                <a:latin typeface="Times New Roman"/>
                <a:cs typeface="Times New Roman"/>
              </a:rPr>
              <a:t> </a:t>
            </a:r>
            <a:r>
              <a:rPr sz="2000" b="1" dirty="0">
                <a:solidFill>
                  <a:srgbClr val="2E5496"/>
                </a:solidFill>
                <a:latin typeface="Calibri"/>
                <a:cs typeface="Calibri"/>
              </a:rPr>
              <a:t>cancer</a:t>
            </a:r>
            <a:r>
              <a:rPr sz="2000" spc="-70" dirty="0">
                <a:solidFill>
                  <a:srgbClr val="2E5496"/>
                </a:solidFill>
                <a:latin typeface="Times New Roman"/>
                <a:cs typeface="Times New Roman"/>
              </a:rPr>
              <a:t> </a:t>
            </a:r>
            <a:r>
              <a:rPr sz="2000" b="1" spc="-10" dirty="0">
                <a:solidFill>
                  <a:srgbClr val="2E5496"/>
                </a:solidFill>
                <a:latin typeface="Calibri"/>
                <a:cs typeface="Calibri"/>
              </a:rPr>
              <a:t>treatment</a:t>
            </a:r>
            <a:r>
              <a:rPr sz="2000" spc="-65" dirty="0">
                <a:solidFill>
                  <a:srgbClr val="2E5496"/>
                </a:solidFill>
                <a:latin typeface="Times New Roman"/>
                <a:cs typeface="Times New Roman"/>
              </a:rPr>
              <a:t> </a:t>
            </a:r>
            <a:r>
              <a:rPr sz="2000" b="1" dirty="0">
                <a:solidFill>
                  <a:srgbClr val="2E5496"/>
                </a:solidFill>
                <a:latin typeface="Calibri"/>
                <a:cs typeface="Calibri"/>
              </a:rPr>
              <a:t>BEFORE</a:t>
            </a:r>
            <a:r>
              <a:rPr sz="2000" spc="-85" dirty="0">
                <a:solidFill>
                  <a:srgbClr val="2E5496"/>
                </a:solidFill>
                <a:latin typeface="Times New Roman"/>
                <a:cs typeface="Times New Roman"/>
              </a:rPr>
              <a:t> </a:t>
            </a:r>
            <a:r>
              <a:rPr sz="2000" b="1" dirty="0">
                <a:solidFill>
                  <a:srgbClr val="2E5496"/>
                </a:solidFill>
                <a:latin typeface="Calibri"/>
                <a:cs typeface="Calibri"/>
              </a:rPr>
              <a:t>THE</a:t>
            </a:r>
            <a:r>
              <a:rPr sz="2000" spc="-70" dirty="0">
                <a:solidFill>
                  <a:srgbClr val="2E5496"/>
                </a:solidFill>
                <a:latin typeface="Times New Roman"/>
                <a:cs typeface="Times New Roman"/>
              </a:rPr>
              <a:t> </a:t>
            </a:r>
            <a:r>
              <a:rPr sz="2000" b="1" spc="-25" dirty="0">
                <a:solidFill>
                  <a:srgbClr val="2E5496"/>
                </a:solidFill>
                <a:latin typeface="Calibri"/>
                <a:cs typeface="Calibri"/>
              </a:rPr>
              <a:t>TREATMENT</a:t>
            </a:r>
            <a:r>
              <a:rPr sz="2000" spc="-90" dirty="0">
                <a:solidFill>
                  <a:srgbClr val="2E5496"/>
                </a:solidFill>
                <a:latin typeface="Times New Roman"/>
                <a:cs typeface="Times New Roman"/>
              </a:rPr>
              <a:t> </a:t>
            </a:r>
            <a:r>
              <a:rPr sz="2000" b="1" spc="-10" dirty="0">
                <a:solidFill>
                  <a:srgbClr val="2E5496"/>
                </a:solidFill>
                <a:latin typeface="Calibri"/>
                <a:cs typeface="Calibri"/>
              </a:rPr>
              <a:t>STARTS</a:t>
            </a:r>
            <a:endParaRPr sz="2000" dirty="0">
              <a:latin typeface="Calibri"/>
              <a:cs typeface="Calibri"/>
            </a:endParaRPr>
          </a:p>
          <a:p>
            <a:pPr marL="241300" marR="825500" indent="-228600">
              <a:lnSpc>
                <a:spcPts val="2160"/>
              </a:lnSpc>
              <a:spcBef>
                <a:spcPts val="1010"/>
              </a:spcBef>
              <a:buFont typeface="Wingdings"/>
              <a:buChar char=""/>
              <a:tabLst>
                <a:tab pos="241300" algn="l"/>
              </a:tabLst>
            </a:pPr>
            <a:r>
              <a:rPr sz="2000" spc="-20" dirty="0">
                <a:latin typeface="Calibri"/>
                <a:cs typeface="Calibri"/>
              </a:rPr>
              <a:t>Ideally,</a:t>
            </a:r>
            <a:r>
              <a:rPr sz="2000" spc="-75" dirty="0">
                <a:latin typeface="Times New Roman"/>
                <a:cs typeface="Times New Roman"/>
              </a:rPr>
              <a:t> </a:t>
            </a:r>
            <a:r>
              <a:rPr sz="2000" dirty="0">
                <a:latin typeface="Calibri"/>
                <a:cs typeface="Calibri"/>
              </a:rPr>
              <a:t>people</a:t>
            </a:r>
            <a:r>
              <a:rPr sz="2000" spc="-90" dirty="0">
                <a:latin typeface="Times New Roman"/>
                <a:cs typeface="Times New Roman"/>
              </a:rPr>
              <a:t> </a:t>
            </a:r>
            <a:r>
              <a:rPr sz="2000" dirty="0">
                <a:latin typeface="Calibri"/>
                <a:cs typeface="Calibri"/>
              </a:rPr>
              <a:t>diagnosed</a:t>
            </a:r>
            <a:r>
              <a:rPr sz="2000" spc="-80" dirty="0">
                <a:latin typeface="Times New Roman"/>
                <a:cs typeface="Times New Roman"/>
              </a:rPr>
              <a:t> </a:t>
            </a:r>
            <a:r>
              <a:rPr sz="2000" dirty="0">
                <a:latin typeface="Calibri"/>
                <a:cs typeface="Calibri"/>
              </a:rPr>
              <a:t>and</a:t>
            </a:r>
            <a:r>
              <a:rPr sz="2000" spc="-90" dirty="0">
                <a:latin typeface="Times New Roman"/>
                <a:cs typeface="Times New Roman"/>
              </a:rPr>
              <a:t> </a:t>
            </a:r>
            <a:r>
              <a:rPr sz="2000" spc="-10" dirty="0">
                <a:latin typeface="Calibri"/>
                <a:cs typeface="Calibri"/>
              </a:rPr>
              <a:t>treated</a:t>
            </a:r>
            <a:r>
              <a:rPr sz="2000" spc="-50" dirty="0">
                <a:latin typeface="Times New Roman"/>
                <a:cs typeface="Times New Roman"/>
              </a:rPr>
              <a:t> </a:t>
            </a:r>
            <a:r>
              <a:rPr sz="2000" dirty="0">
                <a:latin typeface="Calibri"/>
                <a:cs typeface="Calibri"/>
              </a:rPr>
              <a:t>for</a:t>
            </a:r>
            <a:r>
              <a:rPr sz="2000" spc="-100" dirty="0">
                <a:latin typeface="Times New Roman"/>
                <a:cs typeface="Times New Roman"/>
              </a:rPr>
              <a:t> </a:t>
            </a:r>
            <a:r>
              <a:rPr sz="2000" spc="-10" dirty="0">
                <a:latin typeface="Calibri"/>
                <a:cs typeface="Calibri"/>
              </a:rPr>
              <a:t>breast</a:t>
            </a:r>
            <a:r>
              <a:rPr sz="2000" spc="-55" dirty="0">
                <a:latin typeface="Times New Roman"/>
                <a:cs typeface="Times New Roman"/>
              </a:rPr>
              <a:t> </a:t>
            </a:r>
            <a:r>
              <a:rPr sz="2000" dirty="0">
                <a:latin typeface="Calibri"/>
                <a:cs typeface="Calibri"/>
              </a:rPr>
              <a:t>cancer</a:t>
            </a:r>
            <a:r>
              <a:rPr sz="2000" spc="-90" dirty="0">
                <a:latin typeface="Times New Roman"/>
                <a:cs typeface="Times New Roman"/>
              </a:rPr>
              <a:t> </a:t>
            </a:r>
            <a:r>
              <a:rPr sz="2000" dirty="0">
                <a:latin typeface="Calibri"/>
                <a:cs typeface="Calibri"/>
              </a:rPr>
              <a:t>should</a:t>
            </a:r>
            <a:r>
              <a:rPr sz="2000" spc="-75" dirty="0">
                <a:latin typeface="Times New Roman"/>
                <a:cs typeface="Times New Roman"/>
              </a:rPr>
              <a:t> </a:t>
            </a:r>
            <a:r>
              <a:rPr sz="2000" dirty="0">
                <a:latin typeface="Calibri"/>
                <a:cs typeface="Calibri"/>
              </a:rPr>
              <a:t>be</a:t>
            </a:r>
            <a:r>
              <a:rPr sz="2000" spc="-80" dirty="0">
                <a:latin typeface="Times New Roman"/>
                <a:cs typeface="Times New Roman"/>
              </a:rPr>
              <a:t> </a:t>
            </a:r>
            <a:r>
              <a:rPr sz="2000" spc="-10" dirty="0">
                <a:latin typeface="Calibri"/>
                <a:cs typeface="Calibri"/>
              </a:rPr>
              <a:t>encouraged</a:t>
            </a:r>
            <a:r>
              <a:rPr sz="2000" spc="-105" dirty="0">
                <a:latin typeface="Times New Roman"/>
                <a:cs typeface="Times New Roman"/>
              </a:rPr>
              <a:t> </a:t>
            </a:r>
            <a:r>
              <a:rPr sz="2000" dirty="0">
                <a:latin typeface="Calibri"/>
                <a:cs typeface="Calibri"/>
              </a:rPr>
              <a:t>to</a:t>
            </a:r>
            <a:r>
              <a:rPr sz="2000" spc="-80" dirty="0">
                <a:latin typeface="Times New Roman"/>
                <a:cs typeface="Times New Roman"/>
              </a:rPr>
              <a:t> </a:t>
            </a:r>
            <a:r>
              <a:rPr sz="2000" dirty="0">
                <a:latin typeface="Calibri"/>
                <a:cs typeface="Calibri"/>
              </a:rPr>
              <a:t>try</a:t>
            </a:r>
            <a:r>
              <a:rPr sz="2000" spc="-50" dirty="0">
                <a:latin typeface="Times New Roman"/>
                <a:cs typeface="Times New Roman"/>
              </a:rPr>
              <a:t> </a:t>
            </a:r>
            <a:r>
              <a:rPr sz="2000" b="1" dirty="0">
                <a:latin typeface="Calibri"/>
                <a:cs typeface="Calibri"/>
              </a:rPr>
              <a:t>non-</a:t>
            </a:r>
            <a:r>
              <a:rPr sz="2000" b="1" spc="-25" dirty="0">
                <a:latin typeface="Calibri"/>
                <a:cs typeface="Calibri"/>
              </a:rPr>
              <a:t>HRT</a:t>
            </a:r>
            <a:r>
              <a:rPr sz="2000" spc="-25" dirty="0">
                <a:latin typeface="Times New Roman"/>
                <a:cs typeface="Times New Roman"/>
              </a:rPr>
              <a:t> </a:t>
            </a:r>
            <a:r>
              <a:rPr sz="2000" b="1" spc="-20" dirty="0">
                <a:latin typeface="Calibri"/>
                <a:cs typeface="Calibri"/>
              </a:rPr>
              <a:t>strategies</a:t>
            </a:r>
            <a:r>
              <a:rPr sz="2000" spc="-75" dirty="0">
                <a:latin typeface="Times New Roman"/>
                <a:cs typeface="Times New Roman"/>
              </a:rPr>
              <a:t> </a:t>
            </a:r>
            <a:r>
              <a:rPr sz="2000" dirty="0">
                <a:latin typeface="Calibri"/>
                <a:cs typeface="Calibri"/>
              </a:rPr>
              <a:t>but</a:t>
            </a:r>
            <a:r>
              <a:rPr sz="2000" spc="-80" dirty="0">
                <a:latin typeface="Times New Roman"/>
                <a:cs typeface="Times New Roman"/>
              </a:rPr>
              <a:t> </a:t>
            </a:r>
            <a:r>
              <a:rPr sz="2000" dirty="0">
                <a:latin typeface="Calibri"/>
                <a:cs typeface="Calibri"/>
              </a:rPr>
              <a:t>if</a:t>
            </a:r>
            <a:r>
              <a:rPr sz="2000" spc="-70" dirty="0">
                <a:latin typeface="Times New Roman"/>
                <a:cs typeface="Times New Roman"/>
              </a:rPr>
              <a:t> </a:t>
            </a:r>
            <a:r>
              <a:rPr sz="2000" dirty="0">
                <a:latin typeface="Calibri"/>
                <a:cs typeface="Calibri"/>
              </a:rPr>
              <a:t>these</a:t>
            </a:r>
            <a:r>
              <a:rPr sz="2000" spc="-60" dirty="0">
                <a:latin typeface="Times New Roman"/>
                <a:cs typeface="Times New Roman"/>
              </a:rPr>
              <a:t> </a:t>
            </a:r>
            <a:r>
              <a:rPr sz="2000" dirty="0">
                <a:latin typeface="Calibri"/>
                <a:cs typeface="Calibri"/>
              </a:rPr>
              <a:t>are</a:t>
            </a:r>
            <a:r>
              <a:rPr sz="2000" spc="-70" dirty="0">
                <a:latin typeface="Times New Roman"/>
                <a:cs typeface="Times New Roman"/>
              </a:rPr>
              <a:t> </a:t>
            </a:r>
            <a:r>
              <a:rPr sz="2000" spc="-10" dirty="0">
                <a:latin typeface="Calibri"/>
                <a:cs typeface="Calibri"/>
              </a:rPr>
              <a:t>ineffective,</a:t>
            </a:r>
            <a:endParaRPr sz="2000" dirty="0">
              <a:latin typeface="Calibri"/>
              <a:cs typeface="Calibri"/>
            </a:endParaRPr>
          </a:p>
          <a:p>
            <a:pPr marL="241300" marR="196850" indent="-228600">
              <a:lnSpc>
                <a:spcPts val="2160"/>
              </a:lnSpc>
              <a:spcBef>
                <a:spcPts val="994"/>
              </a:spcBef>
              <a:buFont typeface="Wingdings"/>
              <a:buChar char=""/>
              <a:tabLst>
                <a:tab pos="241300" algn="l"/>
              </a:tabLst>
            </a:pPr>
            <a:r>
              <a:rPr sz="2000" spc="-20" dirty="0">
                <a:latin typeface="Calibri"/>
                <a:cs typeface="Calibri"/>
              </a:rPr>
              <a:t>Systemic</a:t>
            </a:r>
            <a:r>
              <a:rPr sz="2000" spc="-50" dirty="0">
                <a:latin typeface="Times New Roman"/>
                <a:cs typeface="Times New Roman"/>
              </a:rPr>
              <a:t> </a:t>
            </a:r>
            <a:r>
              <a:rPr sz="2000" dirty="0">
                <a:latin typeface="Calibri"/>
                <a:cs typeface="Calibri"/>
              </a:rPr>
              <a:t>hormone</a:t>
            </a:r>
            <a:r>
              <a:rPr sz="2000" spc="-75" dirty="0">
                <a:latin typeface="Times New Roman"/>
                <a:cs typeface="Times New Roman"/>
              </a:rPr>
              <a:t> </a:t>
            </a:r>
            <a:r>
              <a:rPr sz="2000" spc="-10" dirty="0">
                <a:latin typeface="Calibri"/>
                <a:cs typeface="Calibri"/>
              </a:rPr>
              <a:t>replacement</a:t>
            </a:r>
            <a:r>
              <a:rPr sz="2000" spc="-50" dirty="0">
                <a:latin typeface="Times New Roman"/>
                <a:cs typeface="Times New Roman"/>
              </a:rPr>
              <a:t> </a:t>
            </a:r>
            <a:r>
              <a:rPr sz="2000" spc="-10" dirty="0">
                <a:latin typeface="Calibri"/>
                <a:cs typeface="Calibri"/>
              </a:rPr>
              <a:t>therapy</a:t>
            </a:r>
            <a:r>
              <a:rPr sz="2000" spc="-80" dirty="0">
                <a:latin typeface="Times New Roman"/>
                <a:cs typeface="Times New Roman"/>
              </a:rPr>
              <a:t> </a:t>
            </a:r>
            <a:r>
              <a:rPr sz="2000" dirty="0">
                <a:latin typeface="Calibri"/>
                <a:cs typeface="Calibri"/>
              </a:rPr>
              <a:t>or</a:t>
            </a:r>
            <a:r>
              <a:rPr sz="2000" spc="-60" dirty="0">
                <a:latin typeface="Times New Roman"/>
                <a:cs typeface="Times New Roman"/>
              </a:rPr>
              <a:t> </a:t>
            </a:r>
            <a:r>
              <a:rPr sz="2000" spc="-10" dirty="0">
                <a:latin typeface="Calibri"/>
                <a:cs typeface="Calibri"/>
              </a:rPr>
              <a:t>low-</a:t>
            </a:r>
            <a:r>
              <a:rPr sz="2000" dirty="0">
                <a:latin typeface="Calibri"/>
                <a:cs typeface="Calibri"/>
              </a:rPr>
              <a:t>dose</a:t>
            </a:r>
            <a:r>
              <a:rPr sz="2000" spc="-75" dirty="0">
                <a:latin typeface="Times New Roman"/>
                <a:cs typeface="Times New Roman"/>
              </a:rPr>
              <a:t> </a:t>
            </a:r>
            <a:r>
              <a:rPr sz="2000" spc="-10" dirty="0">
                <a:latin typeface="Calibri"/>
                <a:cs typeface="Calibri"/>
              </a:rPr>
              <a:t>topical</a:t>
            </a:r>
            <a:r>
              <a:rPr sz="2000" spc="-65" dirty="0">
                <a:latin typeface="Times New Roman"/>
                <a:cs typeface="Times New Roman"/>
              </a:rPr>
              <a:t> </a:t>
            </a:r>
            <a:r>
              <a:rPr sz="2000" spc="-10" dirty="0">
                <a:latin typeface="Calibri"/>
                <a:cs typeface="Calibri"/>
              </a:rPr>
              <a:t>oestrogen</a:t>
            </a:r>
            <a:r>
              <a:rPr sz="2000" spc="-70" dirty="0">
                <a:latin typeface="Times New Roman"/>
                <a:cs typeface="Times New Roman"/>
              </a:rPr>
              <a:t> </a:t>
            </a:r>
            <a:r>
              <a:rPr sz="2000" dirty="0">
                <a:latin typeface="Calibri"/>
                <a:cs typeface="Calibri"/>
              </a:rPr>
              <a:t>may</a:t>
            </a:r>
            <a:r>
              <a:rPr sz="2000" spc="-65" dirty="0">
                <a:latin typeface="Times New Roman"/>
                <a:cs typeface="Times New Roman"/>
              </a:rPr>
              <a:t> </a:t>
            </a:r>
            <a:r>
              <a:rPr sz="2000" dirty="0">
                <a:latin typeface="Calibri"/>
                <a:cs typeface="Calibri"/>
              </a:rPr>
              <a:t>be</a:t>
            </a:r>
            <a:r>
              <a:rPr sz="2000" spc="-60" dirty="0">
                <a:latin typeface="Times New Roman"/>
                <a:cs typeface="Times New Roman"/>
              </a:rPr>
              <a:t> </a:t>
            </a:r>
            <a:r>
              <a:rPr sz="2000" spc="-10" dirty="0">
                <a:latin typeface="Calibri"/>
                <a:cs typeface="Calibri"/>
              </a:rPr>
              <a:t>considered,</a:t>
            </a:r>
            <a:r>
              <a:rPr sz="2000" spc="-80" dirty="0">
                <a:latin typeface="Times New Roman"/>
                <a:cs typeface="Times New Roman"/>
              </a:rPr>
              <a:t> </a:t>
            </a:r>
            <a:r>
              <a:rPr sz="2000" dirty="0">
                <a:latin typeface="Calibri"/>
                <a:cs typeface="Calibri"/>
              </a:rPr>
              <a:t>but</a:t>
            </a:r>
            <a:r>
              <a:rPr sz="2000" spc="-70" dirty="0">
                <a:latin typeface="Times New Roman"/>
                <a:cs typeface="Times New Roman"/>
              </a:rPr>
              <a:t> </a:t>
            </a:r>
            <a:r>
              <a:rPr sz="2000" spc="-20" dirty="0">
                <a:latin typeface="Calibri"/>
                <a:cs typeface="Calibri"/>
              </a:rPr>
              <a:t>only</a:t>
            </a:r>
            <a:r>
              <a:rPr sz="2000" spc="-20" dirty="0">
                <a:latin typeface="Times New Roman"/>
                <a:cs typeface="Times New Roman"/>
              </a:rPr>
              <a:t> </a:t>
            </a:r>
            <a:r>
              <a:rPr sz="2000" dirty="0">
                <a:latin typeface="Calibri"/>
                <a:cs typeface="Calibri"/>
              </a:rPr>
              <a:t>after</a:t>
            </a:r>
            <a:r>
              <a:rPr sz="2000" spc="-110" dirty="0">
                <a:latin typeface="Times New Roman"/>
                <a:cs typeface="Times New Roman"/>
              </a:rPr>
              <a:t> </a:t>
            </a:r>
            <a:r>
              <a:rPr sz="2000" dirty="0">
                <a:latin typeface="Calibri"/>
                <a:cs typeface="Calibri"/>
              </a:rPr>
              <a:t>taking</a:t>
            </a:r>
            <a:r>
              <a:rPr sz="2000" spc="-110" dirty="0">
                <a:latin typeface="Times New Roman"/>
                <a:cs typeface="Times New Roman"/>
              </a:rPr>
              <a:t> </a:t>
            </a:r>
            <a:r>
              <a:rPr sz="2000" b="1" dirty="0">
                <a:latin typeface="Calibri"/>
                <a:cs typeface="Calibri"/>
              </a:rPr>
              <a:t>specialist</a:t>
            </a:r>
            <a:r>
              <a:rPr sz="2000" spc="-125" dirty="0">
                <a:latin typeface="Times New Roman"/>
                <a:cs typeface="Times New Roman"/>
              </a:rPr>
              <a:t> </a:t>
            </a:r>
            <a:r>
              <a:rPr sz="2000" b="1" spc="-10" dirty="0">
                <a:latin typeface="Calibri"/>
                <a:cs typeface="Calibri"/>
              </a:rPr>
              <a:t>advice</a:t>
            </a:r>
            <a:endParaRPr sz="2000" dirty="0">
              <a:latin typeface="Calibri"/>
              <a:cs typeface="Calibri"/>
            </a:endParaRPr>
          </a:p>
          <a:p>
            <a:pPr marL="241300" marR="244475" indent="-228600">
              <a:lnSpc>
                <a:spcPts val="2160"/>
              </a:lnSpc>
              <a:spcBef>
                <a:spcPts val="1000"/>
              </a:spcBef>
              <a:buFont typeface="Wingdings"/>
              <a:buChar char=""/>
              <a:tabLst>
                <a:tab pos="241300" algn="l"/>
              </a:tabLst>
            </a:pPr>
            <a:r>
              <a:rPr sz="2000" b="1" spc="-10" dirty="0">
                <a:solidFill>
                  <a:srgbClr val="2E5496"/>
                </a:solidFill>
                <a:latin typeface="Calibri"/>
                <a:cs typeface="Calibri"/>
              </a:rPr>
              <a:t>Switching</a:t>
            </a:r>
            <a:r>
              <a:rPr sz="2000" spc="-90" dirty="0">
                <a:solidFill>
                  <a:srgbClr val="2E5496"/>
                </a:solidFill>
                <a:latin typeface="Times New Roman"/>
                <a:cs typeface="Times New Roman"/>
              </a:rPr>
              <a:t> </a:t>
            </a:r>
            <a:r>
              <a:rPr sz="2000" b="1" spc="-10" dirty="0">
                <a:solidFill>
                  <a:srgbClr val="2E5496"/>
                </a:solidFill>
                <a:latin typeface="Calibri"/>
                <a:cs typeface="Calibri"/>
              </a:rPr>
              <a:t>breast</a:t>
            </a:r>
            <a:r>
              <a:rPr sz="2000" spc="-75" dirty="0">
                <a:solidFill>
                  <a:srgbClr val="2E5496"/>
                </a:solidFill>
                <a:latin typeface="Times New Roman"/>
                <a:cs typeface="Times New Roman"/>
              </a:rPr>
              <a:t> </a:t>
            </a:r>
            <a:r>
              <a:rPr sz="2000" b="1" spc="-10" dirty="0">
                <a:solidFill>
                  <a:srgbClr val="2E5496"/>
                </a:solidFill>
                <a:latin typeface="Calibri"/>
                <a:cs typeface="Calibri"/>
              </a:rPr>
              <a:t>cancer</a:t>
            </a:r>
            <a:r>
              <a:rPr sz="2000" spc="-70" dirty="0">
                <a:solidFill>
                  <a:srgbClr val="2E5496"/>
                </a:solidFill>
                <a:latin typeface="Times New Roman"/>
                <a:cs typeface="Times New Roman"/>
              </a:rPr>
              <a:t> </a:t>
            </a:r>
            <a:r>
              <a:rPr sz="2000" b="1" dirty="0">
                <a:solidFill>
                  <a:srgbClr val="2E5496"/>
                </a:solidFill>
                <a:latin typeface="Calibri"/>
                <a:cs typeface="Calibri"/>
              </a:rPr>
              <a:t>hormone</a:t>
            </a:r>
            <a:r>
              <a:rPr sz="2000" spc="-90" dirty="0">
                <a:solidFill>
                  <a:srgbClr val="2E5496"/>
                </a:solidFill>
                <a:latin typeface="Times New Roman"/>
                <a:cs typeface="Times New Roman"/>
              </a:rPr>
              <a:t> </a:t>
            </a:r>
            <a:r>
              <a:rPr sz="2000" b="1" spc="-10" dirty="0">
                <a:solidFill>
                  <a:srgbClr val="2E5496"/>
                </a:solidFill>
                <a:latin typeface="Calibri"/>
                <a:cs typeface="Calibri"/>
              </a:rPr>
              <a:t>treatments</a:t>
            </a:r>
            <a:r>
              <a:rPr sz="2000" spc="-85" dirty="0">
                <a:solidFill>
                  <a:srgbClr val="2E5496"/>
                </a:solidFill>
                <a:latin typeface="Times New Roman"/>
                <a:cs typeface="Times New Roman"/>
              </a:rPr>
              <a:t> </a:t>
            </a:r>
            <a:r>
              <a:rPr sz="2000" b="1" dirty="0">
                <a:solidFill>
                  <a:srgbClr val="2E5496"/>
                </a:solidFill>
                <a:latin typeface="Calibri"/>
                <a:cs typeface="Calibri"/>
              </a:rPr>
              <a:t>or</a:t>
            </a:r>
            <a:r>
              <a:rPr sz="2000" spc="-70" dirty="0">
                <a:solidFill>
                  <a:srgbClr val="2E5496"/>
                </a:solidFill>
                <a:latin typeface="Times New Roman"/>
                <a:cs typeface="Times New Roman"/>
              </a:rPr>
              <a:t> </a:t>
            </a:r>
            <a:r>
              <a:rPr sz="2000" b="1" dirty="0">
                <a:solidFill>
                  <a:srgbClr val="2E5496"/>
                </a:solidFill>
                <a:latin typeface="Calibri"/>
                <a:cs typeface="Calibri"/>
              </a:rPr>
              <a:t>taking</a:t>
            </a:r>
            <a:r>
              <a:rPr sz="2000" spc="-80" dirty="0">
                <a:solidFill>
                  <a:srgbClr val="2E5496"/>
                </a:solidFill>
                <a:latin typeface="Times New Roman"/>
                <a:cs typeface="Times New Roman"/>
              </a:rPr>
              <a:t> </a:t>
            </a:r>
            <a:r>
              <a:rPr sz="2000" b="1" dirty="0">
                <a:solidFill>
                  <a:srgbClr val="2E5496"/>
                </a:solidFill>
                <a:latin typeface="Calibri"/>
                <a:cs typeface="Calibri"/>
              </a:rPr>
              <a:t>a</a:t>
            </a:r>
            <a:r>
              <a:rPr sz="2000" spc="-85" dirty="0">
                <a:solidFill>
                  <a:srgbClr val="2E5496"/>
                </a:solidFill>
                <a:latin typeface="Times New Roman"/>
                <a:cs typeface="Times New Roman"/>
              </a:rPr>
              <a:t> </a:t>
            </a:r>
            <a:r>
              <a:rPr sz="2000" b="1" dirty="0">
                <a:solidFill>
                  <a:srgbClr val="2E5496"/>
                </a:solidFill>
                <a:latin typeface="Calibri"/>
                <a:cs typeface="Calibri"/>
              </a:rPr>
              <a:t>break</a:t>
            </a:r>
            <a:r>
              <a:rPr sz="2000" spc="-65" dirty="0">
                <a:solidFill>
                  <a:srgbClr val="2E5496"/>
                </a:solidFill>
                <a:latin typeface="Times New Roman"/>
                <a:cs typeface="Times New Roman"/>
              </a:rPr>
              <a:t> </a:t>
            </a:r>
            <a:r>
              <a:rPr sz="2000" b="1" dirty="0">
                <a:solidFill>
                  <a:srgbClr val="2E5496"/>
                </a:solidFill>
                <a:latin typeface="Calibri"/>
                <a:cs typeface="Calibri"/>
              </a:rPr>
              <a:t>from</a:t>
            </a:r>
            <a:r>
              <a:rPr sz="2000" spc="-70" dirty="0">
                <a:solidFill>
                  <a:srgbClr val="2E5496"/>
                </a:solidFill>
                <a:latin typeface="Times New Roman"/>
                <a:cs typeface="Times New Roman"/>
              </a:rPr>
              <a:t> </a:t>
            </a:r>
            <a:r>
              <a:rPr sz="2000" b="1" dirty="0">
                <a:solidFill>
                  <a:srgbClr val="2E5496"/>
                </a:solidFill>
                <a:latin typeface="Calibri"/>
                <a:cs typeface="Calibri"/>
              </a:rPr>
              <a:t>them</a:t>
            </a:r>
            <a:r>
              <a:rPr sz="2000" spc="-85" dirty="0">
                <a:solidFill>
                  <a:srgbClr val="2E5496"/>
                </a:solidFill>
                <a:latin typeface="Times New Roman"/>
                <a:cs typeface="Times New Roman"/>
              </a:rPr>
              <a:t> </a:t>
            </a:r>
            <a:r>
              <a:rPr sz="2000" b="1" dirty="0">
                <a:solidFill>
                  <a:srgbClr val="2E5496"/>
                </a:solidFill>
                <a:latin typeface="Calibri"/>
                <a:cs typeface="Calibri"/>
              </a:rPr>
              <a:t>might</a:t>
            </a:r>
            <a:r>
              <a:rPr sz="2000" spc="-90" dirty="0">
                <a:solidFill>
                  <a:srgbClr val="2E5496"/>
                </a:solidFill>
                <a:latin typeface="Times New Roman"/>
                <a:cs typeface="Times New Roman"/>
              </a:rPr>
              <a:t> </a:t>
            </a:r>
            <a:r>
              <a:rPr sz="2000" b="1" dirty="0">
                <a:solidFill>
                  <a:srgbClr val="2E5496"/>
                </a:solidFill>
                <a:latin typeface="Calibri"/>
                <a:cs typeface="Calibri"/>
              </a:rPr>
              <a:t>also</a:t>
            </a:r>
            <a:r>
              <a:rPr sz="2000" spc="-75" dirty="0">
                <a:solidFill>
                  <a:srgbClr val="2E5496"/>
                </a:solidFill>
                <a:latin typeface="Times New Roman"/>
                <a:cs typeface="Times New Roman"/>
              </a:rPr>
              <a:t> </a:t>
            </a:r>
            <a:r>
              <a:rPr sz="2000" b="1" dirty="0">
                <a:solidFill>
                  <a:srgbClr val="2E5496"/>
                </a:solidFill>
                <a:latin typeface="Calibri"/>
                <a:cs typeface="Calibri"/>
              </a:rPr>
              <a:t>be</a:t>
            </a:r>
            <a:r>
              <a:rPr sz="2000" spc="-70" dirty="0">
                <a:solidFill>
                  <a:srgbClr val="2E5496"/>
                </a:solidFill>
                <a:latin typeface="Times New Roman"/>
                <a:cs typeface="Times New Roman"/>
              </a:rPr>
              <a:t> </a:t>
            </a:r>
            <a:r>
              <a:rPr sz="2000" b="1" spc="-10" dirty="0">
                <a:solidFill>
                  <a:srgbClr val="2E5496"/>
                </a:solidFill>
                <a:latin typeface="Calibri"/>
                <a:cs typeface="Calibri"/>
              </a:rPr>
              <a:t>suitable,</a:t>
            </a:r>
            <a:r>
              <a:rPr sz="2000" spc="-10" dirty="0">
                <a:solidFill>
                  <a:srgbClr val="2E5496"/>
                </a:solidFill>
                <a:latin typeface="Times New Roman"/>
                <a:cs typeface="Times New Roman"/>
              </a:rPr>
              <a:t> </a:t>
            </a:r>
            <a:r>
              <a:rPr sz="2000" b="1" dirty="0">
                <a:solidFill>
                  <a:srgbClr val="2E5496"/>
                </a:solidFill>
                <a:latin typeface="Calibri"/>
                <a:cs typeface="Calibri"/>
              </a:rPr>
              <a:t>but</a:t>
            </a:r>
            <a:r>
              <a:rPr sz="2000" spc="-85" dirty="0">
                <a:solidFill>
                  <a:srgbClr val="2E5496"/>
                </a:solidFill>
                <a:latin typeface="Times New Roman"/>
                <a:cs typeface="Times New Roman"/>
              </a:rPr>
              <a:t> </a:t>
            </a:r>
            <a:r>
              <a:rPr sz="2000" b="1" dirty="0">
                <a:solidFill>
                  <a:srgbClr val="2E5496"/>
                </a:solidFill>
                <a:latin typeface="Calibri"/>
                <a:cs typeface="Calibri"/>
              </a:rPr>
              <a:t>this</a:t>
            </a:r>
            <a:r>
              <a:rPr sz="2000" spc="-80" dirty="0">
                <a:solidFill>
                  <a:srgbClr val="2E5496"/>
                </a:solidFill>
                <a:latin typeface="Times New Roman"/>
                <a:cs typeface="Times New Roman"/>
              </a:rPr>
              <a:t> </a:t>
            </a:r>
            <a:r>
              <a:rPr sz="2000" b="1" dirty="0">
                <a:solidFill>
                  <a:srgbClr val="2E5496"/>
                </a:solidFill>
                <a:latin typeface="Calibri"/>
                <a:cs typeface="Calibri"/>
              </a:rPr>
              <a:t>needs</a:t>
            </a:r>
            <a:r>
              <a:rPr sz="2000" spc="-65" dirty="0">
                <a:solidFill>
                  <a:srgbClr val="2E5496"/>
                </a:solidFill>
                <a:latin typeface="Times New Roman"/>
                <a:cs typeface="Times New Roman"/>
              </a:rPr>
              <a:t> </a:t>
            </a:r>
            <a:r>
              <a:rPr sz="2000" b="1" dirty="0">
                <a:solidFill>
                  <a:srgbClr val="2E5496"/>
                </a:solidFill>
                <a:latin typeface="Calibri"/>
                <a:cs typeface="Calibri"/>
              </a:rPr>
              <a:t>to</a:t>
            </a:r>
            <a:r>
              <a:rPr sz="2000" spc="-85" dirty="0">
                <a:solidFill>
                  <a:srgbClr val="2E5496"/>
                </a:solidFill>
                <a:latin typeface="Times New Roman"/>
                <a:cs typeface="Times New Roman"/>
              </a:rPr>
              <a:t> </a:t>
            </a:r>
            <a:r>
              <a:rPr sz="2000" b="1" dirty="0">
                <a:solidFill>
                  <a:srgbClr val="2E5496"/>
                </a:solidFill>
                <a:latin typeface="Calibri"/>
                <a:cs typeface="Calibri"/>
              </a:rPr>
              <a:t>be</a:t>
            </a:r>
            <a:r>
              <a:rPr sz="2000" spc="-60" dirty="0">
                <a:solidFill>
                  <a:srgbClr val="2E5496"/>
                </a:solidFill>
                <a:latin typeface="Times New Roman"/>
                <a:cs typeface="Times New Roman"/>
              </a:rPr>
              <a:t> </a:t>
            </a:r>
            <a:r>
              <a:rPr sz="2000" b="1" dirty="0">
                <a:solidFill>
                  <a:srgbClr val="2E5496"/>
                </a:solidFill>
                <a:latin typeface="Calibri"/>
                <a:cs typeface="Calibri"/>
              </a:rPr>
              <a:t>discussed</a:t>
            </a:r>
            <a:r>
              <a:rPr sz="2000" spc="-95" dirty="0">
                <a:solidFill>
                  <a:srgbClr val="2E5496"/>
                </a:solidFill>
                <a:latin typeface="Times New Roman"/>
                <a:cs typeface="Times New Roman"/>
              </a:rPr>
              <a:t> </a:t>
            </a:r>
            <a:r>
              <a:rPr sz="2000" b="1" dirty="0">
                <a:solidFill>
                  <a:srgbClr val="2E5496"/>
                </a:solidFill>
                <a:latin typeface="Calibri"/>
                <a:cs typeface="Calibri"/>
              </a:rPr>
              <a:t>with</a:t>
            </a:r>
            <a:r>
              <a:rPr sz="2000" spc="-85" dirty="0">
                <a:solidFill>
                  <a:srgbClr val="2E5496"/>
                </a:solidFill>
                <a:latin typeface="Times New Roman"/>
                <a:cs typeface="Times New Roman"/>
              </a:rPr>
              <a:t> </a:t>
            </a:r>
            <a:r>
              <a:rPr sz="2000" b="1" dirty="0">
                <a:solidFill>
                  <a:srgbClr val="2E5496"/>
                </a:solidFill>
                <a:latin typeface="Calibri"/>
                <a:cs typeface="Calibri"/>
              </a:rPr>
              <a:t>the</a:t>
            </a:r>
            <a:r>
              <a:rPr sz="2000" spc="-65" dirty="0">
                <a:solidFill>
                  <a:srgbClr val="2E5496"/>
                </a:solidFill>
                <a:latin typeface="Times New Roman"/>
                <a:cs typeface="Times New Roman"/>
              </a:rPr>
              <a:t> </a:t>
            </a:r>
            <a:r>
              <a:rPr sz="2000" b="1" spc="-10" dirty="0">
                <a:solidFill>
                  <a:srgbClr val="2E5496"/>
                </a:solidFill>
                <a:latin typeface="Calibri"/>
                <a:cs typeface="Calibri"/>
              </a:rPr>
              <a:t>oncologist</a:t>
            </a: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1640" y="506044"/>
            <a:ext cx="8052434" cy="697230"/>
          </a:xfrm>
          <a:prstGeom prst="rect">
            <a:avLst/>
          </a:prstGeom>
        </p:spPr>
        <p:txBody>
          <a:bodyPr vert="horz" wrap="square" lIns="0" tIns="13335" rIns="0" bIns="0" rtlCol="0">
            <a:spAutoFit/>
          </a:bodyPr>
          <a:lstStyle/>
          <a:p>
            <a:pPr marL="12700">
              <a:lnSpc>
                <a:spcPct val="100000"/>
              </a:lnSpc>
              <a:spcBef>
                <a:spcPts val="105"/>
              </a:spcBef>
            </a:pPr>
            <a:r>
              <a:rPr spc="-45" dirty="0">
                <a:solidFill>
                  <a:srgbClr val="2E5496"/>
                </a:solidFill>
              </a:rPr>
              <a:t>Ovarian</a:t>
            </a:r>
            <a:r>
              <a:rPr b="0" spc="-229" dirty="0">
                <a:solidFill>
                  <a:srgbClr val="2E5496"/>
                </a:solidFill>
                <a:latin typeface="Times New Roman"/>
                <a:cs typeface="Times New Roman"/>
              </a:rPr>
              <a:t> </a:t>
            </a:r>
            <a:r>
              <a:rPr spc="-35" dirty="0">
                <a:solidFill>
                  <a:srgbClr val="2E5496"/>
                </a:solidFill>
              </a:rPr>
              <a:t>Cancer-</a:t>
            </a:r>
            <a:r>
              <a:rPr b="0" spc="-240" dirty="0">
                <a:solidFill>
                  <a:srgbClr val="2E5496"/>
                </a:solidFill>
                <a:latin typeface="Times New Roman"/>
                <a:cs typeface="Times New Roman"/>
              </a:rPr>
              <a:t> </a:t>
            </a:r>
            <a:r>
              <a:rPr spc="-40" dirty="0">
                <a:solidFill>
                  <a:srgbClr val="2E5496"/>
                </a:solidFill>
              </a:rPr>
              <a:t>are</a:t>
            </a:r>
            <a:r>
              <a:rPr b="0" spc="-235" dirty="0">
                <a:solidFill>
                  <a:srgbClr val="2E5496"/>
                </a:solidFill>
                <a:latin typeface="Times New Roman"/>
                <a:cs typeface="Times New Roman"/>
              </a:rPr>
              <a:t> </a:t>
            </a:r>
            <a:r>
              <a:rPr spc="-10" dirty="0">
                <a:solidFill>
                  <a:srgbClr val="2E5496"/>
                </a:solidFill>
              </a:rPr>
              <a:t>not</a:t>
            </a:r>
            <a:r>
              <a:rPr b="0" spc="-265" dirty="0">
                <a:solidFill>
                  <a:srgbClr val="2E5496"/>
                </a:solidFill>
                <a:latin typeface="Times New Roman"/>
                <a:cs typeface="Times New Roman"/>
              </a:rPr>
              <a:t> </a:t>
            </a:r>
            <a:r>
              <a:rPr dirty="0">
                <a:solidFill>
                  <a:srgbClr val="2E5496"/>
                </a:solidFill>
              </a:rPr>
              <a:t>all</a:t>
            </a:r>
            <a:r>
              <a:rPr b="0" spc="-215" dirty="0">
                <a:solidFill>
                  <a:srgbClr val="2E5496"/>
                </a:solidFill>
                <a:latin typeface="Times New Roman"/>
                <a:cs typeface="Times New Roman"/>
              </a:rPr>
              <a:t> </a:t>
            </a:r>
            <a:r>
              <a:rPr dirty="0">
                <a:solidFill>
                  <a:srgbClr val="2E5496"/>
                </a:solidFill>
              </a:rPr>
              <a:t>the</a:t>
            </a:r>
            <a:r>
              <a:rPr b="0" spc="-245" dirty="0">
                <a:solidFill>
                  <a:srgbClr val="2E5496"/>
                </a:solidFill>
                <a:latin typeface="Times New Roman"/>
                <a:cs typeface="Times New Roman"/>
              </a:rPr>
              <a:t> </a:t>
            </a:r>
            <a:r>
              <a:rPr spc="-20" dirty="0">
                <a:solidFill>
                  <a:srgbClr val="2E5496"/>
                </a:solidFill>
              </a:rPr>
              <a:t>same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22</a:t>
            </a:fld>
            <a:endParaRPr spc="-25" dirty="0"/>
          </a:p>
        </p:txBody>
      </p:sp>
      <p:sp>
        <p:nvSpPr>
          <p:cNvPr id="3" name="object 3"/>
          <p:cNvSpPr txBox="1"/>
          <p:nvPr/>
        </p:nvSpPr>
        <p:spPr>
          <a:xfrm>
            <a:off x="400610" y="1496695"/>
            <a:ext cx="11226165" cy="3781425"/>
          </a:xfrm>
          <a:prstGeom prst="rect">
            <a:avLst/>
          </a:prstGeom>
        </p:spPr>
        <p:txBody>
          <a:bodyPr vert="horz" wrap="square" lIns="0" tIns="13335" rIns="0" bIns="0" rtlCol="0">
            <a:spAutoFit/>
          </a:bodyPr>
          <a:lstStyle/>
          <a:p>
            <a:pPr marL="240665" indent="-227965">
              <a:lnSpc>
                <a:spcPts val="2280"/>
              </a:lnSpc>
              <a:spcBef>
                <a:spcPts val="105"/>
              </a:spcBef>
              <a:buFont typeface="Arial"/>
              <a:buChar char="•"/>
              <a:tabLst>
                <a:tab pos="240665" algn="l"/>
              </a:tabLst>
            </a:pPr>
            <a:r>
              <a:rPr sz="2000" dirty="0">
                <a:latin typeface="Calibri"/>
                <a:cs typeface="Calibri"/>
              </a:rPr>
              <a:t>Ovarian</a:t>
            </a:r>
            <a:r>
              <a:rPr sz="2000" spc="-80" dirty="0">
                <a:latin typeface="Times New Roman"/>
                <a:cs typeface="Times New Roman"/>
              </a:rPr>
              <a:t> </a:t>
            </a:r>
            <a:r>
              <a:rPr sz="2000" spc="-10" dirty="0">
                <a:latin typeface="Calibri"/>
                <a:cs typeface="Calibri"/>
              </a:rPr>
              <a:t>cancer</a:t>
            </a:r>
            <a:r>
              <a:rPr sz="2000" spc="-95" dirty="0">
                <a:latin typeface="Times New Roman"/>
                <a:cs typeface="Times New Roman"/>
              </a:rPr>
              <a:t> </a:t>
            </a:r>
            <a:r>
              <a:rPr sz="2000" dirty="0">
                <a:latin typeface="Calibri"/>
                <a:cs typeface="Calibri"/>
              </a:rPr>
              <a:t>is</a:t>
            </a:r>
            <a:r>
              <a:rPr sz="2000" spc="-75" dirty="0">
                <a:latin typeface="Times New Roman"/>
                <a:cs typeface="Times New Roman"/>
              </a:rPr>
              <a:t> </a:t>
            </a:r>
            <a:r>
              <a:rPr sz="2000" dirty="0">
                <a:latin typeface="Calibri"/>
                <a:cs typeface="Calibri"/>
              </a:rPr>
              <a:t>the</a:t>
            </a:r>
            <a:r>
              <a:rPr sz="2000" spc="-80" dirty="0">
                <a:latin typeface="Times New Roman"/>
                <a:cs typeface="Times New Roman"/>
              </a:rPr>
              <a:t> </a:t>
            </a:r>
            <a:r>
              <a:rPr sz="2000" spc="-10" dirty="0">
                <a:latin typeface="Calibri"/>
                <a:cs typeface="Calibri"/>
              </a:rPr>
              <a:t>fourth</a:t>
            </a:r>
            <a:r>
              <a:rPr sz="2000" spc="-95" dirty="0">
                <a:latin typeface="Times New Roman"/>
                <a:cs typeface="Times New Roman"/>
              </a:rPr>
              <a:t> </a:t>
            </a:r>
            <a:r>
              <a:rPr sz="2000" dirty="0">
                <a:latin typeface="Calibri"/>
                <a:cs typeface="Calibri"/>
              </a:rPr>
              <a:t>most</a:t>
            </a:r>
            <a:r>
              <a:rPr sz="2000" spc="-80" dirty="0">
                <a:latin typeface="Times New Roman"/>
                <a:cs typeface="Times New Roman"/>
              </a:rPr>
              <a:t> </a:t>
            </a:r>
            <a:r>
              <a:rPr sz="2000" dirty="0">
                <a:latin typeface="Calibri"/>
                <a:cs typeface="Calibri"/>
              </a:rPr>
              <a:t>commonly</a:t>
            </a:r>
            <a:r>
              <a:rPr sz="2000" spc="-90" dirty="0">
                <a:latin typeface="Times New Roman"/>
                <a:cs typeface="Times New Roman"/>
              </a:rPr>
              <a:t> </a:t>
            </a:r>
            <a:r>
              <a:rPr sz="2000" dirty="0">
                <a:latin typeface="Calibri"/>
                <a:cs typeface="Calibri"/>
              </a:rPr>
              <a:t>diagnosed</a:t>
            </a:r>
            <a:r>
              <a:rPr sz="2000" spc="-100" dirty="0">
                <a:latin typeface="Times New Roman"/>
                <a:cs typeface="Times New Roman"/>
              </a:rPr>
              <a:t> </a:t>
            </a:r>
            <a:r>
              <a:rPr sz="2000" dirty="0">
                <a:latin typeface="Calibri"/>
                <a:cs typeface="Calibri"/>
              </a:rPr>
              <a:t>cancer</a:t>
            </a:r>
            <a:r>
              <a:rPr sz="2000" spc="-95" dirty="0">
                <a:latin typeface="Times New Roman"/>
                <a:cs typeface="Times New Roman"/>
              </a:rPr>
              <a:t> </a:t>
            </a:r>
            <a:r>
              <a:rPr sz="2000" dirty="0">
                <a:latin typeface="Calibri"/>
                <a:cs typeface="Calibri"/>
              </a:rPr>
              <a:t>in</a:t>
            </a:r>
            <a:r>
              <a:rPr sz="2000" spc="-80" dirty="0">
                <a:latin typeface="Times New Roman"/>
                <a:cs typeface="Times New Roman"/>
              </a:rPr>
              <a:t> </a:t>
            </a:r>
            <a:r>
              <a:rPr sz="2000" spc="-10" dirty="0">
                <a:latin typeface="Calibri"/>
                <a:cs typeface="Calibri"/>
              </a:rPr>
              <a:t>females</a:t>
            </a:r>
            <a:r>
              <a:rPr sz="2000" spc="-60" dirty="0">
                <a:latin typeface="Times New Roman"/>
                <a:cs typeface="Times New Roman"/>
              </a:rPr>
              <a:t> </a:t>
            </a:r>
            <a:r>
              <a:rPr sz="2000" dirty="0">
                <a:latin typeface="Calibri"/>
                <a:cs typeface="Calibri"/>
              </a:rPr>
              <a:t>in</a:t>
            </a:r>
            <a:r>
              <a:rPr sz="2000" spc="-90" dirty="0">
                <a:latin typeface="Times New Roman"/>
                <a:cs typeface="Times New Roman"/>
              </a:rPr>
              <a:t> </a:t>
            </a:r>
            <a:r>
              <a:rPr sz="2000" dirty="0">
                <a:latin typeface="Calibri"/>
                <a:cs typeface="Calibri"/>
              </a:rPr>
              <a:t>Ireland</a:t>
            </a:r>
            <a:r>
              <a:rPr sz="2000" spc="-75" dirty="0">
                <a:latin typeface="Times New Roman"/>
                <a:cs typeface="Times New Roman"/>
              </a:rPr>
              <a:t> </a:t>
            </a:r>
            <a:r>
              <a:rPr sz="2000" dirty="0">
                <a:latin typeface="Calibri"/>
                <a:cs typeface="Calibri"/>
              </a:rPr>
              <a:t>with</a:t>
            </a:r>
            <a:r>
              <a:rPr sz="2000" spc="-80" dirty="0">
                <a:latin typeface="Times New Roman"/>
                <a:cs typeface="Times New Roman"/>
              </a:rPr>
              <a:t> </a:t>
            </a:r>
            <a:r>
              <a:rPr sz="2000" spc="-10" dirty="0">
                <a:latin typeface="Calibri"/>
                <a:cs typeface="Calibri"/>
              </a:rPr>
              <a:t>approx.</a:t>
            </a:r>
            <a:r>
              <a:rPr sz="2000" spc="-100" dirty="0">
                <a:latin typeface="Times New Roman"/>
                <a:cs typeface="Times New Roman"/>
              </a:rPr>
              <a:t> </a:t>
            </a:r>
            <a:r>
              <a:rPr sz="2000" dirty="0">
                <a:latin typeface="Calibri"/>
                <a:cs typeface="Calibri"/>
              </a:rPr>
              <a:t>400</a:t>
            </a:r>
            <a:r>
              <a:rPr sz="2000" spc="-95" dirty="0">
                <a:latin typeface="Times New Roman"/>
                <a:cs typeface="Times New Roman"/>
              </a:rPr>
              <a:t> </a:t>
            </a:r>
            <a:r>
              <a:rPr sz="2000" spc="-25" dirty="0">
                <a:latin typeface="Calibri"/>
                <a:cs typeface="Calibri"/>
              </a:rPr>
              <a:t>new</a:t>
            </a:r>
            <a:endParaRPr sz="2000" dirty="0">
              <a:latin typeface="Calibri"/>
              <a:cs typeface="Calibri"/>
            </a:endParaRPr>
          </a:p>
          <a:p>
            <a:pPr marL="241300">
              <a:lnSpc>
                <a:spcPts val="2280"/>
              </a:lnSpc>
            </a:pPr>
            <a:r>
              <a:rPr sz="2000" dirty="0">
                <a:latin typeface="Calibri"/>
                <a:cs typeface="Calibri"/>
              </a:rPr>
              <a:t>diagnoses</a:t>
            </a:r>
            <a:r>
              <a:rPr sz="2000" spc="-105" dirty="0">
                <a:latin typeface="Times New Roman"/>
                <a:cs typeface="Times New Roman"/>
              </a:rPr>
              <a:t> </a:t>
            </a:r>
            <a:r>
              <a:rPr sz="2000" dirty="0">
                <a:latin typeface="Calibri"/>
                <a:cs typeface="Calibri"/>
              </a:rPr>
              <a:t>each</a:t>
            </a:r>
            <a:r>
              <a:rPr sz="2000" spc="-90" dirty="0">
                <a:latin typeface="Times New Roman"/>
                <a:cs typeface="Times New Roman"/>
              </a:rPr>
              <a:t> </a:t>
            </a:r>
            <a:r>
              <a:rPr sz="2000" spc="-20" dirty="0">
                <a:latin typeface="Calibri"/>
                <a:cs typeface="Calibri"/>
              </a:rPr>
              <a:t>year</a:t>
            </a:r>
            <a:r>
              <a:rPr lang="en-IE" sz="2000" spc="-20" baseline="30000" dirty="0">
                <a:latin typeface="Calibri"/>
                <a:cs typeface="Calibri"/>
              </a:rPr>
              <a:t>1</a:t>
            </a:r>
            <a:endParaRPr sz="2000" dirty="0">
              <a:latin typeface="Calibri"/>
              <a:cs typeface="Calibri"/>
            </a:endParaRPr>
          </a:p>
          <a:p>
            <a:pPr marL="240665" indent="-227965">
              <a:lnSpc>
                <a:spcPct val="100000"/>
              </a:lnSpc>
              <a:spcBef>
                <a:spcPts val="755"/>
              </a:spcBef>
              <a:buFont typeface="Arial"/>
              <a:buChar char="•"/>
              <a:tabLst>
                <a:tab pos="240665" algn="l"/>
              </a:tabLst>
            </a:pPr>
            <a:r>
              <a:rPr sz="2000" b="1" dirty="0">
                <a:latin typeface="Calibri"/>
                <a:cs typeface="Calibri"/>
              </a:rPr>
              <a:t>Use</a:t>
            </a:r>
            <a:r>
              <a:rPr sz="2000" spc="-75" dirty="0">
                <a:latin typeface="Times New Roman"/>
                <a:cs typeface="Times New Roman"/>
              </a:rPr>
              <a:t> </a:t>
            </a:r>
            <a:r>
              <a:rPr sz="2000" b="1" dirty="0">
                <a:latin typeface="Calibri"/>
                <a:cs typeface="Calibri"/>
              </a:rPr>
              <a:t>of</a:t>
            </a:r>
            <a:r>
              <a:rPr sz="2000" spc="-80" dirty="0">
                <a:latin typeface="Times New Roman"/>
                <a:cs typeface="Times New Roman"/>
              </a:rPr>
              <a:t> </a:t>
            </a:r>
            <a:r>
              <a:rPr sz="2000" b="1" dirty="0">
                <a:latin typeface="Calibri"/>
                <a:cs typeface="Calibri"/>
              </a:rPr>
              <a:t>HRT</a:t>
            </a:r>
            <a:r>
              <a:rPr sz="2000" spc="-75" dirty="0">
                <a:latin typeface="Times New Roman"/>
                <a:cs typeface="Times New Roman"/>
              </a:rPr>
              <a:t> </a:t>
            </a:r>
            <a:r>
              <a:rPr sz="2000" b="1" dirty="0">
                <a:latin typeface="Calibri"/>
                <a:cs typeface="Calibri"/>
              </a:rPr>
              <a:t>for</a:t>
            </a:r>
            <a:r>
              <a:rPr sz="2000" spc="-75" dirty="0">
                <a:latin typeface="Times New Roman"/>
                <a:cs typeface="Times New Roman"/>
              </a:rPr>
              <a:t> </a:t>
            </a:r>
            <a:r>
              <a:rPr sz="2000" b="1" dirty="0">
                <a:latin typeface="Calibri"/>
                <a:cs typeface="Calibri"/>
              </a:rPr>
              <a:t>&gt;</a:t>
            </a:r>
            <a:r>
              <a:rPr sz="2000" spc="-70" dirty="0">
                <a:latin typeface="Times New Roman"/>
                <a:cs typeface="Times New Roman"/>
              </a:rPr>
              <a:t> </a:t>
            </a:r>
            <a:r>
              <a:rPr sz="2000" b="1" dirty="0">
                <a:latin typeface="Calibri"/>
                <a:cs typeface="Calibri"/>
              </a:rPr>
              <a:t>5</a:t>
            </a:r>
            <a:r>
              <a:rPr sz="2000" spc="-80" dirty="0">
                <a:latin typeface="Times New Roman"/>
                <a:cs typeface="Times New Roman"/>
              </a:rPr>
              <a:t> </a:t>
            </a:r>
            <a:r>
              <a:rPr sz="2000" b="1" dirty="0">
                <a:latin typeface="Calibri"/>
                <a:cs typeface="Calibri"/>
              </a:rPr>
              <a:t>yrs.</a:t>
            </a:r>
            <a:r>
              <a:rPr sz="2000" spc="-70" dirty="0">
                <a:latin typeface="Times New Roman"/>
                <a:cs typeface="Times New Roman"/>
              </a:rPr>
              <a:t> </a:t>
            </a:r>
            <a:r>
              <a:rPr sz="2000" b="1" dirty="0">
                <a:latin typeface="Calibri"/>
                <a:cs typeface="Calibri"/>
              </a:rPr>
              <a:t>risk</a:t>
            </a:r>
            <a:r>
              <a:rPr sz="2000" spc="-75" dirty="0">
                <a:latin typeface="Times New Roman"/>
                <a:cs typeface="Times New Roman"/>
              </a:rPr>
              <a:t> </a:t>
            </a:r>
            <a:r>
              <a:rPr sz="2000" b="1" dirty="0">
                <a:latin typeface="Calibri"/>
                <a:cs typeface="Calibri"/>
              </a:rPr>
              <a:t>may</a:t>
            </a:r>
            <a:r>
              <a:rPr sz="2000" spc="-80" dirty="0">
                <a:latin typeface="Times New Roman"/>
                <a:cs typeface="Times New Roman"/>
              </a:rPr>
              <a:t> </a:t>
            </a:r>
            <a:r>
              <a:rPr sz="2000" b="1" spc="-10" dirty="0">
                <a:latin typeface="Calibri"/>
                <a:cs typeface="Calibri"/>
              </a:rPr>
              <a:t>increase</a:t>
            </a:r>
            <a:r>
              <a:rPr sz="2000" spc="-75" dirty="0">
                <a:latin typeface="Times New Roman"/>
                <a:cs typeface="Times New Roman"/>
              </a:rPr>
              <a:t> </a:t>
            </a:r>
            <a:r>
              <a:rPr sz="2000" b="1" dirty="0">
                <a:latin typeface="Calibri"/>
                <a:cs typeface="Calibri"/>
              </a:rPr>
              <a:t>the</a:t>
            </a:r>
            <a:r>
              <a:rPr sz="2000" spc="-70" dirty="0">
                <a:latin typeface="Times New Roman"/>
                <a:cs typeface="Times New Roman"/>
              </a:rPr>
              <a:t> </a:t>
            </a:r>
            <a:r>
              <a:rPr sz="2000" b="1" dirty="0">
                <a:latin typeface="Calibri"/>
                <a:cs typeface="Calibri"/>
              </a:rPr>
              <a:t>risk</a:t>
            </a:r>
            <a:r>
              <a:rPr sz="2000" spc="-85" dirty="0">
                <a:latin typeface="Times New Roman"/>
                <a:cs typeface="Times New Roman"/>
              </a:rPr>
              <a:t> </a:t>
            </a:r>
            <a:r>
              <a:rPr sz="2000" b="1" dirty="0">
                <a:latin typeface="Calibri"/>
                <a:cs typeface="Calibri"/>
              </a:rPr>
              <a:t>of</a:t>
            </a:r>
            <a:r>
              <a:rPr sz="2000" spc="-70" dirty="0">
                <a:latin typeface="Times New Roman"/>
                <a:cs typeface="Times New Roman"/>
              </a:rPr>
              <a:t> </a:t>
            </a:r>
            <a:r>
              <a:rPr sz="2000" b="1" dirty="0">
                <a:latin typeface="Calibri"/>
                <a:cs typeface="Calibri"/>
              </a:rPr>
              <a:t>being</a:t>
            </a:r>
            <a:r>
              <a:rPr sz="2000" spc="-85" dirty="0">
                <a:latin typeface="Times New Roman"/>
                <a:cs typeface="Times New Roman"/>
              </a:rPr>
              <a:t> </a:t>
            </a:r>
            <a:r>
              <a:rPr sz="2000" b="1" dirty="0">
                <a:latin typeface="Calibri"/>
                <a:cs typeface="Calibri"/>
              </a:rPr>
              <a:t>diagnosed</a:t>
            </a:r>
            <a:r>
              <a:rPr sz="2000" spc="-85" dirty="0">
                <a:latin typeface="Times New Roman"/>
                <a:cs typeface="Times New Roman"/>
              </a:rPr>
              <a:t> </a:t>
            </a:r>
            <a:r>
              <a:rPr sz="2000" b="1" dirty="0">
                <a:latin typeface="Calibri"/>
                <a:cs typeface="Calibri"/>
              </a:rPr>
              <a:t>with</a:t>
            </a:r>
            <a:r>
              <a:rPr sz="2000" spc="-90" dirty="0">
                <a:latin typeface="Times New Roman"/>
                <a:cs typeface="Times New Roman"/>
              </a:rPr>
              <a:t> </a:t>
            </a:r>
            <a:r>
              <a:rPr sz="2000" b="1" dirty="0">
                <a:latin typeface="Calibri"/>
                <a:cs typeface="Calibri"/>
              </a:rPr>
              <a:t>ovarian</a:t>
            </a:r>
            <a:r>
              <a:rPr sz="2000" spc="-90" dirty="0">
                <a:latin typeface="Times New Roman"/>
                <a:cs typeface="Times New Roman"/>
              </a:rPr>
              <a:t> </a:t>
            </a:r>
            <a:r>
              <a:rPr sz="2000" b="1" spc="-10" dirty="0">
                <a:latin typeface="Calibri"/>
                <a:cs typeface="Calibri"/>
              </a:rPr>
              <a:t>cancer</a:t>
            </a:r>
            <a:r>
              <a:rPr sz="2000" spc="-70" dirty="0">
                <a:latin typeface="Times New Roman"/>
                <a:cs typeface="Times New Roman"/>
              </a:rPr>
              <a:t> </a:t>
            </a:r>
            <a:r>
              <a:rPr sz="2000" b="1" dirty="0">
                <a:latin typeface="Calibri"/>
                <a:cs typeface="Calibri"/>
              </a:rPr>
              <a:t>(WHI</a:t>
            </a:r>
            <a:r>
              <a:rPr sz="2000" spc="-70" dirty="0">
                <a:latin typeface="Times New Roman"/>
                <a:cs typeface="Times New Roman"/>
              </a:rPr>
              <a:t> </a:t>
            </a:r>
            <a:r>
              <a:rPr sz="2000" b="1" spc="-10" dirty="0">
                <a:latin typeface="Calibri"/>
                <a:cs typeface="Calibri"/>
              </a:rPr>
              <a:t>data)</a:t>
            </a:r>
            <a:endParaRPr sz="2000" dirty="0">
              <a:latin typeface="Calibri"/>
              <a:cs typeface="Calibri"/>
            </a:endParaRPr>
          </a:p>
          <a:p>
            <a:pPr marL="241300" marR="5080" indent="-228600">
              <a:lnSpc>
                <a:spcPts val="2160"/>
              </a:lnSpc>
              <a:spcBef>
                <a:spcPts val="1040"/>
              </a:spcBef>
              <a:buFont typeface="Arial"/>
              <a:buChar char="•"/>
              <a:tabLst>
                <a:tab pos="241300" algn="l"/>
              </a:tabLst>
            </a:pPr>
            <a:r>
              <a:rPr sz="2000" dirty="0">
                <a:latin typeface="Calibri"/>
                <a:cs typeface="Calibri"/>
              </a:rPr>
              <a:t>There</a:t>
            </a:r>
            <a:r>
              <a:rPr sz="2000" spc="-70" dirty="0">
                <a:latin typeface="Times New Roman"/>
                <a:cs typeface="Times New Roman"/>
              </a:rPr>
              <a:t> </a:t>
            </a:r>
            <a:r>
              <a:rPr sz="2000" dirty="0">
                <a:latin typeface="Calibri"/>
                <a:cs typeface="Calibri"/>
              </a:rPr>
              <a:t>is</a:t>
            </a:r>
            <a:r>
              <a:rPr sz="2000" spc="-60" dirty="0">
                <a:latin typeface="Times New Roman"/>
                <a:cs typeface="Times New Roman"/>
              </a:rPr>
              <a:t> </a:t>
            </a:r>
            <a:r>
              <a:rPr sz="2000" dirty="0">
                <a:latin typeface="Calibri"/>
                <a:cs typeface="Calibri"/>
              </a:rPr>
              <a:t>no</a:t>
            </a:r>
            <a:r>
              <a:rPr sz="2000" spc="-85" dirty="0">
                <a:latin typeface="Times New Roman"/>
                <a:cs typeface="Times New Roman"/>
              </a:rPr>
              <a:t> </a:t>
            </a:r>
            <a:r>
              <a:rPr sz="2000" spc="-20" dirty="0">
                <a:latin typeface="Calibri"/>
                <a:cs typeface="Calibri"/>
              </a:rPr>
              <a:t>effective</a:t>
            </a:r>
            <a:r>
              <a:rPr sz="2000" spc="-40" dirty="0">
                <a:latin typeface="Times New Roman"/>
                <a:cs typeface="Times New Roman"/>
              </a:rPr>
              <a:t> </a:t>
            </a:r>
            <a:r>
              <a:rPr sz="2000" spc="-10" dirty="0">
                <a:latin typeface="Calibri"/>
                <a:cs typeface="Calibri"/>
              </a:rPr>
              <a:t>screening</a:t>
            </a:r>
            <a:r>
              <a:rPr sz="2000" spc="-70" dirty="0">
                <a:latin typeface="Times New Roman"/>
                <a:cs typeface="Times New Roman"/>
              </a:rPr>
              <a:t> </a:t>
            </a:r>
            <a:r>
              <a:rPr sz="2000" spc="-20" dirty="0">
                <a:latin typeface="Calibri"/>
                <a:cs typeface="Calibri"/>
              </a:rPr>
              <a:t>strategy</a:t>
            </a:r>
            <a:r>
              <a:rPr sz="2000" spc="-60" dirty="0">
                <a:latin typeface="Times New Roman"/>
                <a:cs typeface="Times New Roman"/>
              </a:rPr>
              <a:t> </a:t>
            </a:r>
            <a:r>
              <a:rPr sz="2000" dirty="0">
                <a:latin typeface="Calibri"/>
                <a:cs typeface="Calibri"/>
              </a:rPr>
              <a:t>for</a:t>
            </a:r>
            <a:r>
              <a:rPr sz="2000" spc="-75" dirty="0">
                <a:latin typeface="Times New Roman"/>
                <a:cs typeface="Times New Roman"/>
              </a:rPr>
              <a:t> </a:t>
            </a:r>
            <a:r>
              <a:rPr sz="2000" spc="-10" dirty="0">
                <a:latin typeface="Calibri"/>
                <a:cs typeface="Calibri"/>
              </a:rPr>
              <a:t>ovarian</a:t>
            </a:r>
            <a:r>
              <a:rPr sz="2000" spc="-65" dirty="0">
                <a:latin typeface="Times New Roman"/>
                <a:cs typeface="Times New Roman"/>
              </a:rPr>
              <a:t> </a:t>
            </a:r>
            <a:r>
              <a:rPr sz="2000" spc="-35" dirty="0">
                <a:latin typeface="Calibri"/>
                <a:cs typeface="Calibri"/>
              </a:rPr>
              <a:t>cancer.</a:t>
            </a:r>
            <a:r>
              <a:rPr sz="2000" spc="-65" dirty="0">
                <a:latin typeface="Times New Roman"/>
                <a:cs typeface="Times New Roman"/>
              </a:rPr>
              <a:t> </a:t>
            </a:r>
            <a:r>
              <a:rPr sz="2000" spc="-20" dirty="0">
                <a:latin typeface="Calibri"/>
                <a:cs typeface="Calibri"/>
              </a:rPr>
              <a:t>Investigation</a:t>
            </a:r>
            <a:r>
              <a:rPr sz="2000" spc="-70" dirty="0">
                <a:latin typeface="Times New Roman"/>
                <a:cs typeface="Times New Roman"/>
              </a:rPr>
              <a:t> </a:t>
            </a:r>
            <a:r>
              <a:rPr sz="2000" dirty="0">
                <a:latin typeface="Calibri"/>
                <a:cs typeface="Calibri"/>
              </a:rPr>
              <a:t>of</a:t>
            </a:r>
            <a:r>
              <a:rPr sz="2000" spc="-65" dirty="0">
                <a:latin typeface="Times New Roman"/>
                <a:cs typeface="Times New Roman"/>
              </a:rPr>
              <a:t> </a:t>
            </a:r>
            <a:r>
              <a:rPr sz="2000" spc="-10" dirty="0">
                <a:latin typeface="Calibri"/>
                <a:cs typeface="Calibri"/>
              </a:rPr>
              <a:t>symptoms</a:t>
            </a:r>
            <a:r>
              <a:rPr sz="2000" spc="-60" dirty="0">
                <a:latin typeface="Times New Roman"/>
                <a:cs typeface="Times New Roman"/>
              </a:rPr>
              <a:t> </a:t>
            </a:r>
            <a:r>
              <a:rPr sz="2000" spc="-10" dirty="0">
                <a:latin typeface="Calibri"/>
                <a:cs typeface="Calibri"/>
              </a:rPr>
              <a:t>includes</a:t>
            </a:r>
            <a:r>
              <a:rPr sz="2000" spc="-80" dirty="0">
                <a:latin typeface="Times New Roman"/>
                <a:cs typeface="Times New Roman"/>
              </a:rPr>
              <a:t> </a:t>
            </a:r>
            <a:r>
              <a:rPr sz="2000" dirty="0">
                <a:latin typeface="Calibri"/>
                <a:cs typeface="Calibri"/>
              </a:rPr>
              <a:t>TV</a:t>
            </a:r>
            <a:r>
              <a:rPr sz="2000" spc="-65" dirty="0">
                <a:latin typeface="Times New Roman"/>
                <a:cs typeface="Times New Roman"/>
              </a:rPr>
              <a:t> </a:t>
            </a:r>
            <a:r>
              <a:rPr sz="2000" dirty="0">
                <a:latin typeface="Calibri"/>
                <a:cs typeface="Calibri"/>
              </a:rPr>
              <a:t>USS,</a:t>
            </a:r>
            <a:r>
              <a:rPr sz="2000" spc="-60" dirty="0">
                <a:latin typeface="Times New Roman"/>
                <a:cs typeface="Times New Roman"/>
              </a:rPr>
              <a:t> </a:t>
            </a:r>
            <a:r>
              <a:rPr sz="2000" spc="-25" dirty="0">
                <a:latin typeface="Calibri"/>
                <a:cs typeface="Calibri"/>
              </a:rPr>
              <a:t>MRI</a:t>
            </a:r>
            <a:r>
              <a:rPr sz="2000" spc="-25" dirty="0">
                <a:latin typeface="Times New Roman"/>
                <a:cs typeface="Times New Roman"/>
              </a:rPr>
              <a:t> </a:t>
            </a:r>
            <a:r>
              <a:rPr sz="2000" dirty="0">
                <a:latin typeface="Calibri"/>
                <a:cs typeface="Calibri"/>
              </a:rPr>
              <a:t>and</a:t>
            </a:r>
            <a:r>
              <a:rPr sz="2000" spc="-65" dirty="0">
                <a:latin typeface="Times New Roman"/>
                <a:cs typeface="Times New Roman"/>
              </a:rPr>
              <a:t> </a:t>
            </a:r>
            <a:r>
              <a:rPr sz="2000" dirty="0">
                <a:latin typeface="Calibri"/>
                <a:cs typeface="Calibri"/>
              </a:rPr>
              <a:t>se</a:t>
            </a:r>
            <a:r>
              <a:rPr sz="2000" spc="-65" dirty="0">
                <a:latin typeface="Times New Roman"/>
                <a:cs typeface="Times New Roman"/>
              </a:rPr>
              <a:t> </a:t>
            </a:r>
            <a:r>
              <a:rPr sz="2000" dirty="0">
                <a:latin typeface="Calibri"/>
                <a:cs typeface="Calibri"/>
              </a:rPr>
              <a:t>CA125</a:t>
            </a:r>
            <a:r>
              <a:rPr sz="2000" spc="-90" dirty="0">
                <a:latin typeface="Times New Roman"/>
                <a:cs typeface="Times New Roman"/>
              </a:rPr>
              <a:t> </a:t>
            </a:r>
            <a:r>
              <a:rPr sz="2000" spc="-10" dirty="0">
                <a:latin typeface="Calibri"/>
                <a:cs typeface="Calibri"/>
              </a:rPr>
              <a:t>measurement</a:t>
            </a:r>
            <a:r>
              <a:rPr sz="2000" spc="-35" dirty="0">
                <a:latin typeface="Times New Roman"/>
                <a:cs typeface="Times New Roman"/>
              </a:rPr>
              <a:t> </a:t>
            </a:r>
            <a:r>
              <a:rPr sz="2000" b="1" dirty="0">
                <a:solidFill>
                  <a:srgbClr val="538135"/>
                </a:solidFill>
                <a:latin typeface="Calibri"/>
                <a:cs typeface="Calibri"/>
              </a:rPr>
              <a:t>but</a:t>
            </a:r>
            <a:r>
              <a:rPr sz="2000" spc="-85" dirty="0">
                <a:solidFill>
                  <a:srgbClr val="538135"/>
                </a:solidFill>
                <a:latin typeface="Times New Roman"/>
                <a:cs typeface="Times New Roman"/>
              </a:rPr>
              <a:t> </a:t>
            </a:r>
            <a:r>
              <a:rPr sz="2000" b="1" dirty="0">
                <a:solidFill>
                  <a:srgbClr val="538135"/>
                </a:solidFill>
                <a:latin typeface="Calibri"/>
                <a:cs typeface="Calibri"/>
              </a:rPr>
              <a:t>these</a:t>
            </a:r>
            <a:r>
              <a:rPr sz="2000" spc="-70" dirty="0">
                <a:solidFill>
                  <a:srgbClr val="538135"/>
                </a:solidFill>
                <a:latin typeface="Times New Roman"/>
                <a:cs typeface="Times New Roman"/>
              </a:rPr>
              <a:t> </a:t>
            </a:r>
            <a:r>
              <a:rPr sz="2000" b="1" dirty="0">
                <a:solidFill>
                  <a:srgbClr val="538135"/>
                </a:solidFill>
                <a:latin typeface="Calibri"/>
                <a:cs typeface="Calibri"/>
              </a:rPr>
              <a:t>are</a:t>
            </a:r>
            <a:r>
              <a:rPr sz="2000" spc="-65" dirty="0">
                <a:solidFill>
                  <a:srgbClr val="538135"/>
                </a:solidFill>
                <a:latin typeface="Times New Roman"/>
                <a:cs typeface="Times New Roman"/>
              </a:rPr>
              <a:t> </a:t>
            </a:r>
            <a:r>
              <a:rPr sz="2000" b="1" dirty="0">
                <a:solidFill>
                  <a:srgbClr val="538135"/>
                </a:solidFill>
                <a:latin typeface="Calibri"/>
                <a:cs typeface="Calibri"/>
              </a:rPr>
              <a:t>not</a:t>
            </a:r>
            <a:r>
              <a:rPr sz="2000" spc="-80" dirty="0">
                <a:solidFill>
                  <a:srgbClr val="538135"/>
                </a:solidFill>
                <a:latin typeface="Times New Roman"/>
                <a:cs typeface="Times New Roman"/>
              </a:rPr>
              <a:t> </a:t>
            </a:r>
            <a:r>
              <a:rPr sz="2000" b="1" dirty="0">
                <a:solidFill>
                  <a:srgbClr val="538135"/>
                </a:solidFill>
                <a:latin typeface="Calibri"/>
                <a:cs typeface="Calibri"/>
              </a:rPr>
              <a:t>to</a:t>
            </a:r>
            <a:r>
              <a:rPr sz="2000" spc="-70" dirty="0">
                <a:solidFill>
                  <a:srgbClr val="538135"/>
                </a:solidFill>
                <a:latin typeface="Times New Roman"/>
                <a:cs typeface="Times New Roman"/>
              </a:rPr>
              <a:t> </a:t>
            </a:r>
            <a:r>
              <a:rPr sz="2000" b="1" dirty="0">
                <a:solidFill>
                  <a:srgbClr val="538135"/>
                </a:solidFill>
                <a:latin typeface="Calibri"/>
                <a:cs typeface="Calibri"/>
              </a:rPr>
              <a:t>be</a:t>
            </a:r>
            <a:r>
              <a:rPr sz="2000" spc="-60" dirty="0">
                <a:solidFill>
                  <a:srgbClr val="538135"/>
                </a:solidFill>
                <a:latin typeface="Times New Roman"/>
                <a:cs typeface="Times New Roman"/>
              </a:rPr>
              <a:t> </a:t>
            </a:r>
            <a:r>
              <a:rPr sz="2000" b="1" dirty="0">
                <a:solidFill>
                  <a:srgbClr val="538135"/>
                </a:solidFill>
                <a:latin typeface="Calibri"/>
                <a:cs typeface="Calibri"/>
              </a:rPr>
              <a:t>used</a:t>
            </a:r>
            <a:r>
              <a:rPr sz="2000" spc="-80" dirty="0">
                <a:solidFill>
                  <a:srgbClr val="538135"/>
                </a:solidFill>
                <a:latin typeface="Times New Roman"/>
                <a:cs typeface="Times New Roman"/>
              </a:rPr>
              <a:t> </a:t>
            </a:r>
            <a:r>
              <a:rPr sz="2000" b="1" dirty="0">
                <a:solidFill>
                  <a:srgbClr val="538135"/>
                </a:solidFill>
                <a:latin typeface="Calibri"/>
                <a:cs typeface="Calibri"/>
              </a:rPr>
              <a:t>as</a:t>
            </a:r>
            <a:r>
              <a:rPr sz="2000" spc="-60" dirty="0">
                <a:solidFill>
                  <a:srgbClr val="538135"/>
                </a:solidFill>
                <a:latin typeface="Times New Roman"/>
                <a:cs typeface="Times New Roman"/>
              </a:rPr>
              <a:t> </a:t>
            </a:r>
            <a:r>
              <a:rPr sz="2000" b="1" spc="-10" dirty="0">
                <a:solidFill>
                  <a:srgbClr val="538135"/>
                </a:solidFill>
                <a:latin typeface="Calibri"/>
                <a:cs typeface="Calibri"/>
              </a:rPr>
              <a:t>screening</a:t>
            </a:r>
            <a:r>
              <a:rPr sz="2000" spc="-75" dirty="0">
                <a:solidFill>
                  <a:srgbClr val="538135"/>
                </a:solidFill>
                <a:latin typeface="Times New Roman"/>
                <a:cs typeface="Times New Roman"/>
              </a:rPr>
              <a:t> </a:t>
            </a:r>
            <a:r>
              <a:rPr sz="2000" b="1" spc="-10" dirty="0">
                <a:solidFill>
                  <a:srgbClr val="538135"/>
                </a:solidFill>
                <a:latin typeface="Calibri"/>
                <a:cs typeface="Calibri"/>
              </a:rPr>
              <a:t>tools</a:t>
            </a:r>
            <a:r>
              <a:rPr lang="en-IE" sz="2000" b="1" spc="-10" baseline="30000" dirty="0">
                <a:solidFill>
                  <a:srgbClr val="538135"/>
                </a:solidFill>
                <a:latin typeface="Calibri"/>
                <a:cs typeface="Calibri"/>
              </a:rPr>
              <a:t>2</a:t>
            </a:r>
            <a:endParaRPr sz="2000" dirty="0">
              <a:latin typeface="Calibri"/>
              <a:cs typeface="Calibri"/>
            </a:endParaRPr>
          </a:p>
          <a:p>
            <a:pPr marL="239395" marR="69850" indent="-227329">
              <a:lnSpc>
                <a:spcPct val="90000"/>
              </a:lnSpc>
              <a:spcBef>
                <a:spcPts val="940"/>
              </a:spcBef>
              <a:buFont typeface="Arial"/>
              <a:buChar char="•"/>
              <a:tabLst>
                <a:tab pos="240665" algn="l"/>
              </a:tabLst>
            </a:pPr>
            <a:r>
              <a:rPr sz="2400" spc="-10" dirty="0">
                <a:latin typeface="Calibri"/>
                <a:cs typeface="Calibri"/>
              </a:rPr>
              <a:t>Prevention-</a:t>
            </a:r>
            <a:r>
              <a:rPr sz="2400" spc="-95" dirty="0">
                <a:latin typeface="Times New Roman"/>
                <a:cs typeface="Times New Roman"/>
              </a:rPr>
              <a:t> </a:t>
            </a:r>
            <a:r>
              <a:rPr sz="2400" dirty="0">
                <a:latin typeface="Calibri"/>
                <a:cs typeface="Calibri"/>
              </a:rPr>
              <a:t>the</a:t>
            </a:r>
            <a:r>
              <a:rPr sz="2400" spc="-100" dirty="0">
                <a:latin typeface="Times New Roman"/>
                <a:cs typeface="Times New Roman"/>
              </a:rPr>
              <a:t> </a:t>
            </a:r>
            <a:r>
              <a:rPr sz="2400" dirty="0">
                <a:latin typeface="Calibri"/>
                <a:cs typeface="Calibri"/>
              </a:rPr>
              <a:t>only</a:t>
            </a:r>
            <a:r>
              <a:rPr sz="2400" spc="-95" dirty="0">
                <a:latin typeface="Times New Roman"/>
                <a:cs typeface="Times New Roman"/>
              </a:rPr>
              <a:t> </a:t>
            </a:r>
            <a:r>
              <a:rPr sz="2400" spc="-10" dirty="0">
                <a:latin typeface="Calibri"/>
                <a:cs typeface="Calibri"/>
              </a:rPr>
              <a:t>intervention</a:t>
            </a:r>
            <a:r>
              <a:rPr sz="2400" spc="-105" dirty="0">
                <a:latin typeface="Times New Roman"/>
                <a:cs typeface="Times New Roman"/>
              </a:rPr>
              <a:t> </a:t>
            </a:r>
            <a:r>
              <a:rPr sz="2400" spc="-10" dirty="0">
                <a:latin typeface="Calibri"/>
                <a:cs typeface="Calibri"/>
              </a:rPr>
              <a:t>proven</a:t>
            </a:r>
            <a:r>
              <a:rPr sz="2400" spc="-90" dirty="0">
                <a:latin typeface="Times New Roman"/>
                <a:cs typeface="Times New Roman"/>
              </a:rPr>
              <a:t> </a:t>
            </a:r>
            <a:r>
              <a:rPr sz="2400" dirty="0">
                <a:latin typeface="Calibri"/>
                <a:cs typeface="Calibri"/>
              </a:rPr>
              <a:t>to</a:t>
            </a:r>
            <a:r>
              <a:rPr sz="2400" spc="-114" dirty="0">
                <a:latin typeface="Times New Roman"/>
                <a:cs typeface="Times New Roman"/>
              </a:rPr>
              <a:t> </a:t>
            </a:r>
            <a:r>
              <a:rPr sz="2400" spc="-10" dirty="0">
                <a:latin typeface="Calibri"/>
                <a:cs typeface="Calibri"/>
              </a:rPr>
              <a:t>significantly</a:t>
            </a:r>
            <a:r>
              <a:rPr sz="2400" spc="-105" dirty="0">
                <a:latin typeface="Times New Roman"/>
                <a:cs typeface="Times New Roman"/>
              </a:rPr>
              <a:t> </a:t>
            </a:r>
            <a:r>
              <a:rPr sz="2400" spc="-10" dirty="0">
                <a:latin typeface="Calibri"/>
                <a:cs typeface="Calibri"/>
              </a:rPr>
              <a:t>reduce</a:t>
            </a:r>
            <a:r>
              <a:rPr sz="2400" spc="-100" dirty="0">
                <a:latin typeface="Times New Roman"/>
                <a:cs typeface="Times New Roman"/>
              </a:rPr>
              <a:t> </a:t>
            </a:r>
            <a:r>
              <a:rPr sz="2400" dirty="0">
                <a:latin typeface="Calibri"/>
                <a:cs typeface="Calibri"/>
              </a:rPr>
              <a:t>mortality</a:t>
            </a:r>
            <a:r>
              <a:rPr sz="2400" spc="-130" dirty="0">
                <a:latin typeface="Times New Roman"/>
                <a:cs typeface="Times New Roman"/>
              </a:rPr>
              <a:t> </a:t>
            </a:r>
            <a:r>
              <a:rPr sz="2400" dirty="0">
                <a:latin typeface="Calibri"/>
                <a:cs typeface="Calibri"/>
              </a:rPr>
              <a:t>due</a:t>
            </a:r>
            <a:r>
              <a:rPr sz="2400" spc="-95" dirty="0">
                <a:latin typeface="Times New Roman"/>
                <a:cs typeface="Times New Roman"/>
              </a:rPr>
              <a:t> </a:t>
            </a:r>
            <a:r>
              <a:rPr sz="2400" dirty="0">
                <a:latin typeface="Calibri"/>
                <a:cs typeface="Calibri"/>
              </a:rPr>
              <a:t>to</a:t>
            </a:r>
            <a:r>
              <a:rPr sz="2400" spc="-110" dirty="0">
                <a:latin typeface="Times New Roman"/>
                <a:cs typeface="Times New Roman"/>
              </a:rPr>
              <a:t> </a:t>
            </a:r>
            <a:r>
              <a:rPr sz="2400" spc="-10" dirty="0">
                <a:latin typeface="Calibri"/>
                <a:cs typeface="Calibri"/>
              </a:rPr>
              <a:t>ovarian</a:t>
            </a:r>
            <a:r>
              <a:rPr sz="2400" spc="-10" dirty="0">
                <a:latin typeface="Times New Roman"/>
                <a:cs typeface="Times New Roman"/>
              </a:rPr>
              <a:t> 	</a:t>
            </a:r>
            <a:r>
              <a:rPr sz="2400" dirty="0">
                <a:latin typeface="Calibri"/>
                <a:cs typeface="Calibri"/>
              </a:rPr>
              <a:t>cancer</a:t>
            </a:r>
            <a:r>
              <a:rPr sz="2400" spc="-95" dirty="0">
                <a:latin typeface="Times New Roman"/>
                <a:cs typeface="Times New Roman"/>
              </a:rPr>
              <a:t> </a:t>
            </a:r>
            <a:r>
              <a:rPr sz="2400" dirty="0">
                <a:latin typeface="Calibri"/>
                <a:cs typeface="Calibri"/>
              </a:rPr>
              <a:t>in</a:t>
            </a:r>
            <a:r>
              <a:rPr sz="2400" spc="-85" dirty="0">
                <a:latin typeface="Times New Roman"/>
                <a:cs typeface="Times New Roman"/>
              </a:rPr>
              <a:t> </a:t>
            </a:r>
            <a:r>
              <a:rPr sz="2400" dirty="0">
                <a:latin typeface="Calibri"/>
                <a:cs typeface="Calibri"/>
              </a:rPr>
              <a:t>women</a:t>
            </a:r>
            <a:r>
              <a:rPr sz="2400" spc="-100" dirty="0">
                <a:latin typeface="Times New Roman"/>
                <a:cs typeface="Times New Roman"/>
              </a:rPr>
              <a:t> </a:t>
            </a:r>
            <a:r>
              <a:rPr sz="2400" dirty="0">
                <a:latin typeface="Calibri"/>
                <a:cs typeface="Calibri"/>
              </a:rPr>
              <a:t>at</a:t>
            </a:r>
            <a:r>
              <a:rPr sz="2400" spc="-100" dirty="0">
                <a:latin typeface="Times New Roman"/>
                <a:cs typeface="Times New Roman"/>
              </a:rPr>
              <a:t> </a:t>
            </a:r>
            <a:r>
              <a:rPr sz="2400" dirty="0">
                <a:latin typeface="Calibri"/>
                <a:cs typeface="Calibri"/>
              </a:rPr>
              <a:t>high</a:t>
            </a:r>
            <a:r>
              <a:rPr sz="2400" spc="-85" dirty="0">
                <a:latin typeface="Times New Roman"/>
                <a:cs typeface="Times New Roman"/>
              </a:rPr>
              <a:t> </a:t>
            </a:r>
            <a:r>
              <a:rPr sz="2400" spc="-10" dirty="0">
                <a:latin typeface="Calibri"/>
                <a:cs typeface="Calibri"/>
              </a:rPr>
              <a:t>inherited</a:t>
            </a:r>
            <a:r>
              <a:rPr sz="2400" spc="-85" dirty="0">
                <a:latin typeface="Times New Roman"/>
                <a:cs typeface="Times New Roman"/>
              </a:rPr>
              <a:t> </a:t>
            </a:r>
            <a:r>
              <a:rPr sz="2400" dirty="0">
                <a:latin typeface="Calibri"/>
                <a:cs typeface="Calibri"/>
              </a:rPr>
              <a:t>risk</a:t>
            </a:r>
            <a:r>
              <a:rPr sz="2400" spc="-95" dirty="0">
                <a:latin typeface="Times New Roman"/>
                <a:cs typeface="Times New Roman"/>
              </a:rPr>
              <a:t> </a:t>
            </a:r>
            <a:r>
              <a:rPr sz="2400" dirty="0">
                <a:latin typeface="Calibri"/>
                <a:cs typeface="Calibri"/>
              </a:rPr>
              <a:t>of</a:t>
            </a:r>
            <a:r>
              <a:rPr sz="2400" spc="-95" dirty="0">
                <a:latin typeface="Times New Roman"/>
                <a:cs typeface="Times New Roman"/>
              </a:rPr>
              <a:t> </a:t>
            </a:r>
            <a:r>
              <a:rPr sz="2400" dirty="0">
                <a:latin typeface="Calibri"/>
                <a:cs typeface="Calibri"/>
              </a:rPr>
              <a:t>OC</a:t>
            </a:r>
            <a:r>
              <a:rPr sz="2400" spc="-85" dirty="0">
                <a:latin typeface="Times New Roman"/>
                <a:cs typeface="Times New Roman"/>
              </a:rPr>
              <a:t> </a:t>
            </a:r>
            <a:r>
              <a:rPr sz="2400" dirty="0">
                <a:latin typeface="Calibri"/>
                <a:cs typeface="Calibri"/>
              </a:rPr>
              <a:t>is</a:t>
            </a:r>
            <a:r>
              <a:rPr sz="2400" spc="-105" dirty="0">
                <a:latin typeface="Times New Roman"/>
                <a:cs typeface="Times New Roman"/>
              </a:rPr>
              <a:t> </a:t>
            </a:r>
            <a:r>
              <a:rPr sz="2400" spc="-10" dirty="0">
                <a:latin typeface="Calibri"/>
                <a:cs typeface="Calibri"/>
              </a:rPr>
              <a:t>risk-</a:t>
            </a:r>
            <a:r>
              <a:rPr sz="2400" dirty="0">
                <a:latin typeface="Calibri"/>
                <a:cs typeface="Calibri"/>
              </a:rPr>
              <a:t>reducing</a:t>
            </a:r>
            <a:r>
              <a:rPr sz="2400" spc="-85" dirty="0">
                <a:latin typeface="Times New Roman"/>
                <a:cs typeface="Times New Roman"/>
              </a:rPr>
              <a:t> </a:t>
            </a:r>
            <a:r>
              <a:rPr sz="2400" spc="-20" dirty="0">
                <a:latin typeface="Calibri"/>
                <a:cs typeface="Calibri"/>
              </a:rPr>
              <a:t>bilateral</a:t>
            </a:r>
            <a:r>
              <a:rPr sz="2400" spc="-105" dirty="0">
                <a:latin typeface="Times New Roman"/>
                <a:cs typeface="Times New Roman"/>
              </a:rPr>
              <a:t> </a:t>
            </a:r>
            <a:r>
              <a:rPr sz="2400" spc="-10" dirty="0">
                <a:latin typeface="Calibri"/>
                <a:cs typeface="Calibri"/>
              </a:rPr>
              <a:t>salpingo-	</a:t>
            </a:r>
            <a:r>
              <a:rPr sz="2400" spc="-20" dirty="0">
                <a:latin typeface="Calibri"/>
                <a:cs typeface="Calibri"/>
              </a:rPr>
              <a:t>oophorectomy</a:t>
            </a:r>
            <a:r>
              <a:rPr sz="2400" spc="-90" dirty="0">
                <a:latin typeface="Times New Roman"/>
                <a:cs typeface="Times New Roman"/>
              </a:rPr>
              <a:t> </a:t>
            </a:r>
            <a:r>
              <a:rPr sz="2400" dirty="0">
                <a:latin typeface="Calibri"/>
                <a:cs typeface="Calibri"/>
              </a:rPr>
              <a:t>(RRBSO)</a:t>
            </a:r>
            <a:r>
              <a:rPr sz="2400" spc="-120" dirty="0">
                <a:latin typeface="Times New Roman"/>
                <a:cs typeface="Times New Roman"/>
              </a:rPr>
              <a:t> </a:t>
            </a:r>
            <a:r>
              <a:rPr sz="2400" dirty="0">
                <a:latin typeface="Calibri"/>
                <a:cs typeface="Calibri"/>
              </a:rPr>
              <a:t>-</a:t>
            </a:r>
            <a:r>
              <a:rPr sz="2400" spc="-90" dirty="0">
                <a:latin typeface="Times New Roman"/>
                <a:cs typeface="Times New Roman"/>
              </a:rPr>
              <a:t> </a:t>
            </a:r>
            <a:r>
              <a:rPr sz="2400" dirty="0">
                <a:latin typeface="Calibri"/>
                <a:cs typeface="Calibri"/>
              </a:rPr>
              <a:t>the</a:t>
            </a:r>
            <a:r>
              <a:rPr sz="2400" spc="-90" dirty="0">
                <a:latin typeface="Times New Roman"/>
                <a:cs typeface="Times New Roman"/>
              </a:rPr>
              <a:t> </a:t>
            </a:r>
            <a:r>
              <a:rPr sz="2400" dirty="0">
                <a:latin typeface="Calibri"/>
                <a:cs typeface="Calibri"/>
              </a:rPr>
              <a:t>possible</a:t>
            </a:r>
            <a:r>
              <a:rPr sz="2400" spc="-85" dirty="0">
                <a:latin typeface="Times New Roman"/>
                <a:cs typeface="Times New Roman"/>
              </a:rPr>
              <a:t> </a:t>
            </a:r>
            <a:r>
              <a:rPr sz="2400" dirty="0">
                <a:latin typeface="Calibri"/>
                <a:cs typeface="Calibri"/>
              </a:rPr>
              <a:t>outcomes</a:t>
            </a:r>
            <a:r>
              <a:rPr sz="2400" spc="-100" dirty="0">
                <a:latin typeface="Times New Roman"/>
                <a:cs typeface="Times New Roman"/>
              </a:rPr>
              <a:t> </a:t>
            </a:r>
            <a:r>
              <a:rPr sz="2400" dirty="0">
                <a:latin typeface="Calibri"/>
                <a:cs typeface="Calibri"/>
              </a:rPr>
              <a:t>of</a:t>
            </a:r>
            <a:r>
              <a:rPr sz="2400" spc="-90" dirty="0">
                <a:latin typeface="Times New Roman"/>
                <a:cs typeface="Times New Roman"/>
              </a:rPr>
              <a:t> </a:t>
            </a:r>
            <a:r>
              <a:rPr sz="2400" dirty="0">
                <a:latin typeface="Calibri"/>
                <a:cs typeface="Calibri"/>
              </a:rPr>
              <a:t>this</a:t>
            </a:r>
            <a:r>
              <a:rPr sz="2400" spc="-95" dirty="0">
                <a:latin typeface="Times New Roman"/>
                <a:cs typeface="Times New Roman"/>
              </a:rPr>
              <a:t> </a:t>
            </a:r>
            <a:r>
              <a:rPr sz="2400" spc="-10" dirty="0">
                <a:latin typeface="Calibri"/>
                <a:cs typeface="Calibri"/>
              </a:rPr>
              <a:t>surgery</a:t>
            </a:r>
            <a:r>
              <a:rPr sz="2400" spc="-90" dirty="0">
                <a:latin typeface="Times New Roman"/>
                <a:cs typeface="Times New Roman"/>
              </a:rPr>
              <a:t> </a:t>
            </a:r>
            <a:r>
              <a:rPr sz="2400" dirty="0">
                <a:latin typeface="Calibri"/>
                <a:cs typeface="Calibri"/>
              </a:rPr>
              <a:t>should</a:t>
            </a:r>
            <a:r>
              <a:rPr sz="2400" spc="-85" dirty="0">
                <a:latin typeface="Times New Roman"/>
                <a:cs typeface="Times New Roman"/>
              </a:rPr>
              <a:t> </a:t>
            </a:r>
            <a:r>
              <a:rPr sz="2400" dirty="0">
                <a:latin typeface="Calibri"/>
                <a:cs typeface="Calibri"/>
              </a:rPr>
              <a:t>be</a:t>
            </a:r>
            <a:r>
              <a:rPr sz="2400" spc="-75" dirty="0">
                <a:latin typeface="Times New Roman"/>
                <a:cs typeface="Times New Roman"/>
              </a:rPr>
              <a:t> </a:t>
            </a:r>
            <a:r>
              <a:rPr sz="2400" spc="-10" dirty="0">
                <a:latin typeface="Calibri"/>
                <a:cs typeface="Calibri"/>
              </a:rPr>
              <a:t>discussed</a:t>
            </a:r>
            <a:r>
              <a:rPr sz="2400" spc="-90" dirty="0">
                <a:latin typeface="Times New Roman"/>
                <a:cs typeface="Times New Roman"/>
              </a:rPr>
              <a:t> </a:t>
            </a:r>
            <a:r>
              <a:rPr sz="2400" spc="-20" dirty="0">
                <a:latin typeface="Calibri"/>
                <a:cs typeface="Calibri"/>
              </a:rPr>
              <a:t>with</a:t>
            </a:r>
            <a:r>
              <a:rPr sz="2400" spc="-20" dirty="0">
                <a:latin typeface="Times New Roman"/>
                <a:cs typeface="Times New Roman"/>
              </a:rPr>
              <a:t> 	</a:t>
            </a:r>
            <a:r>
              <a:rPr sz="2400" spc="-10" dirty="0">
                <a:latin typeface="Calibri"/>
                <a:cs typeface="Calibri"/>
              </a:rPr>
              <a:t>patients</a:t>
            </a:r>
            <a:r>
              <a:rPr sz="2400" spc="-95" dirty="0">
                <a:latin typeface="Times New Roman"/>
                <a:cs typeface="Times New Roman"/>
              </a:rPr>
              <a:t> </a:t>
            </a:r>
            <a:r>
              <a:rPr sz="2400" dirty="0">
                <a:latin typeface="Calibri"/>
                <a:cs typeface="Calibri"/>
              </a:rPr>
              <a:t>prior</a:t>
            </a:r>
            <a:r>
              <a:rPr sz="2400" spc="-100" dirty="0">
                <a:latin typeface="Times New Roman"/>
                <a:cs typeface="Times New Roman"/>
              </a:rPr>
              <a:t> </a:t>
            </a:r>
            <a:r>
              <a:rPr sz="2400" dirty="0">
                <a:latin typeface="Calibri"/>
                <a:cs typeface="Calibri"/>
              </a:rPr>
              <a:t>to</a:t>
            </a:r>
            <a:r>
              <a:rPr sz="2400" spc="-100" dirty="0">
                <a:latin typeface="Times New Roman"/>
                <a:cs typeface="Times New Roman"/>
              </a:rPr>
              <a:t> </a:t>
            </a:r>
            <a:r>
              <a:rPr sz="2400" spc="-35" dirty="0">
                <a:latin typeface="Calibri"/>
                <a:cs typeface="Calibri"/>
              </a:rPr>
              <a:t>surgery.</a:t>
            </a:r>
            <a:r>
              <a:rPr sz="2400" spc="-110" dirty="0">
                <a:latin typeface="Times New Roman"/>
                <a:cs typeface="Times New Roman"/>
              </a:rPr>
              <a:t> </a:t>
            </a:r>
            <a:r>
              <a:rPr sz="2400" dirty="0">
                <a:latin typeface="Calibri"/>
                <a:cs typeface="Calibri"/>
              </a:rPr>
              <a:t>While</a:t>
            </a:r>
            <a:r>
              <a:rPr sz="2400" spc="-90" dirty="0">
                <a:latin typeface="Times New Roman"/>
                <a:cs typeface="Times New Roman"/>
              </a:rPr>
              <a:t> </a:t>
            </a:r>
            <a:r>
              <a:rPr sz="2400" dirty="0">
                <a:latin typeface="Calibri"/>
                <a:cs typeface="Calibri"/>
              </a:rPr>
              <a:t>not</a:t>
            </a:r>
            <a:r>
              <a:rPr sz="2400" spc="-95" dirty="0">
                <a:latin typeface="Times New Roman"/>
                <a:cs typeface="Times New Roman"/>
              </a:rPr>
              <a:t> </a:t>
            </a:r>
            <a:r>
              <a:rPr sz="2400" spc="-10" dirty="0">
                <a:latin typeface="Calibri"/>
                <a:cs typeface="Calibri"/>
              </a:rPr>
              <a:t>inevitable,</a:t>
            </a:r>
            <a:r>
              <a:rPr sz="2400" spc="-85" dirty="0">
                <a:latin typeface="Times New Roman"/>
                <a:cs typeface="Times New Roman"/>
              </a:rPr>
              <a:t> </a:t>
            </a:r>
            <a:r>
              <a:rPr sz="2400" b="1" dirty="0">
                <a:solidFill>
                  <a:srgbClr val="538135"/>
                </a:solidFill>
                <a:latin typeface="Calibri"/>
                <a:cs typeface="Calibri"/>
              </a:rPr>
              <a:t>it</a:t>
            </a:r>
            <a:r>
              <a:rPr sz="2400" spc="-90" dirty="0">
                <a:solidFill>
                  <a:srgbClr val="538135"/>
                </a:solidFill>
                <a:latin typeface="Times New Roman"/>
                <a:cs typeface="Times New Roman"/>
              </a:rPr>
              <a:t> </a:t>
            </a:r>
            <a:r>
              <a:rPr sz="2400" b="1" dirty="0">
                <a:solidFill>
                  <a:srgbClr val="538135"/>
                </a:solidFill>
                <a:latin typeface="Calibri"/>
                <a:cs typeface="Calibri"/>
              </a:rPr>
              <a:t>is</a:t>
            </a:r>
            <a:r>
              <a:rPr sz="2400" spc="-95" dirty="0">
                <a:solidFill>
                  <a:srgbClr val="538135"/>
                </a:solidFill>
                <a:latin typeface="Times New Roman"/>
                <a:cs typeface="Times New Roman"/>
              </a:rPr>
              <a:t> </a:t>
            </a:r>
            <a:r>
              <a:rPr sz="2400" b="1" dirty="0">
                <a:solidFill>
                  <a:srgbClr val="538135"/>
                </a:solidFill>
                <a:latin typeface="Calibri"/>
                <a:cs typeface="Calibri"/>
              </a:rPr>
              <a:t>not</a:t>
            </a:r>
            <a:r>
              <a:rPr sz="2400" spc="-90" dirty="0">
                <a:solidFill>
                  <a:srgbClr val="538135"/>
                </a:solidFill>
                <a:latin typeface="Times New Roman"/>
                <a:cs typeface="Times New Roman"/>
              </a:rPr>
              <a:t> </a:t>
            </a:r>
            <a:r>
              <a:rPr sz="2400" b="1" dirty="0">
                <a:solidFill>
                  <a:srgbClr val="538135"/>
                </a:solidFill>
                <a:latin typeface="Calibri"/>
                <a:cs typeface="Calibri"/>
              </a:rPr>
              <a:t>uncommon</a:t>
            </a:r>
            <a:r>
              <a:rPr sz="2400" spc="-120" dirty="0">
                <a:solidFill>
                  <a:srgbClr val="538135"/>
                </a:solidFill>
                <a:latin typeface="Times New Roman"/>
                <a:cs typeface="Times New Roman"/>
              </a:rPr>
              <a:t> </a:t>
            </a:r>
            <a:r>
              <a:rPr sz="2400" b="1" dirty="0">
                <a:solidFill>
                  <a:srgbClr val="538135"/>
                </a:solidFill>
                <a:latin typeface="Calibri"/>
                <a:cs typeface="Calibri"/>
              </a:rPr>
              <a:t>for</a:t>
            </a:r>
            <a:r>
              <a:rPr sz="2400" spc="-100" dirty="0">
                <a:solidFill>
                  <a:srgbClr val="538135"/>
                </a:solidFill>
                <a:latin typeface="Times New Roman"/>
                <a:cs typeface="Times New Roman"/>
              </a:rPr>
              <a:t> </a:t>
            </a:r>
            <a:r>
              <a:rPr sz="2400" b="1" spc="-10" dirty="0">
                <a:solidFill>
                  <a:srgbClr val="538135"/>
                </a:solidFill>
                <a:latin typeface="Calibri"/>
                <a:cs typeface="Calibri"/>
              </a:rPr>
              <a:t>patients</a:t>
            </a:r>
            <a:r>
              <a:rPr sz="2400" spc="-65" dirty="0">
                <a:solidFill>
                  <a:srgbClr val="538135"/>
                </a:solidFill>
                <a:latin typeface="Times New Roman"/>
                <a:cs typeface="Times New Roman"/>
              </a:rPr>
              <a:t> </a:t>
            </a:r>
            <a:r>
              <a:rPr sz="2400" b="1" spc="-25" dirty="0">
                <a:solidFill>
                  <a:srgbClr val="538135"/>
                </a:solidFill>
                <a:latin typeface="Calibri"/>
                <a:cs typeface="Calibri"/>
              </a:rPr>
              <a:t>to</a:t>
            </a:r>
            <a:r>
              <a:rPr sz="2400" spc="-25" dirty="0">
                <a:solidFill>
                  <a:srgbClr val="538135"/>
                </a:solidFill>
                <a:latin typeface="Times New Roman"/>
                <a:cs typeface="Times New Roman"/>
              </a:rPr>
              <a:t> 	</a:t>
            </a:r>
            <a:r>
              <a:rPr sz="2400" b="1" dirty="0">
                <a:solidFill>
                  <a:srgbClr val="538135"/>
                </a:solidFill>
                <a:latin typeface="Calibri"/>
                <a:cs typeface="Calibri"/>
              </a:rPr>
              <a:t>develop</a:t>
            </a:r>
            <a:r>
              <a:rPr sz="2400" spc="-95" dirty="0">
                <a:solidFill>
                  <a:srgbClr val="538135"/>
                </a:solidFill>
                <a:latin typeface="Times New Roman"/>
                <a:cs typeface="Times New Roman"/>
              </a:rPr>
              <a:t> </a:t>
            </a:r>
            <a:r>
              <a:rPr sz="2400" b="1" dirty="0">
                <a:solidFill>
                  <a:srgbClr val="538135"/>
                </a:solidFill>
                <a:latin typeface="Calibri"/>
                <a:cs typeface="Calibri"/>
              </a:rPr>
              <a:t>menopause</a:t>
            </a:r>
            <a:r>
              <a:rPr sz="2400" spc="-100" dirty="0">
                <a:solidFill>
                  <a:srgbClr val="538135"/>
                </a:solidFill>
                <a:latin typeface="Times New Roman"/>
                <a:cs typeface="Times New Roman"/>
              </a:rPr>
              <a:t> </a:t>
            </a:r>
            <a:r>
              <a:rPr sz="2400" b="1" spc="-10" dirty="0">
                <a:solidFill>
                  <a:srgbClr val="538135"/>
                </a:solidFill>
                <a:latin typeface="Calibri"/>
                <a:cs typeface="Calibri"/>
              </a:rPr>
              <a:t>symptoms</a:t>
            </a:r>
            <a:r>
              <a:rPr sz="2400" spc="-85" dirty="0">
                <a:solidFill>
                  <a:srgbClr val="538135"/>
                </a:solidFill>
                <a:latin typeface="Times New Roman"/>
                <a:cs typeface="Times New Roman"/>
              </a:rPr>
              <a:t> </a:t>
            </a:r>
            <a:r>
              <a:rPr sz="2400" b="1" dirty="0">
                <a:solidFill>
                  <a:srgbClr val="538135"/>
                </a:solidFill>
                <a:latin typeface="Calibri"/>
                <a:cs typeface="Calibri"/>
              </a:rPr>
              <a:t>after</a:t>
            </a:r>
            <a:r>
              <a:rPr sz="2400" spc="-90" dirty="0">
                <a:solidFill>
                  <a:srgbClr val="538135"/>
                </a:solidFill>
                <a:latin typeface="Times New Roman"/>
                <a:cs typeface="Times New Roman"/>
              </a:rPr>
              <a:t> </a:t>
            </a:r>
            <a:r>
              <a:rPr sz="2400" b="1" dirty="0">
                <a:solidFill>
                  <a:srgbClr val="538135"/>
                </a:solidFill>
                <a:latin typeface="Calibri"/>
                <a:cs typeface="Calibri"/>
              </a:rPr>
              <a:t>RRBSO-</a:t>
            </a:r>
            <a:r>
              <a:rPr sz="2400" spc="-95" dirty="0">
                <a:solidFill>
                  <a:srgbClr val="538135"/>
                </a:solidFill>
                <a:latin typeface="Times New Roman"/>
                <a:cs typeface="Times New Roman"/>
              </a:rPr>
              <a:t> </a:t>
            </a:r>
            <a:r>
              <a:rPr sz="2400" b="1" dirty="0">
                <a:solidFill>
                  <a:srgbClr val="538135"/>
                </a:solidFill>
                <a:latin typeface="Calibri"/>
                <a:cs typeface="Calibri"/>
              </a:rPr>
              <a:t>and</a:t>
            </a:r>
            <a:r>
              <a:rPr sz="2400" spc="-95" dirty="0">
                <a:solidFill>
                  <a:srgbClr val="538135"/>
                </a:solidFill>
                <a:latin typeface="Times New Roman"/>
                <a:cs typeface="Times New Roman"/>
              </a:rPr>
              <a:t> </a:t>
            </a:r>
            <a:r>
              <a:rPr sz="2400" b="1" dirty="0">
                <a:solidFill>
                  <a:srgbClr val="538135"/>
                </a:solidFill>
                <a:latin typeface="Calibri"/>
                <a:cs typeface="Calibri"/>
              </a:rPr>
              <a:t>may</a:t>
            </a:r>
            <a:r>
              <a:rPr sz="2400" spc="-105" dirty="0">
                <a:solidFill>
                  <a:srgbClr val="538135"/>
                </a:solidFill>
                <a:latin typeface="Times New Roman"/>
                <a:cs typeface="Times New Roman"/>
              </a:rPr>
              <a:t> </a:t>
            </a:r>
            <a:r>
              <a:rPr sz="2400" b="1" dirty="0">
                <a:solidFill>
                  <a:srgbClr val="538135"/>
                </a:solidFill>
                <a:latin typeface="Calibri"/>
                <a:cs typeface="Calibri"/>
              </a:rPr>
              <a:t>be</a:t>
            </a:r>
            <a:r>
              <a:rPr sz="2400" spc="-90" dirty="0">
                <a:solidFill>
                  <a:srgbClr val="538135"/>
                </a:solidFill>
                <a:latin typeface="Times New Roman"/>
                <a:cs typeface="Times New Roman"/>
              </a:rPr>
              <a:t> </a:t>
            </a:r>
            <a:r>
              <a:rPr sz="2400" b="1" dirty="0">
                <a:solidFill>
                  <a:srgbClr val="538135"/>
                </a:solidFill>
                <a:latin typeface="Calibri"/>
                <a:cs typeface="Calibri"/>
              </a:rPr>
              <a:t>at</a:t>
            </a:r>
            <a:r>
              <a:rPr sz="2400" spc="-90" dirty="0">
                <a:solidFill>
                  <a:srgbClr val="538135"/>
                </a:solidFill>
                <a:latin typeface="Times New Roman"/>
                <a:cs typeface="Times New Roman"/>
              </a:rPr>
              <a:t> </a:t>
            </a:r>
            <a:r>
              <a:rPr sz="2400" b="1" dirty="0">
                <a:solidFill>
                  <a:srgbClr val="538135"/>
                </a:solidFill>
                <a:latin typeface="Calibri"/>
                <a:cs typeface="Calibri"/>
              </a:rPr>
              <a:t>risk</a:t>
            </a:r>
            <a:r>
              <a:rPr sz="2400" spc="-90" dirty="0">
                <a:solidFill>
                  <a:srgbClr val="538135"/>
                </a:solidFill>
                <a:latin typeface="Times New Roman"/>
                <a:cs typeface="Times New Roman"/>
              </a:rPr>
              <a:t> </a:t>
            </a:r>
            <a:r>
              <a:rPr sz="2400" b="1" dirty="0">
                <a:solidFill>
                  <a:srgbClr val="538135"/>
                </a:solidFill>
                <a:latin typeface="Calibri"/>
                <a:cs typeface="Calibri"/>
              </a:rPr>
              <a:t>of</a:t>
            </a:r>
            <a:r>
              <a:rPr sz="2400" spc="-105" dirty="0">
                <a:solidFill>
                  <a:srgbClr val="538135"/>
                </a:solidFill>
                <a:latin typeface="Times New Roman"/>
                <a:cs typeface="Times New Roman"/>
              </a:rPr>
              <a:t> </a:t>
            </a:r>
            <a:r>
              <a:rPr sz="2400" b="1" spc="-20" dirty="0">
                <a:solidFill>
                  <a:srgbClr val="538135"/>
                </a:solidFill>
                <a:latin typeface="Calibri"/>
                <a:cs typeface="Calibri"/>
              </a:rPr>
              <a:t>premature/</a:t>
            </a:r>
            <a:r>
              <a:rPr sz="2400" spc="-80" dirty="0">
                <a:solidFill>
                  <a:srgbClr val="538135"/>
                </a:solidFill>
                <a:latin typeface="Times New Roman"/>
                <a:cs typeface="Times New Roman"/>
              </a:rPr>
              <a:t> </a:t>
            </a:r>
            <a:r>
              <a:rPr sz="2400" b="1" spc="-10" dirty="0">
                <a:solidFill>
                  <a:srgbClr val="538135"/>
                </a:solidFill>
                <a:latin typeface="Calibri"/>
                <a:cs typeface="Calibri"/>
              </a:rPr>
              <a:t>early</a:t>
            </a:r>
            <a:r>
              <a:rPr sz="2400" spc="-10" dirty="0">
                <a:solidFill>
                  <a:srgbClr val="538135"/>
                </a:solidFill>
                <a:latin typeface="Times New Roman"/>
                <a:cs typeface="Times New Roman"/>
              </a:rPr>
              <a:t> 	</a:t>
            </a:r>
            <a:r>
              <a:rPr sz="2400" b="1" dirty="0">
                <a:solidFill>
                  <a:srgbClr val="538135"/>
                </a:solidFill>
                <a:latin typeface="Calibri"/>
                <a:cs typeface="Calibri"/>
              </a:rPr>
              <a:t>meno</a:t>
            </a:r>
            <a:r>
              <a:rPr sz="2400" spc="-105" dirty="0">
                <a:solidFill>
                  <a:srgbClr val="538135"/>
                </a:solidFill>
                <a:latin typeface="Times New Roman"/>
                <a:cs typeface="Times New Roman"/>
              </a:rPr>
              <a:t> </a:t>
            </a:r>
            <a:r>
              <a:rPr sz="2400" b="1" spc="-10" dirty="0">
                <a:solidFill>
                  <a:srgbClr val="538135"/>
                </a:solidFill>
                <a:latin typeface="Calibri"/>
                <a:cs typeface="Calibri"/>
              </a:rPr>
              <a:t>consequences</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14959" y="193675"/>
            <a:ext cx="10175240" cy="1300480"/>
          </a:xfrm>
          <a:prstGeom prst="rect">
            <a:avLst/>
          </a:prstGeom>
        </p:spPr>
        <p:txBody>
          <a:bodyPr vert="horz" wrap="square" lIns="0" tIns="88900" rIns="0" bIns="0" rtlCol="0">
            <a:spAutoFit/>
          </a:bodyPr>
          <a:lstStyle/>
          <a:p>
            <a:pPr marL="12700" marR="5080">
              <a:lnSpc>
                <a:spcPts val="4750"/>
              </a:lnSpc>
              <a:spcBef>
                <a:spcPts val="700"/>
              </a:spcBef>
            </a:pPr>
            <a:r>
              <a:rPr spc="-40" dirty="0"/>
              <a:t>Guidance</a:t>
            </a:r>
            <a:r>
              <a:rPr b="0" spc="-235" dirty="0">
                <a:latin typeface="Times New Roman"/>
                <a:cs typeface="Times New Roman"/>
              </a:rPr>
              <a:t> </a:t>
            </a:r>
            <a:r>
              <a:rPr dirty="0"/>
              <a:t>on</a:t>
            </a:r>
            <a:r>
              <a:rPr b="0" spc="-245" dirty="0">
                <a:latin typeface="Times New Roman"/>
                <a:cs typeface="Times New Roman"/>
              </a:rPr>
              <a:t> </a:t>
            </a:r>
            <a:r>
              <a:rPr spc="-25" dirty="0"/>
              <a:t>HRT</a:t>
            </a:r>
            <a:r>
              <a:rPr b="0" spc="-225" dirty="0">
                <a:latin typeface="Times New Roman"/>
                <a:cs typeface="Times New Roman"/>
              </a:rPr>
              <a:t> </a:t>
            </a:r>
            <a:r>
              <a:rPr spc="-10" dirty="0"/>
              <a:t>will</a:t>
            </a:r>
            <a:r>
              <a:rPr b="0" spc="-220" dirty="0">
                <a:latin typeface="Times New Roman"/>
                <a:cs typeface="Times New Roman"/>
              </a:rPr>
              <a:t> </a:t>
            </a:r>
            <a:r>
              <a:rPr spc="-25" dirty="0"/>
              <a:t>vary</a:t>
            </a:r>
            <a:r>
              <a:rPr b="0" spc="-225" dirty="0">
                <a:latin typeface="Times New Roman"/>
                <a:cs typeface="Times New Roman"/>
              </a:rPr>
              <a:t> </a:t>
            </a:r>
            <a:r>
              <a:rPr spc="-20" dirty="0"/>
              <a:t>with</a:t>
            </a:r>
            <a:r>
              <a:rPr b="0" spc="-235" dirty="0">
                <a:latin typeface="Times New Roman"/>
                <a:cs typeface="Times New Roman"/>
              </a:rPr>
              <a:t> </a:t>
            </a:r>
            <a:r>
              <a:rPr spc="-55" dirty="0"/>
              <a:t>ovarian</a:t>
            </a:r>
            <a:r>
              <a:rPr b="0" spc="-220" dirty="0">
                <a:latin typeface="Times New Roman"/>
                <a:cs typeface="Times New Roman"/>
              </a:rPr>
              <a:t> </a:t>
            </a:r>
            <a:r>
              <a:rPr spc="-10" dirty="0"/>
              <a:t>cancer</a:t>
            </a:r>
            <a:r>
              <a:rPr b="0" spc="-10" dirty="0">
                <a:latin typeface="Times New Roman"/>
                <a:cs typeface="Times New Roman"/>
              </a:rPr>
              <a:t> </a:t>
            </a:r>
            <a:r>
              <a:rPr spc="-10" dirty="0"/>
              <a:t>subtype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23</a:t>
            </a:fld>
            <a:endParaRPr spc="-25" dirty="0"/>
          </a:p>
        </p:txBody>
      </p:sp>
      <p:sp>
        <p:nvSpPr>
          <p:cNvPr id="3" name="object 3"/>
          <p:cNvSpPr txBox="1"/>
          <p:nvPr/>
        </p:nvSpPr>
        <p:spPr>
          <a:xfrm>
            <a:off x="314959" y="1463801"/>
            <a:ext cx="11520170" cy="4253865"/>
          </a:xfrm>
          <a:prstGeom prst="rect">
            <a:avLst/>
          </a:prstGeom>
        </p:spPr>
        <p:txBody>
          <a:bodyPr vert="horz" wrap="square" lIns="0" tIns="113030" rIns="0" bIns="0" rtlCol="0">
            <a:spAutoFit/>
          </a:bodyPr>
          <a:lstStyle/>
          <a:p>
            <a:pPr marL="240665" indent="-227965">
              <a:lnSpc>
                <a:spcPct val="100000"/>
              </a:lnSpc>
              <a:spcBef>
                <a:spcPts val="890"/>
              </a:spcBef>
              <a:buFont typeface="Arial"/>
              <a:buChar char="•"/>
              <a:tabLst>
                <a:tab pos="240665" algn="l"/>
              </a:tabLst>
            </a:pPr>
            <a:r>
              <a:rPr sz="1800" dirty="0">
                <a:latin typeface="Calibri"/>
                <a:cs typeface="Calibri"/>
              </a:rPr>
              <a:t>For</a:t>
            </a:r>
            <a:r>
              <a:rPr sz="1800" spc="-65" dirty="0">
                <a:latin typeface="Times New Roman"/>
                <a:cs typeface="Times New Roman"/>
              </a:rPr>
              <a:t> </a:t>
            </a:r>
            <a:r>
              <a:rPr sz="1800" dirty="0">
                <a:latin typeface="Calibri"/>
                <a:cs typeface="Calibri"/>
              </a:rPr>
              <a:t>High</a:t>
            </a:r>
            <a:r>
              <a:rPr sz="1800" spc="-40" dirty="0">
                <a:latin typeface="Times New Roman"/>
                <a:cs typeface="Times New Roman"/>
              </a:rPr>
              <a:t> </a:t>
            </a:r>
            <a:r>
              <a:rPr sz="1800" spc="-10" dirty="0">
                <a:latin typeface="Calibri"/>
                <a:cs typeface="Calibri"/>
              </a:rPr>
              <a:t>grade</a:t>
            </a:r>
            <a:r>
              <a:rPr sz="1800" spc="-60" dirty="0">
                <a:latin typeface="Times New Roman"/>
                <a:cs typeface="Times New Roman"/>
              </a:rPr>
              <a:t> </a:t>
            </a:r>
            <a:r>
              <a:rPr sz="1800" spc="-10" dirty="0">
                <a:latin typeface="Calibri"/>
                <a:cs typeface="Calibri"/>
              </a:rPr>
              <a:t>Serous</a:t>
            </a:r>
            <a:r>
              <a:rPr sz="1800" spc="-60" dirty="0">
                <a:latin typeface="Times New Roman"/>
                <a:cs typeface="Times New Roman"/>
              </a:rPr>
              <a:t> </a:t>
            </a:r>
            <a:r>
              <a:rPr sz="1800" dirty="0">
                <a:latin typeface="Calibri"/>
                <a:cs typeface="Calibri"/>
              </a:rPr>
              <a:t>OC</a:t>
            </a:r>
            <a:r>
              <a:rPr sz="1800" spc="-60" dirty="0">
                <a:latin typeface="Times New Roman"/>
                <a:cs typeface="Times New Roman"/>
              </a:rPr>
              <a:t> </a:t>
            </a:r>
            <a:r>
              <a:rPr sz="1800" dirty="0">
                <a:latin typeface="Calibri"/>
                <a:cs typeface="Calibri"/>
              </a:rPr>
              <a:t>(75%</a:t>
            </a:r>
            <a:r>
              <a:rPr sz="1800" spc="-45" dirty="0">
                <a:latin typeface="Times New Roman"/>
                <a:cs typeface="Times New Roman"/>
              </a:rPr>
              <a:t> </a:t>
            </a:r>
            <a:r>
              <a:rPr sz="1800" dirty="0">
                <a:latin typeface="Calibri"/>
                <a:cs typeface="Calibri"/>
              </a:rPr>
              <a:t>of</a:t>
            </a:r>
            <a:r>
              <a:rPr sz="1800" spc="-65" dirty="0">
                <a:latin typeface="Times New Roman"/>
                <a:cs typeface="Times New Roman"/>
              </a:rPr>
              <a:t> </a:t>
            </a:r>
            <a:r>
              <a:rPr sz="1800" spc="-10" dirty="0">
                <a:latin typeface="Calibri"/>
                <a:cs typeface="Calibri"/>
              </a:rPr>
              <a:t>diagnoses),</a:t>
            </a:r>
            <a:r>
              <a:rPr sz="1800" spc="-65" dirty="0">
                <a:latin typeface="Times New Roman"/>
                <a:cs typeface="Times New Roman"/>
              </a:rPr>
              <a:t> </a:t>
            </a:r>
            <a:r>
              <a:rPr sz="1800" dirty="0">
                <a:latin typeface="Calibri"/>
                <a:cs typeface="Calibri"/>
              </a:rPr>
              <a:t>the</a:t>
            </a:r>
            <a:r>
              <a:rPr sz="1800" spc="-50" dirty="0">
                <a:latin typeface="Times New Roman"/>
                <a:cs typeface="Times New Roman"/>
              </a:rPr>
              <a:t> </a:t>
            </a:r>
            <a:r>
              <a:rPr sz="1800" spc="-10" dirty="0">
                <a:latin typeface="Calibri"/>
                <a:cs typeface="Calibri"/>
              </a:rPr>
              <a:t>available</a:t>
            </a:r>
            <a:r>
              <a:rPr sz="1800" spc="-60" dirty="0">
                <a:latin typeface="Times New Roman"/>
                <a:cs typeface="Times New Roman"/>
              </a:rPr>
              <a:t> </a:t>
            </a:r>
            <a:r>
              <a:rPr sz="1800" spc="-10" dirty="0">
                <a:latin typeface="Calibri"/>
                <a:cs typeface="Calibri"/>
              </a:rPr>
              <a:t>research</a:t>
            </a:r>
            <a:r>
              <a:rPr sz="1800" spc="-65" dirty="0">
                <a:latin typeface="Times New Roman"/>
                <a:cs typeface="Times New Roman"/>
              </a:rPr>
              <a:t> </a:t>
            </a:r>
            <a:r>
              <a:rPr sz="1800" spc="-10" dirty="0">
                <a:latin typeface="Calibri"/>
                <a:cs typeface="Calibri"/>
              </a:rPr>
              <a:t>suggests</a:t>
            </a:r>
            <a:r>
              <a:rPr sz="1800" spc="-75" dirty="0">
                <a:latin typeface="Times New Roman"/>
                <a:cs typeface="Times New Roman"/>
              </a:rPr>
              <a:t> </a:t>
            </a:r>
            <a:r>
              <a:rPr sz="1800" dirty="0">
                <a:latin typeface="Calibri"/>
                <a:cs typeface="Calibri"/>
              </a:rPr>
              <a:t>that</a:t>
            </a:r>
            <a:r>
              <a:rPr sz="1800" spc="-45" dirty="0">
                <a:latin typeface="Times New Roman"/>
                <a:cs typeface="Times New Roman"/>
              </a:rPr>
              <a:t> </a:t>
            </a:r>
            <a:r>
              <a:rPr sz="1800" dirty="0">
                <a:solidFill>
                  <a:srgbClr val="00AF50"/>
                </a:solidFill>
                <a:latin typeface="Calibri"/>
                <a:cs typeface="Calibri"/>
              </a:rPr>
              <a:t>it</a:t>
            </a:r>
            <a:r>
              <a:rPr sz="1800" spc="-50" dirty="0">
                <a:solidFill>
                  <a:srgbClr val="00AF50"/>
                </a:solidFill>
                <a:latin typeface="Times New Roman"/>
                <a:cs typeface="Times New Roman"/>
              </a:rPr>
              <a:t> </a:t>
            </a:r>
            <a:r>
              <a:rPr sz="1800" dirty="0">
                <a:solidFill>
                  <a:srgbClr val="00AF50"/>
                </a:solidFill>
                <a:latin typeface="Calibri"/>
                <a:cs typeface="Calibri"/>
              </a:rPr>
              <a:t>is</a:t>
            </a:r>
            <a:r>
              <a:rPr sz="1800" spc="-60" dirty="0">
                <a:solidFill>
                  <a:srgbClr val="00AF50"/>
                </a:solidFill>
                <a:latin typeface="Times New Roman"/>
                <a:cs typeface="Times New Roman"/>
              </a:rPr>
              <a:t> </a:t>
            </a:r>
            <a:r>
              <a:rPr sz="1800" spc="-10" dirty="0">
                <a:solidFill>
                  <a:srgbClr val="00AF50"/>
                </a:solidFill>
                <a:latin typeface="Calibri"/>
                <a:cs typeface="Calibri"/>
              </a:rPr>
              <a:t>reasonable</a:t>
            </a:r>
            <a:r>
              <a:rPr sz="1800" spc="-65" dirty="0">
                <a:solidFill>
                  <a:srgbClr val="00AF50"/>
                </a:solidFill>
                <a:latin typeface="Times New Roman"/>
                <a:cs typeface="Times New Roman"/>
              </a:rPr>
              <a:t> </a:t>
            </a:r>
            <a:r>
              <a:rPr sz="1800" dirty="0">
                <a:solidFill>
                  <a:srgbClr val="00AF50"/>
                </a:solidFill>
                <a:latin typeface="Calibri"/>
                <a:cs typeface="Calibri"/>
              </a:rPr>
              <a:t>to</a:t>
            </a:r>
            <a:r>
              <a:rPr sz="1800" spc="-65" dirty="0">
                <a:solidFill>
                  <a:srgbClr val="00AF50"/>
                </a:solidFill>
                <a:latin typeface="Times New Roman"/>
                <a:cs typeface="Times New Roman"/>
              </a:rPr>
              <a:t> </a:t>
            </a:r>
            <a:r>
              <a:rPr sz="1800" spc="-10" dirty="0">
                <a:solidFill>
                  <a:srgbClr val="00AF50"/>
                </a:solidFill>
                <a:latin typeface="Calibri"/>
                <a:cs typeface="Calibri"/>
              </a:rPr>
              <a:t>consider</a:t>
            </a:r>
            <a:r>
              <a:rPr sz="1800" spc="-55" dirty="0">
                <a:solidFill>
                  <a:srgbClr val="00AF50"/>
                </a:solidFill>
                <a:latin typeface="Times New Roman"/>
                <a:cs typeface="Times New Roman"/>
              </a:rPr>
              <a:t> </a:t>
            </a:r>
            <a:r>
              <a:rPr sz="1800" spc="-20" dirty="0">
                <a:solidFill>
                  <a:srgbClr val="00AF50"/>
                </a:solidFill>
                <a:latin typeface="Calibri"/>
                <a:cs typeface="Calibri"/>
              </a:rPr>
              <a:t>MHT.</a:t>
            </a:r>
            <a:endParaRPr sz="1800" dirty="0">
              <a:latin typeface="Calibri"/>
              <a:cs typeface="Calibri"/>
            </a:endParaRPr>
          </a:p>
          <a:p>
            <a:pPr marL="240665" indent="-227965">
              <a:lnSpc>
                <a:spcPct val="100000"/>
              </a:lnSpc>
              <a:spcBef>
                <a:spcPts val="795"/>
              </a:spcBef>
              <a:buFont typeface="Arial"/>
              <a:buChar char="•"/>
              <a:tabLst>
                <a:tab pos="240665" algn="l"/>
              </a:tabLst>
            </a:pPr>
            <a:r>
              <a:rPr sz="1800" dirty="0">
                <a:latin typeface="Calibri"/>
                <a:cs typeface="Calibri"/>
              </a:rPr>
              <a:t>For</a:t>
            </a:r>
            <a:r>
              <a:rPr sz="1800" spc="-70" dirty="0">
                <a:latin typeface="Times New Roman"/>
                <a:cs typeface="Times New Roman"/>
              </a:rPr>
              <a:t> </a:t>
            </a:r>
            <a:r>
              <a:rPr sz="1800" spc="-10" dirty="0">
                <a:latin typeface="Calibri"/>
                <a:cs typeface="Calibri"/>
              </a:rPr>
              <a:t>Mucinous</a:t>
            </a:r>
            <a:r>
              <a:rPr sz="1800" spc="-40" dirty="0">
                <a:latin typeface="Times New Roman"/>
                <a:cs typeface="Times New Roman"/>
              </a:rPr>
              <a:t> </a:t>
            </a:r>
            <a:r>
              <a:rPr sz="1800" dirty="0">
                <a:latin typeface="Calibri"/>
                <a:cs typeface="Calibri"/>
              </a:rPr>
              <a:t>OC,</a:t>
            </a:r>
            <a:r>
              <a:rPr sz="1800" spc="-60" dirty="0">
                <a:latin typeface="Times New Roman"/>
                <a:cs typeface="Times New Roman"/>
              </a:rPr>
              <a:t> </a:t>
            </a:r>
            <a:r>
              <a:rPr sz="1800" dirty="0">
                <a:latin typeface="Calibri"/>
                <a:cs typeface="Calibri"/>
              </a:rPr>
              <a:t>which</a:t>
            </a:r>
            <a:r>
              <a:rPr sz="1800" spc="-45" dirty="0">
                <a:latin typeface="Times New Roman"/>
                <a:cs typeface="Times New Roman"/>
              </a:rPr>
              <a:t> </a:t>
            </a:r>
            <a:r>
              <a:rPr sz="1800" dirty="0">
                <a:latin typeface="Calibri"/>
                <a:cs typeface="Calibri"/>
              </a:rPr>
              <a:t>is</a:t>
            </a:r>
            <a:r>
              <a:rPr sz="1800" spc="-60" dirty="0">
                <a:latin typeface="Times New Roman"/>
                <a:cs typeface="Times New Roman"/>
              </a:rPr>
              <a:t> </a:t>
            </a:r>
            <a:r>
              <a:rPr sz="1800" dirty="0">
                <a:latin typeface="Calibri"/>
                <a:cs typeface="Calibri"/>
              </a:rPr>
              <a:t>not</a:t>
            </a:r>
            <a:r>
              <a:rPr sz="1800" spc="-60" dirty="0">
                <a:latin typeface="Times New Roman"/>
                <a:cs typeface="Times New Roman"/>
              </a:rPr>
              <a:t> </a:t>
            </a:r>
            <a:r>
              <a:rPr sz="1800" dirty="0">
                <a:latin typeface="Calibri"/>
                <a:cs typeface="Calibri"/>
              </a:rPr>
              <a:t>a</a:t>
            </a:r>
            <a:r>
              <a:rPr sz="1800" spc="-65" dirty="0">
                <a:latin typeface="Times New Roman"/>
                <a:cs typeface="Times New Roman"/>
              </a:rPr>
              <a:t> </a:t>
            </a:r>
            <a:r>
              <a:rPr sz="1800" dirty="0">
                <a:latin typeface="Calibri"/>
                <a:cs typeface="Calibri"/>
              </a:rPr>
              <a:t>hormone</a:t>
            </a:r>
            <a:r>
              <a:rPr sz="1800" spc="-55" dirty="0">
                <a:latin typeface="Times New Roman"/>
                <a:cs typeface="Times New Roman"/>
              </a:rPr>
              <a:t> </a:t>
            </a:r>
            <a:r>
              <a:rPr sz="1800" spc="-10" dirty="0">
                <a:latin typeface="Calibri"/>
                <a:cs typeface="Calibri"/>
              </a:rPr>
              <a:t>sensitive</a:t>
            </a:r>
            <a:r>
              <a:rPr sz="1800" spc="-70" dirty="0">
                <a:latin typeface="Times New Roman"/>
                <a:cs typeface="Times New Roman"/>
              </a:rPr>
              <a:t> </a:t>
            </a:r>
            <a:r>
              <a:rPr sz="1800" spc="-25" dirty="0">
                <a:latin typeface="Calibri"/>
                <a:cs typeface="Calibri"/>
              </a:rPr>
              <a:t>cancer,</a:t>
            </a:r>
            <a:r>
              <a:rPr sz="1800" spc="-40" dirty="0">
                <a:latin typeface="Times New Roman"/>
                <a:cs typeface="Times New Roman"/>
              </a:rPr>
              <a:t> </a:t>
            </a:r>
            <a:r>
              <a:rPr sz="1800" dirty="0">
                <a:solidFill>
                  <a:srgbClr val="00AF50"/>
                </a:solidFill>
                <a:latin typeface="Calibri"/>
                <a:cs typeface="Calibri"/>
              </a:rPr>
              <a:t>it</a:t>
            </a:r>
            <a:r>
              <a:rPr sz="1800" spc="-60" dirty="0">
                <a:solidFill>
                  <a:srgbClr val="00AF50"/>
                </a:solidFill>
                <a:latin typeface="Times New Roman"/>
                <a:cs typeface="Times New Roman"/>
              </a:rPr>
              <a:t> </a:t>
            </a:r>
            <a:r>
              <a:rPr sz="1800" dirty="0">
                <a:solidFill>
                  <a:srgbClr val="00AF50"/>
                </a:solidFill>
                <a:latin typeface="Calibri"/>
                <a:cs typeface="Calibri"/>
              </a:rPr>
              <a:t>is</a:t>
            </a:r>
            <a:r>
              <a:rPr sz="1800" spc="-60" dirty="0">
                <a:solidFill>
                  <a:srgbClr val="00AF50"/>
                </a:solidFill>
                <a:latin typeface="Times New Roman"/>
                <a:cs typeface="Times New Roman"/>
              </a:rPr>
              <a:t> </a:t>
            </a:r>
            <a:r>
              <a:rPr sz="1800" spc="-10" dirty="0">
                <a:solidFill>
                  <a:srgbClr val="00AF50"/>
                </a:solidFill>
                <a:latin typeface="Calibri"/>
                <a:cs typeface="Calibri"/>
              </a:rPr>
              <a:t>safe</a:t>
            </a:r>
            <a:r>
              <a:rPr sz="1800" spc="-70" dirty="0">
                <a:solidFill>
                  <a:srgbClr val="00AF50"/>
                </a:solidFill>
                <a:latin typeface="Times New Roman"/>
                <a:cs typeface="Times New Roman"/>
              </a:rPr>
              <a:t> </a:t>
            </a:r>
            <a:r>
              <a:rPr sz="1800" dirty="0">
                <a:solidFill>
                  <a:srgbClr val="00AF50"/>
                </a:solidFill>
                <a:latin typeface="Calibri"/>
                <a:cs typeface="Calibri"/>
              </a:rPr>
              <a:t>to</a:t>
            </a:r>
            <a:r>
              <a:rPr sz="1800" spc="-65" dirty="0">
                <a:solidFill>
                  <a:srgbClr val="00AF50"/>
                </a:solidFill>
                <a:latin typeface="Times New Roman"/>
                <a:cs typeface="Times New Roman"/>
              </a:rPr>
              <a:t> </a:t>
            </a:r>
            <a:r>
              <a:rPr sz="1800" spc="-10" dirty="0">
                <a:solidFill>
                  <a:srgbClr val="00AF50"/>
                </a:solidFill>
                <a:latin typeface="Calibri"/>
                <a:cs typeface="Calibri"/>
              </a:rPr>
              <a:t>consider</a:t>
            </a:r>
            <a:r>
              <a:rPr sz="1800" spc="-65" dirty="0">
                <a:solidFill>
                  <a:srgbClr val="00AF50"/>
                </a:solidFill>
                <a:latin typeface="Times New Roman"/>
                <a:cs typeface="Times New Roman"/>
              </a:rPr>
              <a:t> </a:t>
            </a:r>
            <a:r>
              <a:rPr sz="1800" spc="-20" dirty="0">
                <a:solidFill>
                  <a:srgbClr val="00AF50"/>
                </a:solidFill>
                <a:latin typeface="Calibri"/>
                <a:cs typeface="Calibri"/>
              </a:rPr>
              <a:t>MHT.</a:t>
            </a:r>
            <a:endParaRPr sz="1800" dirty="0">
              <a:latin typeface="Calibri"/>
              <a:cs typeface="Calibri"/>
            </a:endParaRPr>
          </a:p>
          <a:p>
            <a:pPr marL="240665" indent="-227965">
              <a:lnSpc>
                <a:spcPts val="2055"/>
              </a:lnSpc>
              <a:spcBef>
                <a:spcPts val="780"/>
              </a:spcBef>
              <a:buFont typeface="Arial"/>
              <a:buChar char="•"/>
              <a:tabLst>
                <a:tab pos="240665" algn="l"/>
              </a:tabLst>
            </a:pPr>
            <a:r>
              <a:rPr sz="1800" dirty="0">
                <a:latin typeface="Calibri"/>
                <a:cs typeface="Calibri"/>
              </a:rPr>
              <a:t>For</a:t>
            </a:r>
            <a:r>
              <a:rPr sz="1800" spc="-85" dirty="0">
                <a:latin typeface="Times New Roman"/>
                <a:cs typeface="Times New Roman"/>
              </a:rPr>
              <a:t> </a:t>
            </a:r>
            <a:r>
              <a:rPr sz="1800" dirty="0">
                <a:latin typeface="Calibri"/>
                <a:cs typeface="Calibri"/>
              </a:rPr>
              <a:t>Clear</a:t>
            </a:r>
            <a:r>
              <a:rPr sz="1800" spc="-65" dirty="0">
                <a:latin typeface="Times New Roman"/>
                <a:cs typeface="Times New Roman"/>
              </a:rPr>
              <a:t> </a:t>
            </a:r>
            <a:r>
              <a:rPr sz="1800" dirty="0">
                <a:latin typeface="Calibri"/>
                <a:cs typeface="Calibri"/>
              </a:rPr>
              <a:t>cell</a:t>
            </a:r>
            <a:r>
              <a:rPr sz="1800" spc="-60" dirty="0">
                <a:latin typeface="Times New Roman"/>
                <a:cs typeface="Times New Roman"/>
              </a:rPr>
              <a:t> </a:t>
            </a:r>
            <a:r>
              <a:rPr sz="1800" dirty="0">
                <a:latin typeface="Calibri"/>
                <a:cs typeface="Calibri"/>
              </a:rPr>
              <a:t>OC,</a:t>
            </a:r>
            <a:r>
              <a:rPr sz="1800" spc="-65" dirty="0">
                <a:latin typeface="Times New Roman"/>
                <a:cs typeface="Times New Roman"/>
              </a:rPr>
              <a:t> </a:t>
            </a:r>
            <a:r>
              <a:rPr sz="1800" dirty="0">
                <a:solidFill>
                  <a:srgbClr val="00AF50"/>
                </a:solidFill>
                <a:latin typeface="Calibri"/>
                <a:cs typeface="Calibri"/>
              </a:rPr>
              <a:t>MHT</a:t>
            </a:r>
            <a:r>
              <a:rPr sz="1800" spc="-70" dirty="0">
                <a:solidFill>
                  <a:srgbClr val="00AF50"/>
                </a:solidFill>
                <a:latin typeface="Times New Roman"/>
                <a:cs typeface="Times New Roman"/>
              </a:rPr>
              <a:t> </a:t>
            </a:r>
            <a:r>
              <a:rPr sz="1800" dirty="0">
                <a:solidFill>
                  <a:srgbClr val="00AF50"/>
                </a:solidFill>
                <a:latin typeface="Calibri"/>
                <a:cs typeface="Calibri"/>
              </a:rPr>
              <a:t>may</a:t>
            </a:r>
            <a:r>
              <a:rPr sz="1800" spc="-75" dirty="0">
                <a:solidFill>
                  <a:srgbClr val="00AF50"/>
                </a:solidFill>
                <a:latin typeface="Times New Roman"/>
                <a:cs typeface="Times New Roman"/>
              </a:rPr>
              <a:t> </a:t>
            </a:r>
            <a:r>
              <a:rPr sz="1800" dirty="0">
                <a:solidFill>
                  <a:srgbClr val="00AF50"/>
                </a:solidFill>
                <a:latin typeface="Calibri"/>
                <a:cs typeface="Calibri"/>
              </a:rPr>
              <a:t>be</a:t>
            </a:r>
            <a:r>
              <a:rPr sz="1800" spc="-60" dirty="0">
                <a:solidFill>
                  <a:srgbClr val="00AF50"/>
                </a:solidFill>
                <a:latin typeface="Times New Roman"/>
                <a:cs typeface="Times New Roman"/>
              </a:rPr>
              <a:t> </a:t>
            </a:r>
            <a:r>
              <a:rPr sz="1800" spc="-10" dirty="0">
                <a:solidFill>
                  <a:srgbClr val="00AF50"/>
                </a:solidFill>
                <a:latin typeface="Calibri"/>
                <a:cs typeface="Calibri"/>
              </a:rPr>
              <a:t>considered</a:t>
            </a:r>
            <a:r>
              <a:rPr sz="1800" spc="-50" dirty="0">
                <a:solidFill>
                  <a:srgbClr val="00AF50"/>
                </a:solidFill>
                <a:latin typeface="Times New Roman"/>
                <a:cs typeface="Times New Roman"/>
              </a:rPr>
              <a:t> </a:t>
            </a:r>
            <a:r>
              <a:rPr sz="1800" dirty="0">
                <a:latin typeface="Calibri"/>
                <a:cs typeface="Calibri"/>
              </a:rPr>
              <a:t>but</a:t>
            </a:r>
            <a:r>
              <a:rPr sz="1800" spc="-70" dirty="0">
                <a:latin typeface="Times New Roman"/>
                <a:cs typeface="Times New Roman"/>
              </a:rPr>
              <a:t> </a:t>
            </a:r>
            <a:r>
              <a:rPr sz="1800" dirty="0">
                <a:latin typeface="Calibri"/>
                <a:cs typeface="Calibri"/>
              </a:rPr>
              <a:t>as</a:t>
            </a:r>
            <a:r>
              <a:rPr sz="1800" spc="-85" dirty="0">
                <a:latin typeface="Times New Roman"/>
                <a:cs typeface="Times New Roman"/>
              </a:rPr>
              <a:t> </a:t>
            </a:r>
            <a:r>
              <a:rPr sz="1800" dirty="0">
                <a:latin typeface="Calibri"/>
                <a:cs typeface="Calibri"/>
              </a:rPr>
              <a:t>this</a:t>
            </a:r>
            <a:r>
              <a:rPr sz="1800" spc="-60" dirty="0">
                <a:latin typeface="Times New Roman"/>
                <a:cs typeface="Times New Roman"/>
              </a:rPr>
              <a:t> </a:t>
            </a:r>
            <a:r>
              <a:rPr sz="1800" dirty="0">
                <a:latin typeface="Calibri"/>
                <a:cs typeface="Calibri"/>
              </a:rPr>
              <a:t>OC</a:t>
            </a:r>
            <a:r>
              <a:rPr sz="1800" spc="-80" dirty="0">
                <a:latin typeface="Times New Roman"/>
                <a:cs typeface="Times New Roman"/>
              </a:rPr>
              <a:t> </a:t>
            </a:r>
            <a:r>
              <a:rPr sz="1800" dirty="0">
                <a:latin typeface="Calibri"/>
                <a:cs typeface="Calibri"/>
              </a:rPr>
              <a:t>is</a:t>
            </a:r>
            <a:r>
              <a:rPr sz="1800" spc="-75" dirty="0">
                <a:latin typeface="Times New Roman"/>
                <a:cs typeface="Times New Roman"/>
              </a:rPr>
              <a:t> </a:t>
            </a:r>
            <a:r>
              <a:rPr sz="1800" spc="-10" dirty="0">
                <a:latin typeface="Calibri"/>
                <a:cs typeface="Calibri"/>
              </a:rPr>
              <a:t>linked</a:t>
            </a:r>
            <a:r>
              <a:rPr sz="1800" spc="-55" dirty="0">
                <a:latin typeface="Times New Roman"/>
                <a:cs typeface="Times New Roman"/>
              </a:rPr>
              <a:t> </a:t>
            </a:r>
            <a:r>
              <a:rPr sz="1800" dirty="0">
                <a:latin typeface="Calibri"/>
                <a:cs typeface="Calibri"/>
              </a:rPr>
              <a:t>to</a:t>
            </a:r>
            <a:r>
              <a:rPr sz="1800" spc="-75" dirty="0">
                <a:latin typeface="Times New Roman"/>
                <a:cs typeface="Times New Roman"/>
              </a:rPr>
              <a:t> </a:t>
            </a:r>
            <a:r>
              <a:rPr sz="1800" dirty="0">
                <a:latin typeface="Calibri"/>
                <a:cs typeface="Calibri"/>
              </a:rPr>
              <a:t>VTE,</a:t>
            </a:r>
            <a:r>
              <a:rPr sz="1800" spc="-70" dirty="0">
                <a:latin typeface="Times New Roman"/>
                <a:cs typeface="Times New Roman"/>
              </a:rPr>
              <a:t> </a:t>
            </a:r>
            <a:r>
              <a:rPr sz="1800" dirty="0">
                <a:latin typeface="Calibri"/>
                <a:cs typeface="Calibri"/>
              </a:rPr>
              <a:t>judicious</a:t>
            </a:r>
            <a:r>
              <a:rPr sz="1800" spc="-60" dirty="0">
                <a:latin typeface="Times New Roman"/>
                <a:cs typeface="Times New Roman"/>
              </a:rPr>
              <a:t> </a:t>
            </a:r>
            <a:r>
              <a:rPr sz="1800" dirty="0">
                <a:latin typeface="Calibri"/>
                <a:cs typeface="Calibri"/>
              </a:rPr>
              <a:t>choice</a:t>
            </a:r>
            <a:r>
              <a:rPr sz="1800" spc="-55" dirty="0">
                <a:latin typeface="Times New Roman"/>
                <a:cs typeface="Times New Roman"/>
              </a:rPr>
              <a:t> </a:t>
            </a:r>
            <a:r>
              <a:rPr sz="1800" dirty="0">
                <a:latin typeface="Calibri"/>
                <a:cs typeface="Calibri"/>
              </a:rPr>
              <a:t>of</a:t>
            </a:r>
            <a:r>
              <a:rPr sz="1800" spc="-75" dirty="0">
                <a:latin typeface="Times New Roman"/>
                <a:cs typeface="Times New Roman"/>
              </a:rPr>
              <a:t> </a:t>
            </a:r>
            <a:r>
              <a:rPr sz="1800" dirty="0">
                <a:latin typeface="Calibri"/>
                <a:cs typeface="Calibri"/>
              </a:rPr>
              <a:t>HRT</a:t>
            </a:r>
            <a:r>
              <a:rPr sz="1800" spc="-65" dirty="0">
                <a:latin typeface="Times New Roman"/>
                <a:cs typeface="Times New Roman"/>
              </a:rPr>
              <a:t> </a:t>
            </a:r>
            <a:r>
              <a:rPr sz="1800" dirty="0">
                <a:latin typeface="Calibri"/>
                <a:cs typeface="Calibri"/>
              </a:rPr>
              <a:t>dose,</a:t>
            </a:r>
            <a:r>
              <a:rPr sz="1800" spc="-70" dirty="0">
                <a:latin typeface="Times New Roman"/>
                <a:cs typeface="Times New Roman"/>
              </a:rPr>
              <a:t> </a:t>
            </a:r>
            <a:r>
              <a:rPr sz="1800" dirty="0">
                <a:latin typeface="Calibri"/>
                <a:cs typeface="Calibri"/>
              </a:rPr>
              <a:t>molecule</a:t>
            </a:r>
            <a:r>
              <a:rPr sz="1800" spc="-55" dirty="0">
                <a:latin typeface="Times New Roman"/>
                <a:cs typeface="Times New Roman"/>
              </a:rPr>
              <a:t> </a:t>
            </a:r>
            <a:r>
              <a:rPr sz="1800" spc="-25" dirty="0">
                <a:latin typeface="Calibri"/>
                <a:cs typeface="Calibri"/>
              </a:rPr>
              <a:t>and</a:t>
            </a:r>
            <a:endParaRPr sz="1800" dirty="0">
              <a:latin typeface="Calibri"/>
              <a:cs typeface="Calibri"/>
            </a:endParaRPr>
          </a:p>
          <a:p>
            <a:pPr marL="241300">
              <a:lnSpc>
                <a:spcPts val="2055"/>
              </a:lnSpc>
            </a:pPr>
            <a:r>
              <a:rPr sz="1800" dirty="0">
                <a:latin typeface="Calibri"/>
                <a:cs typeface="Calibri"/>
              </a:rPr>
              <a:t>delivery</a:t>
            </a:r>
            <a:r>
              <a:rPr sz="1800" spc="-70" dirty="0">
                <a:latin typeface="Times New Roman"/>
                <a:cs typeface="Times New Roman"/>
              </a:rPr>
              <a:t> </a:t>
            </a:r>
            <a:r>
              <a:rPr sz="1800" dirty="0">
                <a:latin typeface="Calibri"/>
                <a:cs typeface="Calibri"/>
              </a:rPr>
              <a:t>is</a:t>
            </a:r>
            <a:r>
              <a:rPr sz="1800" spc="-65" dirty="0">
                <a:latin typeface="Times New Roman"/>
                <a:cs typeface="Times New Roman"/>
              </a:rPr>
              <a:t> </a:t>
            </a:r>
            <a:r>
              <a:rPr sz="1800" spc="-10" dirty="0">
                <a:latin typeface="Calibri"/>
                <a:cs typeface="Calibri"/>
              </a:rPr>
              <a:t>advised.</a:t>
            </a:r>
            <a:endParaRPr sz="1800" dirty="0">
              <a:latin typeface="Calibri"/>
              <a:cs typeface="Calibri"/>
            </a:endParaRPr>
          </a:p>
          <a:p>
            <a:pPr marL="240665" indent="-227965">
              <a:lnSpc>
                <a:spcPct val="100000"/>
              </a:lnSpc>
              <a:spcBef>
                <a:spcPts val="780"/>
              </a:spcBef>
              <a:buFont typeface="Arial"/>
              <a:buChar char="•"/>
              <a:tabLst>
                <a:tab pos="240665" algn="l"/>
              </a:tabLst>
            </a:pPr>
            <a:r>
              <a:rPr sz="1800" dirty="0">
                <a:latin typeface="Calibri"/>
                <a:cs typeface="Calibri"/>
              </a:rPr>
              <a:t>For</a:t>
            </a:r>
            <a:r>
              <a:rPr sz="1800" spc="-75" dirty="0">
                <a:latin typeface="Times New Roman"/>
                <a:cs typeface="Times New Roman"/>
              </a:rPr>
              <a:t> </a:t>
            </a:r>
            <a:r>
              <a:rPr sz="1800" dirty="0">
                <a:latin typeface="Calibri"/>
                <a:cs typeface="Calibri"/>
              </a:rPr>
              <a:t>Germ</a:t>
            </a:r>
            <a:r>
              <a:rPr sz="1800" spc="-70" dirty="0">
                <a:latin typeface="Times New Roman"/>
                <a:cs typeface="Times New Roman"/>
              </a:rPr>
              <a:t> </a:t>
            </a:r>
            <a:r>
              <a:rPr sz="1800" dirty="0">
                <a:latin typeface="Calibri"/>
                <a:cs typeface="Calibri"/>
              </a:rPr>
              <a:t>cell</a:t>
            </a:r>
            <a:r>
              <a:rPr sz="1800" spc="-60" dirty="0">
                <a:latin typeface="Times New Roman"/>
                <a:cs typeface="Times New Roman"/>
              </a:rPr>
              <a:t> </a:t>
            </a:r>
            <a:r>
              <a:rPr sz="1800" dirty="0">
                <a:latin typeface="Calibri"/>
                <a:cs typeface="Calibri"/>
              </a:rPr>
              <a:t>OC,</a:t>
            </a:r>
            <a:r>
              <a:rPr sz="1800" spc="-60" dirty="0">
                <a:latin typeface="Times New Roman"/>
                <a:cs typeface="Times New Roman"/>
              </a:rPr>
              <a:t> </a:t>
            </a:r>
            <a:r>
              <a:rPr sz="1800" dirty="0">
                <a:solidFill>
                  <a:srgbClr val="00AF50"/>
                </a:solidFill>
                <a:latin typeface="Calibri"/>
                <a:cs typeface="Calibri"/>
              </a:rPr>
              <a:t>MHT</a:t>
            </a:r>
            <a:r>
              <a:rPr sz="1800" spc="-55" dirty="0">
                <a:solidFill>
                  <a:srgbClr val="00AF50"/>
                </a:solidFill>
                <a:latin typeface="Times New Roman"/>
                <a:cs typeface="Times New Roman"/>
              </a:rPr>
              <a:t> </a:t>
            </a:r>
            <a:r>
              <a:rPr sz="1800" dirty="0">
                <a:solidFill>
                  <a:srgbClr val="00AF50"/>
                </a:solidFill>
                <a:latin typeface="Calibri"/>
                <a:cs typeface="Calibri"/>
              </a:rPr>
              <a:t>can</a:t>
            </a:r>
            <a:r>
              <a:rPr sz="1800" spc="-70" dirty="0">
                <a:solidFill>
                  <a:srgbClr val="00AF50"/>
                </a:solidFill>
                <a:latin typeface="Times New Roman"/>
                <a:cs typeface="Times New Roman"/>
              </a:rPr>
              <a:t> </a:t>
            </a:r>
            <a:r>
              <a:rPr sz="1800" dirty="0">
                <a:solidFill>
                  <a:srgbClr val="00AF50"/>
                </a:solidFill>
                <a:latin typeface="Calibri"/>
                <a:cs typeface="Calibri"/>
              </a:rPr>
              <a:t>be</a:t>
            </a:r>
            <a:r>
              <a:rPr sz="1800" spc="-60" dirty="0">
                <a:solidFill>
                  <a:srgbClr val="00AF50"/>
                </a:solidFill>
                <a:latin typeface="Times New Roman"/>
                <a:cs typeface="Times New Roman"/>
              </a:rPr>
              <a:t> </a:t>
            </a:r>
            <a:r>
              <a:rPr sz="1800" spc="-20" dirty="0">
                <a:solidFill>
                  <a:srgbClr val="00AF50"/>
                </a:solidFill>
                <a:latin typeface="Calibri"/>
                <a:cs typeface="Calibri"/>
              </a:rPr>
              <a:t>offered</a:t>
            </a:r>
            <a:r>
              <a:rPr sz="1800" spc="-65" dirty="0">
                <a:solidFill>
                  <a:srgbClr val="00AF50"/>
                </a:solidFill>
                <a:latin typeface="Times New Roman"/>
                <a:cs typeface="Times New Roman"/>
              </a:rPr>
              <a:t> </a:t>
            </a:r>
            <a:r>
              <a:rPr sz="1800" dirty="0">
                <a:solidFill>
                  <a:srgbClr val="00AF50"/>
                </a:solidFill>
                <a:latin typeface="Calibri"/>
                <a:cs typeface="Calibri"/>
              </a:rPr>
              <a:t>if</a:t>
            </a:r>
            <a:r>
              <a:rPr sz="1800" spc="-65" dirty="0">
                <a:solidFill>
                  <a:srgbClr val="00AF50"/>
                </a:solidFill>
                <a:latin typeface="Times New Roman"/>
                <a:cs typeface="Times New Roman"/>
              </a:rPr>
              <a:t> </a:t>
            </a:r>
            <a:r>
              <a:rPr sz="1800" spc="-10" dirty="0">
                <a:solidFill>
                  <a:srgbClr val="00AF50"/>
                </a:solidFill>
                <a:latin typeface="Calibri"/>
                <a:cs typeface="Calibri"/>
              </a:rPr>
              <a:t>required.</a:t>
            </a:r>
            <a:endParaRPr sz="1800" dirty="0">
              <a:latin typeface="Calibri"/>
              <a:cs typeface="Calibri"/>
            </a:endParaRPr>
          </a:p>
          <a:p>
            <a:pPr marL="241300" marR="61594" indent="-228600">
              <a:lnSpc>
                <a:spcPts val="1939"/>
              </a:lnSpc>
              <a:spcBef>
                <a:spcPts val="1035"/>
              </a:spcBef>
              <a:buFont typeface="Arial"/>
              <a:buChar char="•"/>
              <a:tabLst>
                <a:tab pos="241300" algn="l"/>
              </a:tabLst>
            </a:pPr>
            <a:r>
              <a:rPr sz="1800" dirty="0">
                <a:latin typeface="Calibri"/>
                <a:cs typeface="Calibri"/>
              </a:rPr>
              <a:t>For</a:t>
            </a:r>
            <a:r>
              <a:rPr sz="1800" spc="-80" dirty="0">
                <a:latin typeface="Times New Roman"/>
                <a:cs typeface="Times New Roman"/>
              </a:rPr>
              <a:t> </a:t>
            </a:r>
            <a:r>
              <a:rPr sz="1800" dirty="0">
                <a:latin typeface="Calibri"/>
                <a:cs typeface="Calibri"/>
              </a:rPr>
              <a:t>Borderline</a:t>
            </a:r>
            <a:r>
              <a:rPr sz="1800" spc="-60" dirty="0">
                <a:latin typeface="Times New Roman"/>
                <a:cs typeface="Times New Roman"/>
              </a:rPr>
              <a:t> </a:t>
            </a:r>
            <a:r>
              <a:rPr sz="1800" dirty="0">
                <a:latin typeface="Calibri"/>
                <a:cs typeface="Calibri"/>
              </a:rPr>
              <a:t>OC</a:t>
            </a:r>
            <a:r>
              <a:rPr sz="1800" spc="-70" dirty="0">
                <a:latin typeface="Times New Roman"/>
                <a:cs typeface="Times New Roman"/>
              </a:rPr>
              <a:t> </a:t>
            </a:r>
            <a:r>
              <a:rPr sz="1800" dirty="0">
                <a:latin typeface="Calibri"/>
                <a:cs typeface="Calibri"/>
              </a:rPr>
              <a:t>(Slow</a:t>
            </a:r>
            <a:r>
              <a:rPr sz="1800" spc="-60" dirty="0">
                <a:latin typeface="Times New Roman"/>
                <a:cs typeface="Times New Roman"/>
              </a:rPr>
              <a:t> </a:t>
            </a:r>
            <a:r>
              <a:rPr sz="1800" spc="-10" dirty="0">
                <a:latin typeface="Calibri"/>
                <a:cs typeface="Calibri"/>
              </a:rPr>
              <a:t>growing,</a:t>
            </a:r>
            <a:r>
              <a:rPr sz="1800" spc="-70" dirty="0">
                <a:latin typeface="Times New Roman"/>
                <a:cs typeface="Times New Roman"/>
              </a:rPr>
              <a:t> </a:t>
            </a:r>
            <a:r>
              <a:rPr sz="1800" dirty="0">
                <a:latin typeface="Calibri"/>
                <a:cs typeface="Calibri"/>
              </a:rPr>
              <a:t>slow</a:t>
            </a:r>
            <a:r>
              <a:rPr sz="1800" spc="-70" dirty="0">
                <a:latin typeface="Times New Roman"/>
                <a:cs typeface="Times New Roman"/>
              </a:rPr>
              <a:t> </a:t>
            </a:r>
            <a:r>
              <a:rPr sz="1800" dirty="0">
                <a:latin typeface="Calibri"/>
                <a:cs typeface="Calibri"/>
              </a:rPr>
              <a:t>to</a:t>
            </a:r>
            <a:r>
              <a:rPr sz="1800" spc="-75" dirty="0">
                <a:latin typeface="Times New Roman"/>
                <a:cs typeface="Times New Roman"/>
              </a:rPr>
              <a:t> </a:t>
            </a:r>
            <a:r>
              <a:rPr sz="1800" spc="-10" dirty="0">
                <a:latin typeface="Calibri"/>
                <a:cs typeface="Calibri"/>
              </a:rPr>
              <a:t>spread,</a:t>
            </a:r>
            <a:r>
              <a:rPr sz="1800" spc="-70" dirty="0">
                <a:latin typeface="Times New Roman"/>
                <a:cs typeface="Times New Roman"/>
              </a:rPr>
              <a:t> </a:t>
            </a:r>
            <a:r>
              <a:rPr sz="1800" spc="-10" dirty="0">
                <a:latin typeface="Calibri"/>
                <a:cs typeface="Calibri"/>
              </a:rPr>
              <a:t>generally</a:t>
            </a:r>
            <a:r>
              <a:rPr sz="1800" spc="-80" dirty="0">
                <a:latin typeface="Times New Roman"/>
                <a:cs typeface="Times New Roman"/>
              </a:rPr>
              <a:t> </a:t>
            </a:r>
            <a:r>
              <a:rPr sz="1800" spc="-10" dirty="0">
                <a:latin typeface="Calibri"/>
                <a:cs typeface="Calibri"/>
              </a:rPr>
              <a:t>diagnosed</a:t>
            </a:r>
            <a:r>
              <a:rPr sz="1800" spc="-60" dirty="0">
                <a:latin typeface="Times New Roman"/>
                <a:cs typeface="Times New Roman"/>
              </a:rPr>
              <a:t> </a:t>
            </a:r>
            <a:r>
              <a:rPr sz="1800" dirty="0">
                <a:latin typeface="Calibri"/>
                <a:cs typeface="Calibri"/>
              </a:rPr>
              <a:t>at</a:t>
            </a:r>
            <a:r>
              <a:rPr sz="1800" spc="-80" dirty="0">
                <a:latin typeface="Times New Roman"/>
                <a:cs typeface="Times New Roman"/>
              </a:rPr>
              <a:t> </a:t>
            </a:r>
            <a:r>
              <a:rPr sz="1800" dirty="0">
                <a:latin typeface="Calibri"/>
                <a:cs typeface="Calibri"/>
              </a:rPr>
              <a:t>an</a:t>
            </a:r>
            <a:r>
              <a:rPr sz="1800" spc="-75" dirty="0">
                <a:latin typeface="Times New Roman"/>
                <a:cs typeface="Times New Roman"/>
              </a:rPr>
              <a:t> </a:t>
            </a:r>
            <a:r>
              <a:rPr sz="1800" dirty="0">
                <a:latin typeface="Calibri"/>
                <a:cs typeface="Calibri"/>
              </a:rPr>
              <a:t>early</a:t>
            </a:r>
            <a:r>
              <a:rPr sz="1800" spc="-65" dirty="0">
                <a:latin typeface="Times New Roman"/>
                <a:cs typeface="Times New Roman"/>
              </a:rPr>
              <a:t> </a:t>
            </a:r>
            <a:r>
              <a:rPr sz="1800" spc="-10" dirty="0">
                <a:latin typeface="Calibri"/>
                <a:cs typeface="Calibri"/>
              </a:rPr>
              <a:t>stage</a:t>
            </a:r>
            <a:r>
              <a:rPr sz="1800" spc="-80" dirty="0">
                <a:latin typeface="Times New Roman"/>
                <a:cs typeface="Times New Roman"/>
              </a:rPr>
              <a:t> </a:t>
            </a:r>
            <a:r>
              <a:rPr sz="1800" dirty="0">
                <a:latin typeface="Calibri"/>
                <a:cs typeface="Calibri"/>
              </a:rPr>
              <a:t>&amp;</a:t>
            </a:r>
            <a:r>
              <a:rPr sz="1800" spc="-70" dirty="0">
                <a:latin typeface="Times New Roman"/>
                <a:cs typeface="Times New Roman"/>
              </a:rPr>
              <a:t> </a:t>
            </a:r>
            <a:r>
              <a:rPr sz="1800" dirty="0">
                <a:latin typeface="Calibri"/>
                <a:cs typeface="Calibri"/>
              </a:rPr>
              <a:t>usually</a:t>
            </a:r>
            <a:r>
              <a:rPr sz="1800" spc="-80" dirty="0">
                <a:latin typeface="Times New Roman"/>
                <a:cs typeface="Times New Roman"/>
              </a:rPr>
              <a:t> </a:t>
            </a:r>
            <a:r>
              <a:rPr sz="1800" dirty="0">
                <a:latin typeface="Calibri"/>
                <a:cs typeface="Calibri"/>
              </a:rPr>
              <a:t>cured</a:t>
            </a:r>
            <a:r>
              <a:rPr sz="1800" spc="-60" dirty="0">
                <a:latin typeface="Times New Roman"/>
                <a:cs typeface="Times New Roman"/>
              </a:rPr>
              <a:t> </a:t>
            </a:r>
            <a:r>
              <a:rPr sz="1800" dirty="0">
                <a:latin typeface="Calibri"/>
                <a:cs typeface="Calibri"/>
              </a:rPr>
              <a:t>by</a:t>
            </a:r>
            <a:r>
              <a:rPr sz="1800" spc="-65" dirty="0">
                <a:latin typeface="Times New Roman"/>
                <a:cs typeface="Times New Roman"/>
              </a:rPr>
              <a:t> </a:t>
            </a:r>
            <a:r>
              <a:rPr sz="1800" dirty="0">
                <a:latin typeface="Calibri"/>
                <a:cs typeface="Calibri"/>
              </a:rPr>
              <a:t>surgery).</a:t>
            </a:r>
            <a:r>
              <a:rPr sz="1800" spc="345" dirty="0">
                <a:latin typeface="Times New Roman"/>
                <a:cs typeface="Times New Roman"/>
              </a:rPr>
              <a:t> </a:t>
            </a:r>
            <a:r>
              <a:rPr sz="1800" spc="-25" dirty="0">
                <a:solidFill>
                  <a:srgbClr val="00AF50"/>
                </a:solidFill>
                <a:latin typeface="Calibri"/>
                <a:cs typeface="Calibri"/>
              </a:rPr>
              <a:t>MHT</a:t>
            </a:r>
            <a:r>
              <a:rPr sz="1800" spc="-25" dirty="0">
                <a:solidFill>
                  <a:srgbClr val="00AF50"/>
                </a:solidFill>
                <a:latin typeface="Times New Roman"/>
                <a:cs typeface="Times New Roman"/>
              </a:rPr>
              <a:t> </a:t>
            </a:r>
            <a:r>
              <a:rPr sz="1800" dirty="0">
                <a:solidFill>
                  <a:srgbClr val="00AF50"/>
                </a:solidFill>
                <a:latin typeface="Calibri"/>
                <a:cs typeface="Calibri"/>
              </a:rPr>
              <a:t>can</a:t>
            </a:r>
            <a:r>
              <a:rPr sz="1800" spc="-55" dirty="0">
                <a:solidFill>
                  <a:srgbClr val="00AF50"/>
                </a:solidFill>
                <a:latin typeface="Times New Roman"/>
                <a:cs typeface="Times New Roman"/>
              </a:rPr>
              <a:t> </a:t>
            </a:r>
            <a:r>
              <a:rPr sz="1800" dirty="0">
                <a:solidFill>
                  <a:srgbClr val="00AF50"/>
                </a:solidFill>
                <a:latin typeface="Calibri"/>
                <a:cs typeface="Calibri"/>
              </a:rPr>
              <a:t>be</a:t>
            </a:r>
            <a:r>
              <a:rPr sz="1800" spc="-60" dirty="0">
                <a:solidFill>
                  <a:srgbClr val="00AF50"/>
                </a:solidFill>
                <a:latin typeface="Times New Roman"/>
                <a:cs typeface="Times New Roman"/>
              </a:rPr>
              <a:t> </a:t>
            </a:r>
            <a:r>
              <a:rPr sz="1800" spc="-20" dirty="0">
                <a:solidFill>
                  <a:srgbClr val="00AF50"/>
                </a:solidFill>
                <a:latin typeface="Calibri"/>
                <a:cs typeface="Calibri"/>
              </a:rPr>
              <a:t>offered</a:t>
            </a:r>
            <a:r>
              <a:rPr sz="1800" spc="-55" dirty="0">
                <a:solidFill>
                  <a:srgbClr val="00AF50"/>
                </a:solidFill>
                <a:latin typeface="Times New Roman"/>
                <a:cs typeface="Times New Roman"/>
              </a:rPr>
              <a:t> </a:t>
            </a:r>
            <a:r>
              <a:rPr sz="1800" dirty="0">
                <a:solidFill>
                  <a:srgbClr val="00AF50"/>
                </a:solidFill>
                <a:latin typeface="Calibri"/>
                <a:cs typeface="Calibri"/>
              </a:rPr>
              <a:t>if</a:t>
            </a:r>
            <a:r>
              <a:rPr sz="1800" spc="-65" dirty="0">
                <a:solidFill>
                  <a:srgbClr val="00AF50"/>
                </a:solidFill>
                <a:latin typeface="Times New Roman"/>
                <a:cs typeface="Times New Roman"/>
              </a:rPr>
              <a:t> </a:t>
            </a:r>
            <a:r>
              <a:rPr sz="1800" spc="-10" dirty="0">
                <a:solidFill>
                  <a:srgbClr val="00AF50"/>
                </a:solidFill>
                <a:latin typeface="Calibri"/>
                <a:cs typeface="Calibri"/>
              </a:rPr>
              <a:t>required.</a:t>
            </a:r>
            <a:endParaRPr sz="1800" dirty="0">
              <a:latin typeface="Calibri"/>
              <a:cs typeface="Calibri"/>
            </a:endParaRPr>
          </a:p>
          <a:p>
            <a:pPr marL="240665" marR="104775" indent="-228600">
              <a:lnSpc>
                <a:spcPts val="1939"/>
              </a:lnSpc>
              <a:spcBef>
                <a:spcPts val="1010"/>
              </a:spcBef>
              <a:buFont typeface="Arial"/>
              <a:buChar char="•"/>
              <a:tabLst>
                <a:tab pos="240665" algn="l"/>
              </a:tabLst>
            </a:pPr>
            <a:r>
              <a:rPr sz="1800" dirty="0">
                <a:latin typeface="Calibri"/>
                <a:cs typeface="Calibri"/>
              </a:rPr>
              <a:t>For</a:t>
            </a:r>
            <a:r>
              <a:rPr sz="1800" spc="-40" dirty="0">
                <a:latin typeface="Calibri"/>
                <a:cs typeface="Calibri"/>
              </a:rPr>
              <a:t> </a:t>
            </a:r>
            <a:r>
              <a:rPr sz="1800" spc="-10" dirty="0">
                <a:latin typeface="Calibri"/>
                <a:cs typeface="Calibri"/>
              </a:rPr>
              <a:t>Endometrioid</a:t>
            </a:r>
            <a:r>
              <a:rPr sz="1800" spc="-20" dirty="0">
                <a:latin typeface="Calibri"/>
                <a:cs typeface="Calibri"/>
              </a:rPr>
              <a:t> </a:t>
            </a:r>
            <a:r>
              <a:rPr sz="1800" dirty="0">
                <a:latin typeface="Calibri"/>
                <a:cs typeface="Calibri"/>
              </a:rPr>
              <a:t>OC;</a:t>
            </a:r>
            <a:r>
              <a:rPr sz="1800" spc="-35" dirty="0">
                <a:latin typeface="Calibri"/>
                <a:cs typeface="Calibri"/>
              </a:rPr>
              <a:t> </a:t>
            </a:r>
            <a:r>
              <a:rPr sz="1800" dirty="0">
                <a:latin typeface="Calibri"/>
                <a:cs typeface="Calibri"/>
              </a:rPr>
              <a:t>one</a:t>
            </a:r>
            <a:r>
              <a:rPr sz="1800" spc="-2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more</a:t>
            </a:r>
            <a:r>
              <a:rPr sz="1800" spc="-30" dirty="0">
                <a:latin typeface="Calibri"/>
                <a:cs typeface="Calibri"/>
              </a:rPr>
              <a:t> </a:t>
            </a:r>
            <a:r>
              <a:rPr sz="1800" spc="-10" dirty="0">
                <a:latin typeface="Calibri"/>
                <a:cs typeface="Calibri"/>
              </a:rPr>
              <a:t>common</a:t>
            </a:r>
            <a:r>
              <a:rPr sz="1800" spc="-35" dirty="0">
                <a:latin typeface="Calibri"/>
                <a:cs typeface="Calibri"/>
              </a:rPr>
              <a:t> </a:t>
            </a:r>
            <a:r>
              <a:rPr sz="1800" dirty="0">
                <a:latin typeface="Calibri"/>
                <a:cs typeface="Calibri"/>
              </a:rPr>
              <a:t>OC’s</a:t>
            </a:r>
            <a:r>
              <a:rPr sz="1800" spc="-30" dirty="0">
                <a:latin typeface="Calibri"/>
                <a:cs typeface="Calibri"/>
              </a:rPr>
              <a:t> </a:t>
            </a:r>
            <a:r>
              <a:rPr sz="1800" dirty="0">
                <a:latin typeface="Calibri"/>
                <a:cs typeface="Calibri"/>
              </a:rPr>
              <a:t>diagnosed</a:t>
            </a:r>
            <a:r>
              <a:rPr sz="1800" spc="-40"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younger</a:t>
            </a:r>
            <a:r>
              <a:rPr sz="1800" spc="-35" dirty="0">
                <a:latin typeface="Calibri"/>
                <a:cs typeface="Calibri"/>
              </a:rPr>
              <a:t> </a:t>
            </a:r>
            <a:r>
              <a:rPr sz="1800" dirty="0">
                <a:latin typeface="Calibri"/>
                <a:cs typeface="Calibri"/>
              </a:rPr>
              <a:t>females,</a:t>
            </a:r>
            <a:r>
              <a:rPr sz="1800" spc="-20" dirty="0">
                <a:latin typeface="Calibri"/>
                <a:cs typeface="Calibri"/>
              </a:rPr>
              <a:t> </a:t>
            </a:r>
            <a:r>
              <a:rPr sz="1800" dirty="0">
                <a:solidFill>
                  <a:srgbClr val="FFD965"/>
                </a:solidFill>
                <a:latin typeface="Calibri"/>
                <a:cs typeface="Calibri"/>
              </a:rPr>
              <a:t>use</a:t>
            </a:r>
            <a:r>
              <a:rPr sz="1800" spc="-85" dirty="0">
                <a:solidFill>
                  <a:srgbClr val="FFD965"/>
                </a:solidFill>
                <a:latin typeface="Times New Roman"/>
                <a:cs typeface="Times New Roman"/>
              </a:rPr>
              <a:t> </a:t>
            </a:r>
            <a:r>
              <a:rPr sz="1800" dirty="0">
                <a:solidFill>
                  <a:srgbClr val="FFD965"/>
                </a:solidFill>
                <a:latin typeface="Calibri"/>
                <a:cs typeface="Calibri"/>
              </a:rPr>
              <a:t>of</a:t>
            </a:r>
            <a:r>
              <a:rPr sz="1800" spc="-80" dirty="0">
                <a:solidFill>
                  <a:srgbClr val="FFD965"/>
                </a:solidFill>
                <a:latin typeface="Times New Roman"/>
                <a:cs typeface="Times New Roman"/>
              </a:rPr>
              <a:t> </a:t>
            </a:r>
            <a:r>
              <a:rPr sz="1800" dirty="0">
                <a:solidFill>
                  <a:srgbClr val="FFD965"/>
                </a:solidFill>
                <a:latin typeface="Calibri"/>
                <a:cs typeface="Calibri"/>
              </a:rPr>
              <a:t>MHT</a:t>
            </a:r>
            <a:r>
              <a:rPr sz="1800" spc="-65" dirty="0">
                <a:solidFill>
                  <a:srgbClr val="FFD965"/>
                </a:solidFill>
                <a:latin typeface="Times New Roman"/>
                <a:cs typeface="Times New Roman"/>
              </a:rPr>
              <a:t> </a:t>
            </a:r>
            <a:r>
              <a:rPr sz="1800" spc="-10" dirty="0">
                <a:solidFill>
                  <a:srgbClr val="FFD965"/>
                </a:solidFill>
                <a:latin typeface="Calibri"/>
                <a:cs typeface="Calibri"/>
              </a:rPr>
              <a:t>appears</a:t>
            </a:r>
            <a:r>
              <a:rPr sz="1800" spc="-80" dirty="0">
                <a:solidFill>
                  <a:srgbClr val="FFD965"/>
                </a:solidFill>
                <a:latin typeface="Times New Roman"/>
                <a:cs typeface="Times New Roman"/>
              </a:rPr>
              <a:t> </a:t>
            </a:r>
            <a:r>
              <a:rPr sz="1800" spc="-10" dirty="0">
                <a:solidFill>
                  <a:srgbClr val="FFD965"/>
                </a:solidFill>
                <a:latin typeface="Calibri"/>
                <a:cs typeface="Calibri"/>
              </a:rPr>
              <a:t>safe</a:t>
            </a:r>
            <a:r>
              <a:rPr sz="1800" spc="-80" dirty="0">
                <a:solidFill>
                  <a:srgbClr val="FFD965"/>
                </a:solidFill>
                <a:latin typeface="Times New Roman"/>
                <a:cs typeface="Times New Roman"/>
              </a:rPr>
              <a:t> </a:t>
            </a:r>
            <a:r>
              <a:rPr sz="1800" dirty="0">
                <a:solidFill>
                  <a:srgbClr val="FFD965"/>
                </a:solidFill>
                <a:latin typeface="Calibri"/>
                <a:cs typeface="Calibri"/>
              </a:rPr>
              <a:t>but</a:t>
            </a:r>
            <a:r>
              <a:rPr sz="1800" spc="-85" dirty="0">
                <a:solidFill>
                  <a:srgbClr val="FFD965"/>
                </a:solidFill>
                <a:latin typeface="Times New Roman"/>
                <a:cs typeface="Times New Roman"/>
              </a:rPr>
              <a:t> </a:t>
            </a:r>
            <a:r>
              <a:rPr sz="1800" dirty="0">
                <a:solidFill>
                  <a:srgbClr val="FFD965"/>
                </a:solidFill>
                <a:latin typeface="Calibri"/>
                <a:cs typeface="Calibri"/>
              </a:rPr>
              <a:t>data</a:t>
            </a:r>
            <a:r>
              <a:rPr sz="1800" spc="-75" dirty="0">
                <a:solidFill>
                  <a:srgbClr val="FFD965"/>
                </a:solidFill>
                <a:latin typeface="Times New Roman"/>
                <a:cs typeface="Times New Roman"/>
              </a:rPr>
              <a:t> </a:t>
            </a:r>
            <a:r>
              <a:rPr sz="1800" spc="-25" dirty="0">
                <a:solidFill>
                  <a:srgbClr val="FFD965"/>
                </a:solidFill>
                <a:latin typeface="Calibri"/>
                <a:cs typeface="Calibri"/>
              </a:rPr>
              <a:t>is</a:t>
            </a:r>
            <a:r>
              <a:rPr sz="1800" spc="-25" dirty="0">
                <a:solidFill>
                  <a:srgbClr val="FFD965"/>
                </a:solidFill>
                <a:latin typeface="Times New Roman"/>
                <a:cs typeface="Times New Roman"/>
              </a:rPr>
              <a:t> </a:t>
            </a:r>
            <a:r>
              <a:rPr sz="1800" spc="-10" dirty="0">
                <a:solidFill>
                  <a:srgbClr val="FFD965"/>
                </a:solidFill>
                <a:latin typeface="Calibri"/>
                <a:cs typeface="Calibri"/>
              </a:rPr>
              <a:t>sparse</a:t>
            </a:r>
            <a:endParaRPr sz="1800" dirty="0">
              <a:latin typeface="Calibri"/>
              <a:cs typeface="Calibri"/>
            </a:endParaRPr>
          </a:p>
          <a:p>
            <a:pPr marL="240665" marR="5080" indent="-228600">
              <a:lnSpc>
                <a:spcPts val="1939"/>
              </a:lnSpc>
              <a:spcBef>
                <a:spcPts val="1000"/>
              </a:spcBef>
              <a:buFont typeface="Arial"/>
              <a:buChar char="•"/>
              <a:tabLst>
                <a:tab pos="240665" algn="l"/>
              </a:tabLst>
            </a:pPr>
            <a:r>
              <a:rPr sz="1800" dirty="0">
                <a:latin typeface="Calibri"/>
                <a:cs typeface="Calibri"/>
              </a:rPr>
              <a:t>For</a:t>
            </a:r>
            <a:r>
              <a:rPr sz="1800" spc="-85" dirty="0">
                <a:latin typeface="Times New Roman"/>
                <a:cs typeface="Times New Roman"/>
              </a:rPr>
              <a:t> </a:t>
            </a:r>
            <a:r>
              <a:rPr sz="1800" dirty="0">
                <a:latin typeface="Calibri"/>
                <a:cs typeface="Calibri"/>
              </a:rPr>
              <a:t>Low</a:t>
            </a:r>
            <a:r>
              <a:rPr sz="1800" spc="-60" dirty="0">
                <a:latin typeface="Times New Roman"/>
                <a:cs typeface="Times New Roman"/>
              </a:rPr>
              <a:t> </a:t>
            </a:r>
            <a:r>
              <a:rPr sz="1800" dirty="0">
                <a:latin typeface="Calibri"/>
                <a:cs typeface="Calibri"/>
              </a:rPr>
              <a:t>Grade</a:t>
            </a:r>
            <a:r>
              <a:rPr sz="1800" spc="-80" dirty="0">
                <a:latin typeface="Times New Roman"/>
                <a:cs typeface="Times New Roman"/>
              </a:rPr>
              <a:t> </a:t>
            </a:r>
            <a:r>
              <a:rPr sz="1800" spc="-10" dirty="0">
                <a:latin typeface="Calibri"/>
                <a:cs typeface="Calibri"/>
              </a:rPr>
              <a:t>Serous</a:t>
            </a:r>
            <a:r>
              <a:rPr sz="1800" spc="-75" dirty="0">
                <a:latin typeface="Times New Roman"/>
                <a:cs typeface="Times New Roman"/>
              </a:rPr>
              <a:t> </a:t>
            </a:r>
            <a:r>
              <a:rPr sz="1800" dirty="0">
                <a:latin typeface="Calibri"/>
                <a:cs typeface="Calibri"/>
              </a:rPr>
              <a:t>OC,</a:t>
            </a:r>
            <a:r>
              <a:rPr sz="1800" spc="-75" dirty="0">
                <a:latin typeface="Times New Roman"/>
                <a:cs typeface="Times New Roman"/>
              </a:rPr>
              <a:t> </a:t>
            </a:r>
            <a:r>
              <a:rPr sz="1800" dirty="0">
                <a:latin typeface="Calibri"/>
                <a:cs typeface="Calibri"/>
              </a:rPr>
              <a:t>which</a:t>
            </a:r>
            <a:r>
              <a:rPr sz="1800" spc="-60" dirty="0">
                <a:latin typeface="Times New Roman"/>
                <a:cs typeface="Times New Roman"/>
              </a:rPr>
              <a:t> </a:t>
            </a:r>
            <a:r>
              <a:rPr sz="1800" dirty="0">
                <a:latin typeface="Calibri"/>
                <a:cs typeface="Calibri"/>
              </a:rPr>
              <a:t>is</a:t>
            </a:r>
            <a:r>
              <a:rPr sz="1800" spc="-75" dirty="0">
                <a:latin typeface="Times New Roman"/>
                <a:cs typeface="Times New Roman"/>
              </a:rPr>
              <a:t> </a:t>
            </a:r>
            <a:r>
              <a:rPr sz="1800" dirty="0">
                <a:latin typeface="Calibri"/>
                <a:cs typeface="Calibri"/>
              </a:rPr>
              <a:t>highly</a:t>
            </a:r>
            <a:r>
              <a:rPr sz="1800" spc="-75" dirty="0">
                <a:latin typeface="Times New Roman"/>
                <a:cs typeface="Times New Roman"/>
              </a:rPr>
              <a:t> </a:t>
            </a:r>
            <a:r>
              <a:rPr sz="1800" spc="-10" dirty="0">
                <a:latin typeface="Calibri"/>
                <a:cs typeface="Calibri"/>
              </a:rPr>
              <a:t>hormonally</a:t>
            </a:r>
            <a:r>
              <a:rPr sz="1800" spc="-65" dirty="0">
                <a:latin typeface="Times New Roman"/>
                <a:cs typeface="Times New Roman"/>
              </a:rPr>
              <a:t> </a:t>
            </a:r>
            <a:r>
              <a:rPr sz="1800" dirty="0">
                <a:latin typeface="Calibri"/>
                <a:cs typeface="Calibri"/>
              </a:rPr>
              <a:t>driven</a:t>
            </a:r>
            <a:r>
              <a:rPr sz="1800" spc="-70" dirty="0">
                <a:latin typeface="Times New Roman"/>
                <a:cs typeface="Times New Roman"/>
              </a:rPr>
              <a:t> </a:t>
            </a:r>
            <a:r>
              <a:rPr sz="1800" dirty="0">
                <a:latin typeface="Calibri"/>
                <a:cs typeface="Calibri"/>
              </a:rPr>
              <a:t>and</a:t>
            </a:r>
            <a:r>
              <a:rPr sz="1800" spc="-75" dirty="0">
                <a:latin typeface="Times New Roman"/>
                <a:cs typeface="Times New Roman"/>
              </a:rPr>
              <a:t> </a:t>
            </a:r>
            <a:r>
              <a:rPr sz="1800" dirty="0">
                <a:latin typeface="Calibri"/>
                <a:cs typeface="Calibri"/>
              </a:rPr>
              <a:t>often</a:t>
            </a:r>
            <a:r>
              <a:rPr sz="1800" spc="-65" dirty="0">
                <a:latin typeface="Times New Roman"/>
                <a:cs typeface="Times New Roman"/>
              </a:rPr>
              <a:t> </a:t>
            </a:r>
            <a:r>
              <a:rPr sz="1800" spc="-10" dirty="0">
                <a:latin typeface="Calibri"/>
                <a:cs typeface="Calibri"/>
              </a:rPr>
              <a:t>managed</a:t>
            </a:r>
            <a:r>
              <a:rPr sz="1800" spc="-80" dirty="0">
                <a:latin typeface="Times New Roman"/>
                <a:cs typeface="Times New Roman"/>
              </a:rPr>
              <a:t> </a:t>
            </a:r>
            <a:r>
              <a:rPr sz="1800" dirty="0">
                <a:latin typeface="Calibri"/>
                <a:cs typeface="Calibri"/>
              </a:rPr>
              <a:t>by</a:t>
            </a:r>
            <a:r>
              <a:rPr sz="1800" spc="-65" dirty="0">
                <a:latin typeface="Times New Roman"/>
                <a:cs typeface="Times New Roman"/>
              </a:rPr>
              <a:t> </a:t>
            </a:r>
            <a:r>
              <a:rPr sz="1800" spc="-10" dirty="0">
                <a:latin typeface="Calibri"/>
                <a:cs typeface="Calibri"/>
              </a:rPr>
              <a:t>oestrogen</a:t>
            </a:r>
            <a:r>
              <a:rPr sz="1800" spc="-85" dirty="0">
                <a:latin typeface="Times New Roman"/>
                <a:cs typeface="Times New Roman"/>
              </a:rPr>
              <a:t> </a:t>
            </a:r>
            <a:r>
              <a:rPr sz="1800" spc="-10" dirty="0">
                <a:latin typeface="Calibri"/>
                <a:cs typeface="Calibri"/>
              </a:rPr>
              <a:t>blockers,</a:t>
            </a:r>
            <a:r>
              <a:rPr sz="1800" spc="-25" dirty="0">
                <a:latin typeface="Times New Roman"/>
                <a:cs typeface="Times New Roman"/>
              </a:rPr>
              <a:t> </a:t>
            </a:r>
            <a:r>
              <a:rPr sz="1800" dirty="0">
                <a:solidFill>
                  <a:srgbClr val="FF0000"/>
                </a:solidFill>
                <a:latin typeface="Calibri"/>
                <a:cs typeface="Calibri"/>
              </a:rPr>
              <a:t>use</a:t>
            </a:r>
            <a:r>
              <a:rPr sz="1800" spc="-80" dirty="0">
                <a:solidFill>
                  <a:srgbClr val="FF0000"/>
                </a:solidFill>
                <a:latin typeface="Times New Roman"/>
                <a:cs typeface="Times New Roman"/>
              </a:rPr>
              <a:t> </a:t>
            </a:r>
            <a:r>
              <a:rPr sz="1800" dirty="0">
                <a:solidFill>
                  <a:srgbClr val="FF0000"/>
                </a:solidFill>
                <a:latin typeface="Calibri"/>
                <a:cs typeface="Calibri"/>
              </a:rPr>
              <a:t>of</a:t>
            </a:r>
            <a:r>
              <a:rPr sz="1800" spc="-65" dirty="0">
                <a:solidFill>
                  <a:srgbClr val="FF0000"/>
                </a:solidFill>
                <a:latin typeface="Times New Roman"/>
                <a:cs typeface="Times New Roman"/>
              </a:rPr>
              <a:t> </a:t>
            </a:r>
            <a:r>
              <a:rPr sz="1800" dirty="0">
                <a:solidFill>
                  <a:srgbClr val="FF0000"/>
                </a:solidFill>
                <a:latin typeface="Calibri"/>
                <a:cs typeface="Calibri"/>
              </a:rPr>
              <a:t>MHT</a:t>
            </a:r>
            <a:r>
              <a:rPr sz="1800" spc="-75" dirty="0">
                <a:solidFill>
                  <a:srgbClr val="FF0000"/>
                </a:solidFill>
                <a:latin typeface="Times New Roman"/>
                <a:cs typeface="Times New Roman"/>
              </a:rPr>
              <a:t> </a:t>
            </a:r>
            <a:r>
              <a:rPr sz="1800" dirty="0">
                <a:solidFill>
                  <a:srgbClr val="FF0000"/>
                </a:solidFill>
                <a:latin typeface="Calibri"/>
                <a:cs typeface="Calibri"/>
              </a:rPr>
              <a:t>is</a:t>
            </a:r>
            <a:r>
              <a:rPr sz="1800" spc="-75" dirty="0">
                <a:solidFill>
                  <a:srgbClr val="FF0000"/>
                </a:solidFill>
                <a:latin typeface="Times New Roman"/>
                <a:cs typeface="Times New Roman"/>
              </a:rPr>
              <a:t> </a:t>
            </a:r>
            <a:r>
              <a:rPr sz="1800" spc="-25" dirty="0">
                <a:solidFill>
                  <a:srgbClr val="FF0000"/>
                </a:solidFill>
                <a:latin typeface="Calibri"/>
                <a:cs typeface="Calibri"/>
              </a:rPr>
              <a:t>not</a:t>
            </a:r>
            <a:r>
              <a:rPr sz="1800" spc="-25" dirty="0">
                <a:solidFill>
                  <a:srgbClr val="FF0000"/>
                </a:solidFill>
                <a:latin typeface="Times New Roman"/>
                <a:cs typeface="Times New Roman"/>
              </a:rPr>
              <a:t> </a:t>
            </a:r>
            <a:r>
              <a:rPr sz="1800" spc="-10" dirty="0">
                <a:solidFill>
                  <a:srgbClr val="FF0000"/>
                </a:solidFill>
                <a:latin typeface="Calibri"/>
                <a:cs typeface="Calibri"/>
              </a:rPr>
              <a:t>recommended.</a:t>
            </a:r>
            <a:endParaRPr sz="1800" dirty="0">
              <a:latin typeface="Calibri"/>
              <a:cs typeface="Calibri"/>
            </a:endParaRPr>
          </a:p>
          <a:p>
            <a:pPr marL="240665" marR="502920" indent="-228600">
              <a:lnSpc>
                <a:spcPts val="1939"/>
              </a:lnSpc>
              <a:spcBef>
                <a:spcPts val="1019"/>
              </a:spcBef>
              <a:buFont typeface="Arial"/>
              <a:buChar char="•"/>
              <a:tabLst>
                <a:tab pos="240665" algn="l"/>
              </a:tabLst>
            </a:pPr>
            <a:r>
              <a:rPr sz="1800" dirty="0">
                <a:latin typeface="Calibri"/>
                <a:cs typeface="Calibri"/>
              </a:rPr>
              <a:t>For</a:t>
            </a:r>
            <a:r>
              <a:rPr sz="1800" spc="-75" dirty="0">
                <a:latin typeface="Times New Roman"/>
                <a:cs typeface="Times New Roman"/>
              </a:rPr>
              <a:t> </a:t>
            </a:r>
            <a:r>
              <a:rPr sz="1800" dirty="0">
                <a:latin typeface="Calibri"/>
                <a:cs typeface="Calibri"/>
              </a:rPr>
              <a:t>Sex</a:t>
            </a:r>
            <a:r>
              <a:rPr sz="1800" spc="-75" dirty="0">
                <a:latin typeface="Times New Roman"/>
                <a:cs typeface="Times New Roman"/>
              </a:rPr>
              <a:t> </a:t>
            </a:r>
            <a:r>
              <a:rPr sz="1800" dirty="0">
                <a:latin typeface="Calibri"/>
                <a:cs typeface="Calibri"/>
              </a:rPr>
              <a:t>Cord</a:t>
            </a:r>
            <a:r>
              <a:rPr sz="1800" spc="-60" dirty="0">
                <a:latin typeface="Times New Roman"/>
                <a:cs typeface="Times New Roman"/>
              </a:rPr>
              <a:t> </a:t>
            </a:r>
            <a:r>
              <a:rPr sz="1800" spc="-10" dirty="0">
                <a:latin typeface="Calibri"/>
                <a:cs typeface="Calibri"/>
              </a:rPr>
              <a:t>Stromal</a:t>
            </a:r>
            <a:r>
              <a:rPr sz="1800" spc="-80" dirty="0">
                <a:latin typeface="Times New Roman"/>
                <a:cs typeface="Times New Roman"/>
              </a:rPr>
              <a:t> </a:t>
            </a:r>
            <a:r>
              <a:rPr sz="1800" spc="-10" dirty="0">
                <a:latin typeface="Calibri"/>
                <a:cs typeface="Calibri"/>
              </a:rPr>
              <a:t>tumours</a:t>
            </a:r>
            <a:r>
              <a:rPr sz="1800" spc="-70" dirty="0">
                <a:latin typeface="Times New Roman"/>
                <a:cs typeface="Times New Roman"/>
              </a:rPr>
              <a:t> </a:t>
            </a:r>
            <a:r>
              <a:rPr sz="1800" dirty="0">
                <a:latin typeface="Calibri"/>
                <a:cs typeface="Calibri"/>
              </a:rPr>
              <a:t>e.g.</a:t>
            </a:r>
            <a:r>
              <a:rPr sz="1800" spc="-80" dirty="0">
                <a:latin typeface="Times New Roman"/>
                <a:cs typeface="Times New Roman"/>
              </a:rPr>
              <a:t> </a:t>
            </a:r>
            <a:r>
              <a:rPr sz="1800" spc="-10" dirty="0">
                <a:latin typeface="Calibri"/>
                <a:cs typeface="Calibri"/>
              </a:rPr>
              <a:t>granulosa</a:t>
            </a:r>
            <a:r>
              <a:rPr sz="1800" spc="-70" dirty="0">
                <a:latin typeface="Times New Roman"/>
                <a:cs typeface="Times New Roman"/>
              </a:rPr>
              <a:t> </a:t>
            </a:r>
            <a:r>
              <a:rPr sz="1800" dirty="0">
                <a:latin typeface="Calibri"/>
                <a:cs typeface="Calibri"/>
              </a:rPr>
              <a:t>cell</a:t>
            </a:r>
            <a:r>
              <a:rPr sz="1800" spc="-60" dirty="0">
                <a:latin typeface="Times New Roman"/>
                <a:cs typeface="Times New Roman"/>
              </a:rPr>
              <a:t> </a:t>
            </a:r>
            <a:r>
              <a:rPr sz="1800" spc="-10" dirty="0">
                <a:latin typeface="Calibri"/>
                <a:cs typeface="Calibri"/>
              </a:rPr>
              <a:t>tumours,</a:t>
            </a:r>
            <a:r>
              <a:rPr sz="1800" spc="-65" dirty="0">
                <a:latin typeface="Times New Roman"/>
                <a:cs typeface="Times New Roman"/>
              </a:rPr>
              <a:t> </a:t>
            </a:r>
            <a:r>
              <a:rPr sz="1800" dirty="0">
                <a:latin typeface="Calibri"/>
                <a:cs typeface="Calibri"/>
              </a:rPr>
              <a:t>as</a:t>
            </a:r>
            <a:r>
              <a:rPr sz="1800" spc="-70" dirty="0">
                <a:latin typeface="Times New Roman"/>
                <a:cs typeface="Times New Roman"/>
              </a:rPr>
              <a:t> </a:t>
            </a:r>
            <a:r>
              <a:rPr sz="1800" dirty="0">
                <a:latin typeface="Calibri"/>
                <a:cs typeface="Calibri"/>
              </a:rPr>
              <a:t>these</a:t>
            </a:r>
            <a:r>
              <a:rPr sz="1800" spc="-80" dirty="0">
                <a:latin typeface="Times New Roman"/>
                <a:cs typeface="Times New Roman"/>
              </a:rPr>
              <a:t> </a:t>
            </a:r>
            <a:r>
              <a:rPr sz="1800" dirty="0">
                <a:latin typeface="Calibri"/>
                <a:cs typeface="Calibri"/>
              </a:rPr>
              <a:t>are</a:t>
            </a:r>
            <a:r>
              <a:rPr sz="1800" spc="-60" dirty="0">
                <a:latin typeface="Times New Roman"/>
                <a:cs typeface="Times New Roman"/>
              </a:rPr>
              <a:t> </a:t>
            </a:r>
            <a:r>
              <a:rPr sz="1800" dirty="0">
                <a:latin typeface="Calibri"/>
                <a:cs typeface="Calibri"/>
              </a:rPr>
              <a:t>usually</a:t>
            </a:r>
            <a:r>
              <a:rPr sz="1800" spc="-70" dirty="0">
                <a:latin typeface="Times New Roman"/>
                <a:cs typeface="Times New Roman"/>
              </a:rPr>
              <a:t> </a:t>
            </a:r>
            <a:r>
              <a:rPr sz="1800" dirty="0">
                <a:latin typeface="Calibri"/>
                <a:cs typeface="Calibri"/>
              </a:rPr>
              <a:t>hormone</a:t>
            </a:r>
            <a:r>
              <a:rPr sz="1800" spc="-65" dirty="0">
                <a:latin typeface="Times New Roman"/>
                <a:cs typeface="Times New Roman"/>
              </a:rPr>
              <a:t> </a:t>
            </a:r>
            <a:r>
              <a:rPr sz="1800" dirty="0">
                <a:latin typeface="Calibri"/>
                <a:cs typeface="Calibri"/>
              </a:rPr>
              <a:t>sensitive,</a:t>
            </a:r>
            <a:r>
              <a:rPr sz="1800" spc="-60" dirty="0">
                <a:latin typeface="Times New Roman"/>
                <a:cs typeface="Times New Roman"/>
              </a:rPr>
              <a:t> </a:t>
            </a:r>
            <a:r>
              <a:rPr sz="1800" dirty="0">
                <a:solidFill>
                  <a:srgbClr val="FF0000"/>
                </a:solidFill>
                <a:latin typeface="Calibri"/>
                <a:cs typeface="Calibri"/>
              </a:rPr>
              <a:t>use</a:t>
            </a:r>
            <a:r>
              <a:rPr sz="1800" spc="-70" dirty="0">
                <a:solidFill>
                  <a:srgbClr val="FF0000"/>
                </a:solidFill>
                <a:latin typeface="Times New Roman"/>
                <a:cs typeface="Times New Roman"/>
              </a:rPr>
              <a:t> </a:t>
            </a:r>
            <a:r>
              <a:rPr sz="1800" dirty="0">
                <a:solidFill>
                  <a:srgbClr val="FF0000"/>
                </a:solidFill>
                <a:latin typeface="Calibri"/>
                <a:cs typeface="Calibri"/>
              </a:rPr>
              <a:t>of</a:t>
            </a:r>
            <a:r>
              <a:rPr sz="1800" spc="-70" dirty="0">
                <a:solidFill>
                  <a:srgbClr val="FF0000"/>
                </a:solidFill>
                <a:latin typeface="Times New Roman"/>
                <a:cs typeface="Times New Roman"/>
              </a:rPr>
              <a:t> </a:t>
            </a:r>
            <a:r>
              <a:rPr sz="1800" dirty="0">
                <a:solidFill>
                  <a:srgbClr val="FF0000"/>
                </a:solidFill>
                <a:latin typeface="Calibri"/>
                <a:cs typeface="Calibri"/>
              </a:rPr>
              <a:t>MHT</a:t>
            </a:r>
            <a:r>
              <a:rPr sz="1800" spc="-70" dirty="0">
                <a:solidFill>
                  <a:srgbClr val="FF0000"/>
                </a:solidFill>
                <a:latin typeface="Times New Roman"/>
                <a:cs typeface="Times New Roman"/>
              </a:rPr>
              <a:t> </a:t>
            </a:r>
            <a:r>
              <a:rPr sz="1800" dirty="0">
                <a:solidFill>
                  <a:srgbClr val="FF0000"/>
                </a:solidFill>
                <a:latin typeface="Calibri"/>
                <a:cs typeface="Calibri"/>
              </a:rPr>
              <a:t>is</a:t>
            </a:r>
            <a:r>
              <a:rPr sz="1800" spc="-70" dirty="0">
                <a:solidFill>
                  <a:srgbClr val="FF0000"/>
                </a:solidFill>
                <a:latin typeface="Times New Roman"/>
                <a:cs typeface="Times New Roman"/>
              </a:rPr>
              <a:t> </a:t>
            </a:r>
            <a:r>
              <a:rPr sz="1800" spc="-25" dirty="0">
                <a:solidFill>
                  <a:srgbClr val="FF0000"/>
                </a:solidFill>
                <a:latin typeface="Calibri"/>
                <a:cs typeface="Calibri"/>
              </a:rPr>
              <a:t>not</a:t>
            </a:r>
            <a:r>
              <a:rPr sz="1800" spc="-25" dirty="0">
                <a:solidFill>
                  <a:srgbClr val="FF0000"/>
                </a:solidFill>
                <a:latin typeface="Times New Roman"/>
                <a:cs typeface="Times New Roman"/>
              </a:rPr>
              <a:t> </a:t>
            </a:r>
            <a:r>
              <a:rPr sz="1800" spc="-10" dirty="0">
                <a:solidFill>
                  <a:srgbClr val="FF0000"/>
                </a:solidFill>
                <a:latin typeface="Calibri"/>
                <a:cs typeface="Calibri"/>
              </a:rPr>
              <a:t>recommended.</a:t>
            </a:r>
            <a:endParaRPr sz="1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219200" y="1066800"/>
            <a:ext cx="9052559" cy="4046219"/>
          </a:xfrm>
          <a:prstGeom prst="rect">
            <a:avLst/>
          </a:prstGeom>
        </p:spPr>
      </p:pic>
      <p:sp>
        <p:nvSpPr>
          <p:cNvPr id="3" name="Footer Placeholder 2"/>
          <p:cNvSpPr>
            <a:spLocks noGrp="1"/>
          </p:cNvSpPr>
          <p:nvPr>
            <p:ph type="ftr" sz="quarter" idx="5"/>
          </p:nvPr>
        </p:nvSpPr>
        <p:spPr/>
        <p:txBody>
          <a:bodyPr/>
          <a:lstStyle/>
          <a:p>
            <a:r>
              <a:rPr lang="en-IE"/>
              <a:t>2026 Version 2</a:t>
            </a:r>
            <a:endParaRPr lang="en-IE" dirty="0"/>
          </a:p>
        </p:txBody>
      </p:sp>
      <p:sp>
        <p:nvSpPr>
          <p:cNvPr id="4" name="Slide Number Placeholder 3"/>
          <p:cNvSpPr>
            <a:spLocks noGrp="1"/>
          </p:cNvSpPr>
          <p:nvPr>
            <p:ph type="sldNum" sz="quarter" idx="7"/>
          </p:nvPr>
        </p:nvSpPr>
        <p:spPr/>
        <p:txBody>
          <a:bodyPr/>
          <a:lstStyle/>
          <a:p>
            <a:pPr marL="38100">
              <a:lnSpc>
                <a:spcPts val="1240"/>
              </a:lnSpc>
            </a:pPr>
            <a:fld id="{81D60167-4931-47E6-BA6A-407CBD079E47}" type="slidenum">
              <a:rPr lang="en-IE" spc="-25" smtClean="0"/>
              <a:t>24</a:t>
            </a:fld>
            <a:endParaRPr lang="en-IE"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9869" y="209803"/>
            <a:ext cx="4657090" cy="696595"/>
          </a:xfrm>
          <a:prstGeom prst="rect">
            <a:avLst/>
          </a:prstGeom>
        </p:spPr>
        <p:txBody>
          <a:bodyPr vert="horz" wrap="square" lIns="0" tIns="12700" rIns="0" bIns="0" rtlCol="0">
            <a:spAutoFit/>
          </a:bodyPr>
          <a:lstStyle/>
          <a:p>
            <a:pPr marL="12700">
              <a:lnSpc>
                <a:spcPct val="100000"/>
              </a:lnSpc>
              <a:spcBef>
                <a:spcPts val="100"/>
              </a:spcBef>
            </a:pPr>
            <a:r>
              <a:rPr spc="-45" dirty="0"/>
              <a:t>Endometrial</a:t>
            </a:r>
            <a:r>
              <a:rPr b="0" spc="-190" dirty="0">
                <a:latin typeface="Times New Roman"/>
                <a:cs typeface="Times New Roman"/>
              </a:rPr>
              <a:t> </a:t>
            </a:r>
            <a:r>
              <a:rPr spc="-10" dirty="0"/>
              <a:t>Cancer*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25</a:t>
            </a:fld>
            <a:endParaRPr spc="-25" dirty="0"/>
          </a:p>
        </p:txBody>
      </p:sp>
      <p:sp>
        <p:nvSpPr>
          <p:cNvPr id="3" name="object 3"/>
          <p:cNvSpPr txBox="1"/>
          <p:nvPr/>
        </p:nvSpPr>
        <p:spPr>
          <a:xfrm>
            <a:off x="417169" y="904697"/>
            <a:ext cx="11335385" cy="4747895"/>
          </a:xfrm>
          <a:prstGeom prst="rect">
            <a:avLst/>
          </a:prstGeom>
        </p:spPr>
        <p:txBody>
          <a:bodyPr vert="horz" wrap="square" lIns="0" tIns="49530" rIns="0" bIns="0" rtlCol="0">
            <a:spAutoFit/>
          </a:bodyPr>
          <a:lstStyle/>
          <a:p>
            <a:pPr marL="252729" marR="256540" indent="-227329">
              <a:lnSpc>
                <a:spcPct val="90000"/>
              </a:lnSpc>
              <a:spcBef>
                <a:spcPts val="390"/>
              </a:spcBef>
              <a:buFont typeface="Arial"/>
              <a:buChar char="•"/>
              <a:tabLst>
                <a:tab pos="254000" algn="l"/>
              </a:tabLst>
            </a:pPr>
            <a:r>
              <a:rPr sz="2400" spc="-25" dirty="0">
                <a:latin typeface="Calibri"/>
                <a:cs typeface="Calibri"/>
              </a:rPr>
              <a:t>Currently,</a:t>
            </a:r>
            <a:r>
              <a:rPr sz="2400" spc="-80" dirty="0">
                <a:latin typeface="Calibri"/>
                <a:cs typeface="Calibri"/>
              </a:rPr>
              <a:t> </a:t>
            </a:r>
            <a:r>
              <a:rPr sz="2400" dirty="0">
                <a:latin typeface="Calibri"/>
                <a:cs typeface="Calibri"/>
              </a:rPr>
              <a:t>there</a:t>
            </a:r>
            <a:r>
              <a:rPr sz="2400" spc="-60" dirty="0">
                <a:latin typeface="Calibri"/>
                <a:cs typeface="Calibri"/>
              </a:rPr>
              <a:t> </a:t>
            </a:r>
            <a:r>
              <a:rPr sz="2400" dirty="0">
                <a:latin typeface="Calibri"/>
                <a:cs typeface="Calibri"/>
              </a:rPr>
              <a:t>is</a:t>
            </a:r>
            <a:r>
              <a:rPr sz="2400" spc="-60" dirty="0">
                <a:latin typeface="Calibri"/>
                <a:cs typeface="Calibri"/>
              </a:rPr>
              <a:t> </a:t>
            </a:r>
            <a:r>
              <a:rPr sz="2400" spc="-10" dirty="0">
                <a:latin typeface="Calibri"/>
                <a:cs typeface="Calibri"/>
              </a:rPr>
              <a:t>insufficient</a:t>
            </a:r>
            <a:r>
              <a:rPr sz="2400" spc="-55" dirty="0">
                <a:latin typeface="Calibri"/>
                <a:cs typeface="Calibri"/>
              </a:rPr>
              <a:t> </a:t>
            </a:r>
            <a:r>
              <a:rPr sz="2400" spc="-10" dirty="0">
                <a:latin typeface="Calibri"/>
                <a:cs typeface="Calibri"/>
              </a:rPr>
              <a:t>high-</a:t>
            </a:r>
            <a:r>
              <a:rPr sz="2400" dirty="0">
                <a:latin typeface="Calibri"/>
                <a:cs typeface="Calibri"/>
              </a:rPr>
              <a:t>quality</a:t>
            </a:r>
            <a:r>
              <a:rPr sz="2400" spc="-65" dirty="0">
                <a:latin typeface="Calibri"/>
                <a:cs typeface="Calibri"/>
              </a:rPr>
              <a:t> </a:t>
            </a:r>
            <a:r>
              <a:rPr sz="2400" dirty="0">
                <a:latin typeface="Calibri"/>
                <a:cs typeface="Calibri"/>
              </a:rPr>
              <a:t>evidence</a:t>
            </a:r>
            <a:r>
              <a:rPr sz="2400" spc="-55"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inform</a:t>
            </a:r>
            <a:r>
              <a:rPr sz="2400" spc="-60" dirty="0">
                <a:latin typeface="Calibri"/>
                <a:cs typeface="Calibri"/>
              </a:rPr>
              <a:t> </a:t>
            </a:r>
            <a:r>
              <a:rPr sz="2400" dirty="0">
                <a:latin typeface="Calibri"/>
                <a:cs typeface="Calibri"/>
              </a:rPr>
              <a:t>women</a:t>
            </a:r>
            <a:r>
              <a:rPr sz="2400" spc="-75" dirty="0">
                <a:latin typeface="Calibri"/>
                <a:cs typeface="Calibri"/>
              </a:rPr>
              <a:t> </a:t>
            </a:r>
            <a:r>
              <a:rPr sz="2400" dirty="0">
                <a:latin typeface="Calibri"/>
                <a:cs typeface="Calibri"/>
              </a:rPr>
              <a:t>considering</a:t>
            </a:r>
            <a:r>
              <a:rPr sz="2400" spc="-65" dirty="0">
                <a:latin typeface="Calibri"/>
                <a:cs typeface="Calibri"/>
              </a:rPr>
              <a:t> </a:t>
            </a:r>
            <a:r>
              <a:rPr sz="2400" spc="-25" dirty="0">
                <a:latin typeface="Calibri"/>
                <a:cs typeface="Calibri"/>
              </a:rPr>
              <a:t>HRT 	</a:t>
            </a:r>
            <a:r>
              <a:rPr sz="2400" spc="-10" dirty="0">
                <a:latin typeface="Calibri"/>
                <a:cs typeface="Calibri"/>
              </a:rPr>
              <a:t>after</a:t>
            </a:r>
            <a:r>
              <a:rPr sz="2400" spc="-114" dirty="0">
                <a:latin typeface="Times New Roman"/>
                <a:cs typeface="Times New Roman"/>
              </a:rPr>
              <a:t> </a:t>
            </a:r>
            <a:r>
              <a:rPr sz="2400" spc="-10" dirty="0">
                <a:latin typeface="Calibri"/>
                <a:cs typeface="Calibri"/>
              </a:rPr>
              <a:t>treatment</a:t>
            </a:r>
            <a:r>
              <a:rPr sz="2400" spc="-110" dirty="0">
                <a:latin typeface="Times New Roman"/>
                <a:cs typeface="Times New Roman"/>
              </a:rPr>
              <a:t> </a:t>
            </a:r>
            <a:r>
              <a:rPr sz="2400" dirty="0">
                <a:latin typeface="Calibri"/>
                <a:cs typeface="Calibri"/>
              </a:rPr>
              <a:t>for</a:t>
            </a:r>
            <a:r>
              <a:rPr sz="2400" spc="-90" dirty="0">
                <a:latin typeface="Times New Roman"/>
                <a:cs typeface="Times New Roman"/>
              </a:rPr>
              <a:t> </a:t>
            </a:r>
            <a:r>
              <a:rPr sz="2400" spc="-10" dirty="0">
                <a:latin typeface="Calibri"/>
                <a:cs typeface="Calibri"/>
              </a:rPr>
              <a:t>endometrial</a:t>
            </a:r>
            <a:r>
              <a:rPr sz="2400" spc="-105" dirty="0">
                <a:latin typeface="Times New Roman"/>
                <a:cs typeface="Times New Roman"/>
              </a:rPr>
              <a:t> </a:t>
            </a:r>
            <a:r>
              <a:rPr sz="2400" spc="-40" dirty="0">
                <a:latin typeface="Calibri"/>
                <a:cs typeface="Calibri"/>
              </a:rPr>
              <a:t>cancer.</a:t>
            </a:r>
            <a:r>
              <a:rPr sz="2400" spc="-110" dirty="0">
                <a:latin typeface="Times New Roman"/>
                <a:cs typeface="Times New Roman"/>
              </a:rPr>
              <a:t> </a:t>
            </a:r>
            <a:r>
              <a:rPr sz="2400" dirty="0">
                <a:latin typeface="Calibri"/>
                <a:cs typeface="Calibri"/>
              </a:rPr>
              <a:t>The</a:t>
            </a:r>
            <a:r>
              <a:rPr sz="2400" spc="-85" dirty="0">
                <a:latin typeface="Times New Roman"/>
                <a:cs typeface="Times New Roman"/>
              </a:rPr>
              <a:t> </a:t>
            </a:r>
            <a:r>
              <a:rPr sz="2400" spc="-10" dirty="0">
                <a:latin typeface="Calibri"/>
                <a:cs typeface="Calibri"/>
              </a:rPr>
              <a:t>available</a:t>
            </a:r>
            <a:r>
              <a:rPr sz="2400" spc="-95" dirty="0">
                <a:latin typeface="Times New Roman"/>
                <a:cs typeface="Times New Roman"/>
              </a:rPr>
              <a:t> </a:t>
            </a:r>
            <a:r>
              <a:rPr sz="2400" dirty="0">
                <a:latin typeface="Calibri"/>
                <a:cs typeface="Calibri"/>
              </a:rPr>
              <a:t>evidence</a:t>
            </a:r>
            <a:r>
              <a:rPr sz="2400" spc="-80" dirty="0">
                <a:latin typeface="Times New Roman"/>
                <a:cs typeface="Times New Roman"/>
              </a:rPr>
              <a:t> </a:t>
            </a:r>
            <a:r>
              <a:rPr sz="2400" dirty="0">
                <a:latin typeface="Calibri"/>
                <a:cs typeface="Calibri"/>
              </a:rPr>
              <a:t>(both</a:t>
            </a:r>
            <a:r>
              <a:rPr sz="2400" spc="-110" dirty="0">
                <a:latin typeface="Times New Roman"/>
                <a:cs typeface="Times New Roman"/>
              </a:rPr>
              <a:t> </a:t>
            </a:r>
            <a:r>
              <a:rPr sz="2400" dirty="0">
                <a:latin typeface="Calibri"/>
                <a:cs typeface="Calibri"/>
              </a:rPr>
              <a:t>the</a:t>
            </a:r>
            <a:r>
              <a:rPr sz="2400" spc="-90" dirty="0">
                <a:latin typeface="Times New Roman"/>
                <a:cs typeface="Times New Roman"/>
              </a:rPr>
              <a:t> </a:t>
            </a:r>
            <a:r>
              <a:rPr sz="2400" dirty="0">
                <a:latin typeface="Calibri"/>
                <a:cs typeface="Calibri"/>
              </a:rPr>
              <a:t>single</a:t>
            </a:r>
            <a:r>
              <a:rPr sz="2400" spc="-105" dirty="0">
                <a:latin typeface="Times New Roman"/>
                <a:cs typeface="Times New Roman"/>
              </a:rPr>
              <a:t> </a:t>
            </a:r>
            <a:r>
              <a:rPr sz="2400" dirty="0">
                <a:latin typeface="Calibri"/>
                <a:cs typeface="Calibri"/>
              </a:rPr>
              <a:t>RCT</a:t>
            </a:r>
            <a:r>
              <a:rPr sz="2400" spc="-100" dirty="0">
                <a:latin typeface="Times New Roman"/>
                <a:cs typeface="Times New Roman"/>
              </a:rPr>
              <a:t> </a:t>
            </a:r>
            <a:r>
              <a:rPr sz="2400" spc="-25" dirty="0">
                <a:latin typeface="Calibri"/>
                <a:cs typeface="Calibri"/>
              </a:rPr>
              <a:t>and</a:t>
            </a:r>
            <a:r>
              <a:rPr sz="2400" spc="-25" dirty="0">
                <a:latin typeface="Times New Roman"/>
                <a:cs typeface="Times New Roman"/>
              </a:rPr>
              <a:t> 	</a:t>
            </a:r>
            <a:r>
              <a:rPr sz="2400" spc="-25" dirty="0">
                <a:latin typeface="Calibri"/>
                <a:cs typeface="Calibri"/>
              </a:rPr>
              <a:t>non-</a:t>
            </a:r>
            <a:r>
              <a:rPr sz="2400" dirty="0">
                <a:latin typeface="Calibri"/>
                <a:cs typeface="Calibri"/>
              </a:rPr>
              <a:t>randomised</a:t>
            </a:r>
            <a:r>
              <a:rPr sz="2400" spc="-40" dirty="0">
                <a:latin typeface="Calibri"/>
                <a:cs typeface="Calibri"/>
              </a:rPr>
              <a:t> </a:t>
            </a:r>
            <a:r>
              <a:rPr sz="2400" dirty="0">
                <a:latin typeface="Calibri"/>
                <a:cs typeface="Calibri"/>
              </a:rPr>
              <a:t>evidence)</a:t>
            </a:r>
            <a:r>
              <a:rPr sz="2400" spc="-40" dirty="0">
                <a:latin typeface="Calibri"/>
                <a:cs typeface="Calibri"/>
              </a:rPr>
              <a:t> </a:t>
            </a:r>
            <a:r>
              <a:rPr sz="2400" b="1" dirty="0">
                <a:solidFill>
                  <a:srgbClr val="538135"/>
                </a:solidFill>
                <a:latin typeface="Calibri"/>
                <a:cs typeface="Calibri"/>
              </a:rPr>
              <a:t>does</a:t>
            </a:r>
            <a:r>
              <a:rPr sz="2400" spc="-100" dirty="0">
                <a:solidFill>
                  <a:srgbClr val="538135"/>
                </a:solidFill>
                <a:latin typeface="Times New Roman"/>
                <a:cs typeface="Times New Roman"/>
              </a:rPr>
              <a:t> </a:t>
            </a:r>
            <a:r>
              <a:rPr sz="2400" b="1" dirty="0">
                <a:solidFill>
                  <a:srgbClr val="538135"/>
                </a:solidFill>
                <a:latin typeface="Calibri"/>
                <a:cs typeface="Calibri"/>
              </a:rPr>
              <a:t>not</a:t>
            </a:r>
            <a:r>
              <a:rPr sz="2400" spc="-105" dirty="0">
                <a:solidFill>
                  <a:srgbClr val="538135"/>
                </a:solidFill>
                <a:latin typeface="Times New Roman"/>
                <a:cs typeface="Times New Roman"/>
              </a:rPr>
              <a:t> </a:t>
            </a:r>
            <a:r>
              <a:rPr sz="2400" b="1" spc="-10" dirty="0">
                <a:solidFill>
                  <a:srgbClr val="538135"/>
                </a:solidFill>
                <a:latin typeface="Calibri"/>
                <a:cs typeface="Calibri"/>
              </a:rPr>
              <a:t>suggest</a:t>
            </a:r>
            <a:r>
              <a:rPr sz="2400" spc="-110" dirty="0">
                <a:solidFill>
                  <a:srgbClr val="538135"/>
                </a:solidFill>
                <a:latin typeface="Times New Roman"/>
                <a:cs typeface="Times New Roman"/>
              </a:rPr>
              <a:t> </a:t>
            </a:r>
            <a:r>
              <a:rPr sz="2400" b="1" spc="-10" dirty="0">
                <a:solidFill>
                  <a:srgbClr val="538135"/>
                </a:solidFill>
                <a:latin typeface="Calibri"/>
                <a:cs typeface="Calibri"/>
              </a:rPr>
              <a:t>significant</a:t>
            </a:r>
            <a:r>
              <a:rPr sz="2400" spc="-105" dirty="0">
                <a:solidFill>
                  <a:srgbClr val="538135"/>
                </a:solidFill>
                <a:latin typeface="Times New Roman"/>
                <a:cs typeface="Times New Roman"/>
              </a:rPr>
              <a:t> </a:t>
            </a:r>
            <a:r>
              <a:rPr sz="2400" b="1" dirty="0">
                <a:solidFill>
                  <a:srgbClr val="538135"/>
                </a:solidFill>
                <a:latin typeface="Calibri"/>
                <a:cs typeface="Calibri"/>
              </a:rPr>
              <a:t>harm,</a:t>
            </a:r>
            <a:r>
              <a:rPr sz="2400" spc="-114" dirty="0">
                <a:solidFill>
                  <a:srgbClr val="538135"/>
                </a:solidFill>
                <a:latin typeface="Times New Roman"/>
                <a:cs typeface="Times New Roman"/>
              </a:rPr>
              <a:t> </a:t>
            </a:r>
            <a:r>
              <a:rPr sz="2400" b="1" dirty="0">
                <a:solidFill>
                  <a:srgbClr val="538135"/>
                </a:solidFill>
                <a:latin typeface="Calibri"/>
                <a:cs typeface="Calibri"/>
              </a:rPr>
              <a:t>if</a:t>
            </a:r>
            <a:r>
              <a:rPr sz="2400" spc="-105" dirty="0">
                <a:solidFill>
                  <a:srgbClr val="538135"/>
                </a:solidFill>
                <a:latin typeface="Times New Roman"/>
                <a:cs typeface="Times New Roman"/>
              </a:rPr>
              <a:t> </a:t>
            </a:r>
            <a:r>
              <a:rPr sz="2400" b="1" dirty="0">
                <a:solidFill>
                  <a:srgbClr val="538135"/>
                </a:solidFill>
                <a:latin typeface="Calibri"/>
                <a:cs typeface="Calibri"/>
              </a:rPr>
              <a:t>HRT</a:t>
            </a:r>
            <a:r>
              <a:rPr sz="2400" spc="-120" dirty="0">
                <a:solidFill>
                  <a:srgbClr val="538135"/>
                </a:solidFill>
                <a:latin typeface="Times New Roman"/>
                <a:cs typeface="Times New Roman"/>
              </a:rPr>
              <a:t> </a:t>
            </a:r>
            <a:r>
              <a:rPr sz="2400" b="1" dirty="0">
                <a:solidFill>
                  <a:srgbClr val="538135"/>
                </a:solidFill>
                <a:latin typeface="Calibri"/>
                <a:cs typeface="Calibri"/>
              </a:rPr>
              <a:t>is</a:t>
            </a:r>
            <a:r>
              <a:rPr sz="2400" spc="-105" dirty="0">
                <a:solidFill>
                  <a:srgbClr val="538135"/>
                </a:solidFill>
                <a:latin typeface="Times New Roman"/>
                <a:cs typeface="Times New Roman"/>
              </a:rPr>
              <a:t> </a:t>
            </a:r>
            <a:r>
              <a:rPr sz="2400" b="1" dirty="0">
                <a:solidFill>
                  <a:srgbClr val="538135"/>
                </a:solidFill>
                <a:latin typeface="Calibri"/>
                <a:cs typeface="Calibri"/>
              </a:rPr>
              <a:t>used</a:t>
            </a:r>
            <a:r>
              <a:rPr sz="2400" spc="-95" dirty="0">
                <a:solidFill>
                  <a:srgbClr val="538135"/>
                </a:solidFill>
                <a:latin typeface="Times New Roman"/>
                <a:cs typeface="Times New Roman"/>
              </a:rPr>
              <a:t> </a:t>
            </a:r>
            <a:r>
              <a:rPr sz="2400" b="1" spc="-10" dirty="0">
                <a:solidFill>
                  <a:srgbClr val="538135"/>
                </a:solidFill>
                <a:latin typeface="Calibri"/>
                <a:cs typeface="Calibri"/>
              </a:rPr>
              <a:t>after</a:t>
            </a:r>
            <a:r>
              <a:rPr sz="2400" spc="-10" dirty="0">
                <a:solidFill>
                  <a:srgbClr val="538135"/>
                </a:solidFill>
                <a:latin typeface="Times New Roman"/>
                <a:cs typeface="Times New Roman"/>
              </a:rPr>
              <a:t> 	</a:t>
            </a:r>
            <a:r>
              <a:rPr sz="2400" b="1" dirty="0">
                <a:solidFill>
                  <a:srgbClr val="538135"/>
                </a:solidFill>
                <a:latin typeface="Calibri"/>
                <a:cs typeface="Calibri"/>
              </a:rPr>
              <a:t>surgical</a:t>
            </a:r>
            <a:r>
              <a:rPr sz="2400" b="1" spc="-100" dirty="0">
                <a:solidFill>
                  <a:srgbClr val="538135"/>
                </a:solidFill>
                <a:latin typeface="Calibri"/>
                <a:cs typeface="Calibri"/>
              </a:rPr>
              <a:t> </a:t>
            </a:r>
            <a:r>
              <a:rPr sz="2400" b="1" spc="-10" dirty="0">
                <a:solidFill>
                  <a:srgbClr val="538135"/>
                </a:solidFill>
                <a:latin typeface="Calibri"/>
                <a:cs typeface="Calibri"/>
              </a:rPr>
              <a:t>treatment</a:t>
            </a:r>
            <a:r>
              <a:rPr sz="2400" b="1" spc="-85" dirty="0">
                <a:solidFill>
                  <a:srgbClr val="538135"/>
                </a:solidFill>
                <a:latin typeface="Calibri"/>
                <a:cs typeface="Calibri"/>
              </a:rPr>
              <a:t> </a:t>
            </a:r>
            <a:r>
              <a:rPr sz="2400" b="1" dirty="0">
                <a:solidFill>
                  <a:srgbClr val="538135"/>
                </a:solidFill>
                <a:latin typeface="Calibri"/>
                <a:cs typeface="Calibri"/>
              </a:rPr>
              <a:t>for</a:t>
            </a:r>
            <a:r>
              <a:rPr sz="2400" b="1" spc="-90" dirty="0">
                <a:solidFill>
                  <a:srgbClr val="538135"/>
                </a:solidFill>
                <a:latin typeface="Calibri"/>
                <a:cs typeface="Calibri"/>
              </a:rPr>
              <a:t> </a:t>
            </a:r>
            <a:r>
              <a:rPr sz="2400" b="1" spc="-10" dirty="0">
                <a:solidFill>
                  <a:srgbClr val="538135"/>
                </a:solidFill>
                <a:latin typeface="Calibri"/>
                <a:cs typeface="Calibri"/>
              </a:rPr>
              <a:t>early-stage</a:t>
            </a:r>
            <a:r>
              <a:rPr sz="2400" b="1" spc="-90" dirty="0">
                <a:solidFill>
                  <a:srgbClr val="538135"/>
                </a:solidFill>
                <a:latin typeface="Calibri"/>
                <a:cs typeface="Calibri"/>
              </a:rPr>
              <a:t> </a:t>
            </a:r>
            <a:r>
              <a:rPr sz="2400" b="1" dirty="0">
                <a:solidFill>
                  <a:srgbClr val="538135"/>
                </a:solidFill>
                <a:latin typeface="Calibri"/>
                <a:cs typeface="Calibri"/>
              </a:rPr>
              <a:t>endometrial</a:t>
            </a:r>
            <a:r>
              <a:rPr sz="2400" b="1" spc="-95" dirty="0">
                <a:solidFill>
                  <a:srgbClr val="538135"/>
                </a:solidFill>
                <a:latin typeface="Calibri"/>
                <a:cs typeface="Calibri"/>
              </a:rPr>
              <a:t> </a:t>
            </a:r>
            <a:r>
              <a:rPr sz="2400" b="1" spc="-10" dirty="0">
                <a:solidFill>
                  <a:srgbClr val="538135"/>
                </a:solidFill>
                <a:latin typeface="Calibri"/>
                <a:cs typeface="Calibri"/>
              </a:rPr>
              <a:t>cancer.</a:t>
            </a:r>
            <a:endParaRPr sz="2400" dirty="0">
              <a:latin typeface="Calibri"/>
              <a:cs typeface="Calibri"/>
            </a:endParaRPr>
          </a:p>
          <a:p>
            <a:pPr marL="252729" marR="20955" indent="-227329">
              <a:lnSpc>
                <a:spcPts val="2590"/>
              </a:lnSpc>
              <a:spcBef>
                <a:spcPts val="1045"/>
              </a:spcBef>
              <a:buFont typeface="Arial"/>
              <a:buChar char="•"/>
              <a:tabLst>
                <a:tab pos="254000" algn="l"/>
              </a:tabLst>
            </a:pPr>
            <a:r>
              <a:rPr sz="2400" dirty="0">
                <a:latin typeface="Calibri"/>
                <a:cs typeface="Calibri"/>
              </a:rPr>
              <a:t>Limited,</a:t>
            </a:r>
            <a:r>
              <a:rPr sz="2400" spc="-65" dirty="0">
                <a:latin typeface="Calibri"/>
                <a:cs typeface="Calibri"/>
              </a:rPr>
              <a:t> </a:t>
            </a:r>
            <a:r>
              <a:rPr sz="2400" spc="-30" dirty="0">
                <a:latin typeface="Calibri"/>
                <a:cs typeface="Calibri"/>
              </a:rPr>
              <a:t>very-</a:t>
            </a:r>
            <a:r>
              <a:rPr sz="2400" dirty="0">
                <a:latin typeface="Calibri"/>
                <a:cs typeface="Calibri"/>
              </a:rPr>
              <a:t>low</a:t>
            </a:r>
            <a:r>
              <a:rPr sz="2400" spc="-50" dirty="0">
                <a:latin typeface="Calibri"/>
                <a:cs typeface="Calibri"/>
              </a:rPr>
              <a:t> </a:t>
            </a:r>
            <a:r>
              <a:rPr sz="2400" spc="-25" dirty="0">
                <a:latin typeface="Calibri"/>
                <a:cs typeface="Calibri"/>
              </a:rPr>
              <a:t>certainty,</a:t>
            </a:r>
            <a:r>
              <a:rPr sz="2400" spc="-85" dirty="0">
                <a:latin typeface="Calibri"/>
                <a:cs typeface="Calibri"/>
              </a:rPr>
              <a:t> </a:t>
            </a:r>
            <a:r>
              <a:rPr sz="2400" dirty="0">
                <a:latin typeface="Calibri"/>
                <a:cs typeface="Calibri"/>
              </a:rPr>
              <a:t>evidence</a:t>
            </a:r>
            <a:r>
              <a:rPr sz="2400" spc="-45" dirty="0">
                <a:latin typeface="Calibri"/>
                <a:cs typeface="Calibri"/>
              </a:rPr>
              <a:t> </a:t>
            </a:r>
            <a:r>
              <a:rPr sz="2400" dirty="0">
                <a:latin typeface="Calibri"/>
                <a:cs typeface="Calibri"/>
              </a:rPr>
              <a:t>suggests</a:t>
            </a:r>
            <a:r>
              <a:rPr sz="2400" spc="-50" dirty="0">
                <a:latin typeface="Calibri"/>
                <a:cs typeface="Calibri"/>
              </a:rPr>
              <a:t> </a:t>
            </a:r>
            <a:r>
              <a:rPr sz="2400" dirty="0">
                <a:latin typeface="Calibri"/>
                <a:cs typeface="Calibri"/>
              </a:rPr>
              <a:t>that</a:t>
            </a:r>
            <a:r>
              <a:rPr sz="2400" spc="-70" dirty="0">
                <a:latin typeface="Calibri"/>
                <a:cs typeface="Calibri"/>
              </a:rPr>
              <a:t> </a:t>
            </a:r>
            <a:r>
              <a:rPr sz="2400" dirty="0">
                <a:latin typeface="Calibri"/>
                <a:cs typeface="Calibri"/>
              </a:rPr>
              <a:t>HRT</a:t>
            </a:r>
            <a:r>
              <a:rPr sz="2400" spc="-60" dirty="0">
                <a:latin typeface="Calibri"/>
                <a:cs typeface="Calibri"/>
              </a:rPr>
              <a:t> </a:t>
            </a:r>
            <a:r>
              <a:rPr sz="2400" dirty="0">
                <a:latin typeface="Calibri"/>
                <a:cs typeface="Calibri"/>
              </a:rPr>
              <a:t>may</a:t>
            </a:r>
            <a:r>
              <a:rPr sz="2400" spc="-70" dirty="0">
                <a:latin typeface="Calibri"/>
                <a:cs typeface="Calibri"/>
              </a:rPr>
              <a:t> </a:t>
            </a:r>
            <a:r>
              <a:rPr sz="2400" dirty="0">
                <a:latin typeface="Calibri"/>
                <a:cs typeface="Calibri"/>
              </a:rPr>
              <a:t>have</a:t>
            </a:r>
            <a:r>
              <a:rPr sz="2400" spc="-50" dirty="0">
                <a:latin typeface="Calibri"/>
                <a:cs typeface="Calibri"/>
              </a:rPr>
              <a:t> </a:t>
            </a:r>
            <a:r>
              <a:rPr sz="2400" dirty="0">
                <a:latin typeface="Calibri"/>
                <a:cs typeface="Calibri"/>
              </a:rPr>
              <a:t>little</a:t>
            </a:r>
            <a:r>
              <a:rPr sz="2400" spc="-65" dirty="0">
                <a:latin typeface="Calibri"/>
                <a:cs typeface="Calibri"/>
              </a:rPr>
              <a:t> </a:t>
            </a:r>
            <a:r>
              <a:rPr sz="2400" dirty="0">
                <a:latin typeface="Calibri"/>
                <a:cs typeface="Calibri"/>
              </a:rPr>
              <a:t>or</a:t>
            </a:r>
            <a:r>
              <a:rPr sz="2400" spc="-60" dirty="0">
                <a:latin typeface="Calibri"/>
                <a:cs typeface="Calibri"/>
              </a:rPr>
              <a:t> </a:t>
            </a:r>
            <a:r>
              <a:rPr sz="2400" dirty="0">
                <a:latin typeface="Calibri"/>
                <a:cs typeface="Calibri"/>
              </a:rPr>
              <a:t>no</a:t>
            </a:r>
            <a:r>
              <a:rPr sz="2400" spc="-55" dirty="0">
                <a:latin typeface="Calibri"/>
                <a:cs typeface="Calibri"/>
              </a:rPr>
              <a:t> </a:t>
            </a:r>
            <a:r>
              <a:rPr sz="2400" spc="-10" dirty="0">
                <a:latin typeface="Calibri"/>
                <a:cs typeface="Calibri"/>
              </a:rPr>
              <a:t>effect</a:t>
            </a:r>
            <a:r>
              <a:rPr sz="2400" spc="-50" dirty="0">
                <a:latin typeface="Calibri"/>
                <a:cs typeface="Calibri"/>
              </a:rPr>
              <a:t> </a:t>
            </a:r>
            <a:r>
              <a:rPr sz="2400" dirty="0">
                <a:latin typeface="Calibri"/>
                <a:cs typeface="Calibri"/>
              </a:rPr>
              <a:t>on</a:t>
            </a:r>
            <a:r>
              <a:rPr sz="2400" spc="-55" dirty="0">
                <a:latin typeface="Calibri"/>
                <a:cs typeface="Calibri"/>
              </a:rPr>
              <a:t> </a:t>
            </a:r>
            <a:r>
              <a:rPr sz="2400" spc="-25" dirty="0">
                <a:latin typeface="Calibri"/>
                <a:cs typeface="Calibri"/>
              </a:rPr>
              <a:t>the 	</a:t>
            </a:r>
            <a:r>
              <a:rPr sz="2400" dirty="0">
                <a:latin typeface="Calibri"/>
                <a:cs typeface="Calibri"/>
              </a:rPr>
              <a:t>risk</a:t>
            </a:r>
            <a:r>
              <a:rPr sz="2400" spc="-110" dirty="0">
                <a:latin typeface="Times New Roman"/>
                <a:cs typeface="Times New Roman"/>
              </a:rPr>
              <a:t> </a:t>
            </a:r>
            <a:r>
              <a:rPr sz="2400" dirty="0">
                <a:latin typeface="Calibri"/>
                <a:cs typeface="Calibri"/>
              </a:rPr>
              <a:t>of</a:t>
            </a:r>
            <a:r>
              <a:rPr sz="2400" spc="-95" dirty="0">
                <a:latin typeface="Times New Roman"/>
                <a:cs typeface="Times New Roman"/>
              </a:rPr>
              <a:t> </a:t>
            </a:r>
            <a:r>
              <a:rPr sz="2400" spc="-10" dirty="0">
                <a:latin typeface="Calibri"/>
                <a:cs typeface="Calibri"/>
              </a:rPr>
              <a:t>endometrial</a:t>
            </a:r>
            <a:r>
              <a:rPr sz="2400" spc="-114" dirty="0">
                <a:latin typeface="Times New Roman"/>
                <a:cs typeface="Times New Roman"/>
              </a:rPr>
              <a:t> </a:t>
            </a:r>
            <a:r>
              <a:rPr sz="2400" dirty="0">
                <a:latin typeface="Calibri"/>
                <a:cs typeface="Calibri"/>
              </a:rPr>
              <a:t>cancer</a:t>
            </a:r>
            <a:r>
              <a:rPr sz="2400" spc="-100" dirty="0">
                <a:latin typeface="Times New Roman"/>
                <a:cs typeface="Times New Roman"/>
              </a:rPr>
              <a:t> </a:t>
            </a:r>
            <a:r>
              <a:rPr sz="2400" spc="-10" dirty="0">
                <a:latin typeface="Calibri"/>
                <a:cs typeface="Calibri"/>
              </a:rPr>
              <a:t>returning</a:t>
            </a:r>
            <a:r>
              <a:rPr sz="2400" spc="-95" dirty="0">
                <a:latin typeface="Times New Roman"/>
                <a:cs typeface="Times New Roman"/>
              </a:rPr>
              <a:t> </a:t>
            </a:r>
            <a:r>
              <a:rPr sz="2400" dirty="0">
                <a:latin typeface="Calibri"/>
                <a:cs typeface="Calibri"/>
              </a:rPr>
              <a:t>for</a:t>
            </a:r>
            <a:r>
              <a:rPr sz="2400" spc="-95" dirty="0">
                <a:latin typeface="Times New Roman"/>
                <a:cs typeface="Times New Roman"/>
              </a:rPr>
              <a:t> </a:t>
            </a:r>
            <a:r>
              <a:rPr sz="2400" dirty="0">
                <a:latin typeface="Calibri"/>
                <a:cs typeface="Calibri"/>
              </a:rPr>
              <a:t>women</a:t>
            </a:r>
            <a:r>
              <a:rPr sz="2400" spc="-110" dirty="0">
                <a:latin typeface="Times New Roman"/>
                <a:cs typeface="Times New Roman"/>
              </a:rPr>
              <a:t> </a:t>
            </a:r>
            <a:r>
              <a:rPr sz="2400" dirty="0">
                <a:latin typeface="Calibri"/>
                <a:cs typeface="Calibri"/>
              </a:rPr>
              <a:t>who</a:t>
            </a:r>
            <a:r>
              <a:rPr sz="2400" spc="-90" dirty="0">
                <a:latin typeface="Times New Roman"/>
                <a:cs typeface="Times New Roman"/>
              </a:rPr>
              <a:t> </a:t>
            </a:r>
            <a:r>
              <a:rPr sz="2400" spc="-20" dirty="0">
                <a:latin typeface="Calibri"/>
                <a:cs typeface="Calibri"/>
              </a:rPr>
              <a:t>have</a:t>
            </a:r>
            <a:r>
              <a:rPr sz="2400" spc="-95" dirty="0">
                <a:latin typeface="Times New Roman"/>
                <a:cs typeface="Times New Roman"/>
              </a:rPr>
              <a:t> </a:t>
            </a:r>
            <a:r>
              <a:rPr sz="2400" dirty="0">
                <a:latin typeface="Calibri"/>
                <a:cs typeface="Calibri"/>
              </a:rPr>
              <a:t>been</a:t>
            </a:r>
            <a:r>
              <a:rPr sz="2400" spc="-95" dirty="0">
                <a:latin typeface="Times New Roman"/>
                <a:cs typeface="Times New Roman"/>
              </a:rPr>
              <a:t> </a:t>
            </a:r>
            <a:r>
              <a:rPr sz="2400" spc="-10" dirty="0">
                <a:latin typeface="Calibri"/>
                <a:cs typeface="Calibri"/>
              </a:rPr>
              <a:t>treated</a:t>
            </a:r>
            <a:r>
              <a:rPr sz="2400" spc="-95" dirty="0">
                <a:latin typeface="Times New Roman"/>
                <a:cs typeface="Times New Roman"/>
              </a:rPr>
              <a:t> </a:t>
            </a:r>
            <a:r>
              <a:rPr sz="2400" spc="-10" dirty="0">
                <a:latin typeface="Calibri"/>
                <a:cs typeface="Calibri"/>
              </a:rPr>
              <a:t>surgically</a:t>
            </a:r>
            <a:r>
              <a:rPr sz="2400" spc="-114" dirty="0">
                <a:latin typeface="Times New Roman"/>
                <a:cs typeface="Times New Roman"/>
              </a:rPr>
              <a:t> </a:t>
            </a:r>
            <a:r>
              <a:rPr sz="2400" dirty="0">
                <a:latin typeface="Calibri"/>
                <a:cs typeface="Calibri"/>
              </a:rPr>
              <a:t>for</a:t>
            </a:r>
            <a:r>
              <a:rPr sz="2400" spc="-90" dirty="0">
                <a:latin typeface="Times New Roman"/>
                <a:cs typeface="Times New Roman"/>
              </a:rPr>
              <a:t> </a:t>
            </a:r>
            <a:r>
              <a:rPr sz="2400" spc="-25" dirty="0">
                <a:latin typeface="Calibri"/>
                <a:cs typeface="Calibri"/>
              </a:rPr>
              <a:t>an</a:t>
            </a:r>
            <a:r>
              <a:rPr sz="2400" spc="-25" dirty="0">
                <a:latin typeface="Times New Roman"/>
                <a:cs typeface="Times New Roman"/>
              </a:rPr>
              <a:t> 	</a:t>
            </a:r>
            <a:r>
              <a:rPr sz="2400" spc="-25" dirty="0">
                <a:latin typeface="Calibri"/>
                <a:cs typeface="Calibri"/>
              </a:rPr>
              <a:t>early-</a:t>
            </a:r>
            <a:r>
              <a:rPr sz="2400" dirty="0">
                <a:latin typeface="Calibri"/>
                <a:cs typeface="Calibri"/>
              </a:rPr>
              <a:t>stage</a:t>
            </a:r>
            <a:r>
              <a:rPr sz="2400" spc="-70" dirty="0">
                <a:latin typeface="Calibri"/>
                <a:cs typeface="Calibri"/>
              </a:rPr>
              <a:t> </a:t>
            </a:r>
            <a:r>
              <a:rPr sz="2400" spc="-10" dirty="0">
                <a:latin typeface="Calibri"/>
                <a:cs typeface="Calibri"/>
              </a:rPr>
              <a:t>endometrial</a:t>
            </a:r>
            <a:r>
              <a:rPr sz="2400" spc="-60" dirty="0">
                <a:latin typeface="Calibri"/>
                <a:cs typeface="Calibri"/>
              </a:rPr>
              <a:t> </a:t>
            </a:r>
            <a:r>
              <a:rPr sz="2400" dirty="0">
                <a:latin typeface="Calibri"/>
                <a:cs typeface="Calibri"/>
              </a:rPr>
              <a:t>cancer</a:t>
            </a:r>
            <a:r>
              <a:rPr sz="2400" spc="-70" dirty="0">
                <a:latin typeface="Calibri"/>
                <a:cs typeface="Calibri"/>
              </a:rPr>
              <a:t> </a:t>
            </a:r>
            <a:r>
              <a:rPr sz="2400" dirty="0">
                <a:latin typeface="Calibri"/>
                <a:cs typeface="Calibri"/>
              </a:rPr>
              <a:t>or</a:t>
            </a:r>
            <a:r>
              <a:rPr sz="2400" spc="-45" dirty="0">
                <a:latin typeface="Calibri"/>
                <a:cs typeface="Calibri"/>
              </a:rPr>
              <a:t> </a:t>
            </a:r>
            <a:r>
              <a:rPr sz="2400" dirty="0">
                <a:latin typeface="Calibri"/>
                <a:cs typeface="Calibri"/>
              </a:rPr>
              <a:t>their</a:t>
            </a:r>
            <a:r>
              <a:rPr sz="2400" spc="-60" dirty="0">
                <a:latin typeface="Calibri"/>
                <a:cs typeface="Calibri"/>
              </a:rPr>
              <a:t> </a:t>
            </a:r>
            <a:r>
              <a:rPr sz="2400" dirty="0">
                <a:latin typeface="Calibri"/>
                <a:cs typeface="Calibri"/>
              </a:rPr>
              <a:t>survival</a:t>
            </a:r>
            <a:r>
              <a:rPr sz="2400" spc="-40" dirty="0">
                <a:latin typeface="Calibri"/>
                <a:cs typeface="Calibri"/>
              </a:rPr>
              <a:t> </a:t>
            </a:r>
            <a:r>
              <a:rPr sz="2400" spc="-10" dirty="0">
                <a:latin typeface="Calibri"/>
                <a:cs typeface="Calibri"/>
              </a:rPr>
              <a:t>rates</a:t>
            </a:r>
            <a:endParaRPr sz="2400" dirty="0">
              <a:latin typeface="Calibri"/>
              <a:cs typeface="Calibri"/>
            </a:endParaRPr>
          </a:p>
          <a:p>
            <a:pPr marL="252729" indent="-227329">
              <a:lnSpc>
                <a:spcPts val="2735"/>
              </a:lnSpc>
              <a:spcBef>
                <a:spcPts val="680"/>
              </a:spcBef>
              <a:buFont typeface="Arial"/>
              <a:buChar char="•"/>
              <a:tabLst>
                <a:tab pos="252729" algn="l"/>
              </a:tabLst>
            </a:pPr>
            <a:r>
              <a:rPr sz="2400" dirty="0">
                <a:latin typeface="Calibri"/>
                <a:cs typeface="Calibri"/>
              </a:rPr>
              <a:t>There</a:t>
            </a:r>
            <a:r>
              <a:rPr sz="2400" spc="-25" dirty="0">
                <a:latin typeface="Calibri"/>
                <a:cs typeface="Calibri"/>
              </a:rPr>
              <a:t> </a:t>
            </a:r>
            <a:r>
              <a:rPr sz="2400" dirty="0">
                <a:latin typeface="Calibri"/>
                <a:cs typeface="Calibri"/>
              </a:rPr>
              <a:t>is</a:t>
            </a:r>
            <a:r>
              <a:rPr sz="2400" spc="-40" dirty="0">
                <a:latin typeface="Calibri"/>
                <a:cs typeface="Calibri"/>
              </a:rPr>
              <a:t> </a:t>
            </a:r>
            <a:r>
              <a:rPr sz="2400" dirty="0">
                <a:latin typeface="Calibri"/>
                <a:cs typeface="Calibri"/>
              </a:rPr>
              <a:t>no</a:t>
            </a:r>
            <a:r>
              <a:rPr sz="2400" spc="-45" dirty="0">
                <a:latin typeface="Calibri"/>
                <a:cs typeface="Calibri"/>
              </a:rPr>
              <a:t> </a:t>
            </a:r>
            <a:r>
              <a:rPr sz="2400" spc="-10" dirty="0">
                <a:latin typeface="Calibri"/>
                <a:cs typeface="Calibri"/>
              </a:rPr>
              <a:t>information</a:t>
            </a:r>
            <a:r>
              <a:rPr sz="2400" spc="-60" dirty="0">
                <a:latin typeface="Calibri"/>
                <a:cs typeface="Calibri"/>
              </a:rPr>
              <a:t> </a:t>
            </a:r>
            <a:r>
              <a:rPr sz="2400" spc="-10" dirty="0">
                <a:latin typeface="Calibri"/>
                <a:cs typeface="Calibri"/>
              </a:rPr>
              <a:t>available</a:t>
            </a:r>
            <a:r>
              <a:rPr sz="2400" spc="-30" dirty="0">
                <a:latin typeface="Calibri"/>
                <a:cs typeface="Calibri"/>
              </a:rPr>
              <a:t> </a:t>
            </a:r>
            <a:r>
              <a:rPr sz="2400" spc="-20" dirty="0">
                <a:latin typeface="Calibri"/>
                <a:cs typeface="Calibri"/>
              </a:rPr>
              <a:t>regarding</a:t>
            </a:r>
            <a:r>
              <a:rPr sz="2400" spc="-50" dirty="0">
                <a:latin typeface="Calibri"/>
                <a:cs typeface="Calibri"/>
              </a:rPr>
              <a:t> </a:t>
            </a:r>
            <a:r>
              <a:rPr sz="2400" dirty="0">
                <a:latin typeface="Calibri"/>
                <a:cs typeface="Calibri"/>
              </a:rPr>
              <a:t>use</a:t>
            </a:r>
            <a:r>
              <a:rPr sz="2400" spc="-25" dirty="0">
                <a:latin typeface="Calibri"/>
                <a:cs typeface="Calibri"/>
              </a:rPr>
              <a:t> </a:t>
            </a:r>
            <a:r>
              <a:rPr sz="2400" dirty="0">
                <a:latin typeface="Calibri"/>
                <a:cs typeface="Calibri"/>
              </a:rPr>
              <a:t>of</a:t>
            </a:r>
            <a:r>
              <a:rPr sz="2400" spc="-40" dirty="0">
                <a:latin typeface="Calibri"/>
                <a:cs typeface="Calibri"/>
              </a:rPr>
              <a:t> </a:t>
            </a:r>
            <a:r>
              <a:rPr sz="2400" dirty="0">
                <a:latin typeface="Calibri"/>
                <a:cs typeface="Calibri"/>
              </a:rPr>
              <a:t>HRT</a:t>
            </a:r>
            <a:r>
              <a:rPr sz="2400" spc="-45" dirty="0">
                <a:latin typeface="Calibri"/>
                <a:cs typeface="Calibri"/>
              </a:rPr>
              <a:t> </a:t>
            </a:r>
            <a:r>
              <a:rPr sz="2400" dirty="0">
                <a:latin typeface="Calibri"/>
                <a:cs typeface="Calibri"/>
              </a:rPr>
              <a:t>in</a:t>
            </a:r>
            <a:r>
              <a:rPr sz="2400" spc="-40" dirty="0">
                <a:latin typeface="Calibri"/>
                <a:cs typeface="Calibri"/>
              </a:rPr>
              <a:t> </a:t>
            </a:r>
            <a:r>
              <a:rPr sz="2400" spc="-30" dirty="0">
                <a:latin typeface="Calibri"/>
                <a:cs typeface="Calibri"/>
              </a:rPr>
              <a:t>higher-</a:t>
            </a:r>
            <a:r>
              <a:rPr sz="2400" dirty="0">
                <a:latin typeface="Calibri"/>
                <a:cs typeface="Calibri"/>
              </a:rPr>
              <a:t>stage</a:t>
            </a:r>
            <a:r>
              <a:rPr sz="2400" spc="-40" dirty="0">
                <a:latin typeface="Calibri"/>
                <a:cs typeface="Calibri"/>
              </a:rPr>
              <a:t> </a:t>
            </a:r>
            <a:r>
              <a:rPr sz="2400" spc="-10" dirty="0">
                <a:latin typeface="Calibri"/>
                <a:cs typeface="Calibri"/>
              </a:rPr>
              <a:t>endometrial</a:t>
            </a:r>
            <a:r>
              <a:rPr sz="2400" spc="-50" dirty="0">
                <a:latin typeface="Calibri"/>
                <a:cs typeface="Calibri"/>
              </a:rPr>
              <a:t> </a:t>
            </a:r>
            <a:r>
              <a:rPr sz="2400" spc="-10" dirty="0">
                <a:latin typeface="Calibri"/>
                <a:cs typeface="Calibri"/>
              </a:rPr>
              <a:t>cancer</a:t>
            </a:r>
            <a:endParaRPr sz="2400" dirty="0">
              <a:latin typeface="Calibri"/>
              <a:cs typeface="Calibri"/>
            </a:endParaRPr>
          </a:p>
          <a:p>
            <a:pPr marL="254000">
              <a:lnSpc>
                <a:spcPts val="2735"/>
              </a:lnSpc>
            </a:pPr>
            <a:r>
              <a:rPr sz="2400" dirty="0">
                <a:latin typeface="Calibri"/>
                <a:cs typeface="Calibri"/>
              </a:rPr>
              <a:t>(FIGO</a:t>
            </a:r>
            <a:r>
              <a:rPr sz="2400" spc="-105" dirty="0">
                <a:latin typeface="Times New Roman"/>
                <a:cs typeface="Times New Roman"/>
              </a:rPr>
              <a:t> </a:t>
            </a:r>
            <a:r>
              <a:rPr sz="2400" spc="-10" dirty="0">
                <a:latin typeface="Calibri"/>
                <a:cs typeface="Calibri"/>
              </a:rPr>
              <a:t>stage</a:t>
            </a:r>
            <a:r>
              <a:rPr sz="2400" spc="-90" dirty="0">
                <a:latin typeface="Times New Roman"/>
                <a:cs typeface="Times New Roman"/>
              </a:rPr>
              <a:t> </a:t>
            </a:r>
            <a:r>
              <a:rPr sz="2400" dirty="0">
                <a:latin typeface="Calibri"/>
                <a:cs typeface="Calibri"/>
              </a:rPr>
              <a:t>II</a:t>
            </a:r>
            <a:r>
              <a:rPr sz="2400" spc="-90" dirty="0">
                <a:latin typeface="Times New Roman"/>
                <a:cs typeface="Times New Roman"/>
              </a:rPr>
              <a:t> </a:t>
            </a:r>
            <a:r>
              <a:rPr sz="2400" dirty="0">
                <a:latin typeface="Calibri"/>
                <a:cs typeface="Calibri"/>
              </a:rPr>
              <a:t>and</a:t>
            </a:r>
            <a:r>
              <a:rPr sz="2400" spc="-80" dirty="0">
                <a:latin typeface="Times New Roman"/>
                <a:cs typeface="Times New Roman"/>
              </a:rPr>
              <a:t> </a:t>
            </a:r>
            <a:r>
              <a:rPr sz="2400" spc="-10" dirty="0">
                <a:latin typeface="Calibri"/>
                <a:cs typeface="Calibri"/>
              </a:rPr>
              <a:t>above).</a:t>
            </a:r>
            <a:endParaRPr sz="2400" dirty="0">
              <a:latin typeface="Calibri"/>
              <a:cs typeface="Calibri"/>
            </a:endParaRPr>
          </a:p>
          <a:p>
            <a:pPr marL="252729" marR="191770" indent="-227329">
              <a:lnSpc>
                <a:spcPts val="2590"/>
              </a:lnSpc>
              <a:spcBef>
                <a:spcPts val="1035"/>
              </a:spcBef>
              <a:buFont typeface="Arial"/>
              <a:buChar char="•"/>
              <a:tabLst>
                <a:tab pos="254000" algn="l"/>
              </a:tabLst>
            </a:pPr>
            <a:r>
              <a:rPr sz="2400" dirty="0">
                <a:latin typeface="Calibri"/>
                <a:cs typeface="Calibri"/>
              </a:rPr>
              <a:t>The</a:t>
            </a:r>
            <a:r>
              <a:rPr sz="2400" spc="-90" dirty="0">
                <a:latin typeface="Times New Roman"/>
                <a:cs typeface="Times New Roman"/>
              </a:rPr>
              <a:t> </a:t>
            </a:r>
            <a:r>
              <a:rPr sz="2400" dirty="0">
                <a:latin typeface="Calibri"/>
                <a:cs typeface="Calibri"/>
              </a:rPr>
              <a:t>use</a:t>
            </a:r>
            <a:r>
              <a:rPr sz="2400" spc="-100" dirty="0">
                <a:latin typeface="Times New Roman"/>
                <a:cs typeface="Times New Roman"/>
              </a:rPr>
              <a:t> </a:t>
            </a:r>
            <a:r>
              <a:rPr sz="2400" dirty="0">
                <a:latin typeface="Calibri"/>
                <a:cs typeface="Calibri"/>
              </a:rPr>
              <a:t>of</a:t>
            </a:r>
            <a:r>
              <a:rPr sz="2400" spc="-105" dirty="0">
                <a:latin typeface="Times New Roman"/>
                <a:cs typeface="Times New Roman"/>
              </a:rPr>
              <a:t> </a:t>
            </a:r>
            <a:r>
              <a:rPr sz="2400" dirty="0">
                <a:latin typeface="Calibri"/>
                <a:cs typeface="Calibri"/>
              </a:rPr>
              <a:t>HRT</a:t>
            </a:r>
            <a:r>
              <a:rPr sz="2400" spc="-100" dirty="0">
                <a:latin typeface="Times New Roman"/>
                <a:cs typeface="Times New Roman"/>
              </a:rPr>
              <a:t> </a:t>
            </a:r>
            <a:r>
              <a:rPr sz="2400" dirty="0">
                <a:latin typeface="Calibri"/>
                <a:cs typeface="Calibri"/>
              </a:rPr>
              <a:t>after</a:t>
            </a:r>
            <a:r>
              <a:rPr sz="2400" spc="-105" dirty="0">
                <a:latin typeface="Times New Roman"/>
                <a:cs typeface="Times New Roman"/>
              </a:rPr>
              <a:t> </a:t>
            </a:r>
            <a:r>
              <a:rPr sz="2400" spc="-10" dirty="0">
                <a:latin typeface="Calibri"/>
                <a:cs typeface="Calibri"/>
              </a:rPr>
              <a:t>endometrial</a:t>
            </a:r>
            <a:r>
              <a:rPr sz="2400" spc="-125" dirty="0">
                <a:latin typeface="Times New Roman"/>
                <a:cs typeface="Times New Roman"/>
              </a:rPr>
              <a:t> </a:t>
            </a:r>
            <a:r>
              <a:rPr sz="2400" dirty="0">
                <a:latin typeface="Calibri"/>
                <a:cs typeface="Calibri"/>
              </a:rPr>
              <a:t>cancer</a:t>
            </a:r>
            <a:r>
              <a:rPr sz="2400" spc="-105" dirty="0">
                <a:latin typeface="Times New Roman"/>
                <a:cs typeface="Times New Roman"/>
              </a:rPr>
              <a:t> </a:t>
            </a:r>
            <a:r>
              <a:rPr sz="2400" spc="-10" dirty="0">
                <a:latin typeface="Calibri"/>
                <a:cs typeface="Calibri"/>
              </a:rPr>
              <a:t>treatment</a:t>
            </a:r>
            <a:r>
              <a:rPr sz="2400" spc="-110" dirty="0">
                <a:latin typeface="Times New Roman"/>
                <a:cs typeface="Times New Roman"/>
              </a:rPr>
              <a:t> </a:t>
            </a:r>
            <a:r>
              <a:rPr sz="2400" dirty="0">
                <a:latin typeface="Calibri"/>
                <a:cs typeface="Calibri"/>
              </a:rPr>
              <a:t>should</a:t>
            </a:r>
            <a:r>
              <a:rPr sz="2400" spc="-100" dirty="0">
                <a:latin typeface="Times New Roman"/>
                <a:cs typeface="Times New Roman"/>
              </a:rPr>
              <a:t> </a:t>
            </a:r>
            <a:r>
              <a:rPr sz="2400" dirty="0">
                <a:latin typeface="Calibri"/>
                <a:cs typeface="Calibri"/>
              </a:rPr>
              <a:t>be</a:t>
            </a:r>
            <a:r>
              <a:rPr sz="2400" spc="-100" dirty="0">
                <a:latin typeface="Times New Roman"/>
                <a:cs typeface="Times New Roman"/>
              </a:rPr>
              <a:t> </a:t>
            </a:r>
            <a:r>
              <a:rPr sz="2400" spc="-10" dirty="0">
                <a:latin typeface="Calibri"/>
                <a:cs typeface="Calibri"/>
              </a:rPr>
              <a:t>individualised,</a:t>
            </a:r>
            <a:r>
              <a:rPr sz="2400" spc="-85" dirty="0">
                <a:latin typeface="Times New Roman"/>
                <a:cs typeface="Times New Roman"/>
              </a:rPr>
              <a:t> </a:t>
            </a:r>
            <a:r>
              <a:rPr sz="2400" spc="-10" dirty="0">
                <a:latin typeface="Calibri"/>
                <a:cs typeface="Calibri"/>
              </a:rPr>
              <a:t>taking</a:t>
            </a:r>
            <a:r>
              <a:rPr sz="2400" spc="-10" dirty="0">
                <a:latin typeface="Times New Roman"/>
                <a:cs typeface="Times New Roman"/>
              </a:rPr>
              <a:t> 	</a:t>
            </a:r>
            <a:r>
              <a:rPr sz="2400" dirty="0">
                <a:latin typeface="Calibri"/>
                <a:cs typeface="Calibri"/>
              </a:rPr>
              <a:t>account</a:t>
            </a:r>
            <a:r>
              <a:rPr sz="2400" spc="-110" dirty="0">
                <a:latin typeface="Times New Roman"/>
                <a:cs typeface="Times New Roman"/>
              </a:rPr>
              <a:t> </a:t>
            </a:r>
            <a:r>
              <a:rPr sz="2400" dirty="0">
                <a:latin typeface="Calibri"/>
                <a:cs typeface="Calibri"/>
              </a:rPr>
              <a:t>of</a:t>
            </a:r>
            <a:r>
              <a:rPr sz="2400" spc="-90" dirty="0">
                <a:latin typeface="Times New Roman"/>
                <a:cs typeface="Times New Roman"/>
              </a:rPr>
              <a:t> </a:t>
            </a:r>
            <a:r>
              <a:rPr sz="2400" dirty="0">
                <a:latin typeface="Calibri"/>
                <a:cs typeface="Calibri"/>
              </a:rPr>
              <a:t>the</a:t>
            </a:r>
            <a:r>
              <a:rPr sz="2400" spc="-95" dirty="0">
                <a:latin typeface="Times New Roman"/>
                <a:cs typeface="Times New Roman"/>
              </a:rPr>
              <a:t> </a:t>
            </a:r>
            <a:r>
              <a:rPr sz="2400" dirty="0">
                <a:latin typeface="Calibri"/>
                <a:cs typeface="Calibri"/>
              </a:rPr>
              <a:t>woman's</a:t>
            </a:r>
            <a:r>
              <a:rPr sz="2400" spc="-110" dirty="0">
                <a:latin typeface="Times New Roman"/>
                <a:cs typeface="Times New Roman"/>
              </a:rPr>
              <a:t> </a:t>
            </a:r>
            <a:r>
              <a:rPr sz="2400" spc="-10" dirty="0">
                <a:latin typeface="Calibri"/>
                <a:cs typeface="Calibri"/>
              </a:rPr>
              <a:t>symptoms</a:t>
            </a:r>
            <a:r>
              <a:rPr sz="2400" spc="-110" dirty="0">
                <a:latin typeface="Times New Roman"/>
                <a:cs typeface="Times New Roman"/>
              </a:rPr>
              <a:t> </a:t>
            </a:r>
            <a:r>
              <a:rPr sz="2400" dirty="0">
                <a:latin typeface="Calibri"/>
                <a:cs typeface="Calibri"/>
              </a:rPr>
              <a:t>and</a:t>
            </a:r>
            <a:r>
              <a:rPr sz="2400" spc="-90" dirty="0">
                <a:latin typeface="Times New Roman"/>
                <a:cs typeface="Times New Roman"/>
              </a:rPr>
              <a:t> </a:t>
            </a:r>
            <a:r>
              <a:rPr sz="2400" spc="-20" dirty="0">
                <a:latin typeface="Calibri"/>
                <a:cs typeface="Calibri"/>
              </a:rPr>
              <a:t>preferences,</a:t>
            </a:r>
            <a:r>
              <a:rPr sz="2400" spc="-85" dirty="0">
                <a:latin typeface="Times New Roman"/>
                <a:cs typeface="Times New Roman"/>
              </a:rPr>
              <a:t> </a:t>
            </a:r>
            <a:r>
              <a:rPr sz="2400" dirty="0">
                <a:latin typeface="Calibri"/>
                <a:cs typeface="Calibri"/>
              </a:rPr>
              <a:t>and</a:t>
            </a:r>
            <a:r>
              <a:rPr sz="2400" spc="-90" dirty="0">
                <a:latin typeface="Times New Roman"/>
                <a:cs typeface="Times New Roman"/>
              </a:rPr>
              <a:t> </a:t>
            </a:r>
            <a:r>
              <a:rPr sz="2400" dirty="0">
                <a:latin typeface="Calibri"/>
                <a:cs typeface="Calibri"/>
              </a:rPr>
              <a:t>the</a:t>
            </a:r>
            <a:r>
              <a:rPr sz="2400" spc="-90" dirty="0">
                <a:latin typeface="Times New Roman"/>
                <a:cs typeface="Times New Roman"/>
              </a:rPr>
              <a:t> </a:t>
            </a:r>
            <a:r>
              <a:rPr sz="2400" spc="-10" dirty="0">
                <a:latin typeface="Calibri"/>
                <a:cs typeface="Calibri"/>
              </a:rPr>
              <a:t>uncertainty</a:t>
            </a:r>
            <a:r>
              <a:rPr sz="2400" spc="-110" dirty="0">
                <a:latin typeface="Times New Roman"/>
                <a:cs typeface="Times New Roman"/>
              </a:rPr>
              <a:t> </a:t>
            </a:r>
            <a:r>
              <a:rPr sz="2400" dirty="0">
                <a:latin typeface="Calibri"/>
                <a:cs typeface="Calibri"/>
              </a:rPr>
              <a:t>of</a:t>
            </a:r>
            <a:r>
              <a:rPr sz="2400" spc="-105" dirty="0">
                <a:latin typeface="Times New Roman"/>
                <a:cs typeface="Times New Roman"/>
              </a:rPr>
              <a:t> </a:t>
            </a:r>
            <a:r>
              <a:rPr sz="2400" spc="-10" dirty="0">
                <a:latin typeface="Calibri"/>
                <a:cs typeface="Calibri"/>
              </a:rPr>
              <a:t>evidence</a:t>
            </a:r>
            <a:r>
              <a:rPr sz="2400" spc="-90" dirty="0">
                <a:latin typeface="Times New Roman"/>
                <a:cs typeface="Times New Roman"/>
              </a:rPr>
              <a:t> </a:t>
            </a:r>
            <a:r>
              <a:rPr sz="2400" spc="-25" dirty="0">
                <a:latin typeface="Calibri"/>
                <a:cs typeface="Calibri"/>
              </a:rPr>
              <a:t>for</a:t>
            </a:r>
            <a:r>
              <a:rPr sz="2400" spc="-25" dirty="0">
                <a:latin typeface="Times New Roman"/>
                <a:cs typeface="Times New Roman"/>
              </a:rPr>
              <a:t> 	</a:t>
            </a:r>
            <a:r>
              <a:rPr sz="2400" dirty="0">
                <a:latin typeface="Calibri"/>
                <a:cs typeface="Calibri"/>
              </a:rPr>
              <a:t>and</a:t>
            </a:r>
            <a:r>
              <a:rPr sz="2400" spc="-110" dirty="0">
                <a:latin typeface="Times New Roman"/>
                <a:cs typeface="Times New Roman"/>
              </a:rPr>
              <a:t> </a:t>
            </a:r>
            <a:r>
              <a:rPr sz="2400" spc="-10" dirty="0">
                <a:latin typeface="Calibri"/>
                <a:cs typeface="Calibri"/>
              </a:rPr>
              <a:t>against</a:t>
            </a:r>
            <a:r>
              <a:rPr sz="2400" spc="-120" dirty="0">
                <a:latin typeface="Times New Roman"/>
                <a:cs typeface="Times New Roman"/>
              </a:rPr>
              <a:t> </a:t>
            </a:r>
            <a:r>
              <a:rPr sz="2400" dirty="0">
                <a:latin typeface="Calibri"/>
                <a:cs typeface="Calibri"/>
              </a:rPr>
              <a:t>HRT</a:t>
            </a:r>
            <a:r>
              <a:rPr sz="2400" spc="-114" dirty="0">
                <a:latin typeface="Times New Roman"/>
                <a:cs typeface="Times New Roman"/>
              </a:rPr>
              <a:t> </a:t>
            </a:r>
            <a:r>
              <a:rPr sz="2400" spc="-10" dirty="0">
                <a:latin typeface="Calibri"/>
                <a:cs typeface="Calibri"/>
              </a:rPr>
              <a:t>use.</a:t>
            </a:r>
            <a:endParaRPr sz="2400" baseline="24305" dirty="0">
              <a:latin typeface="Calibri"/>
              <a:cs typeface="Calibri"/>
            </a:endParaRPr>
          </a:p>
          <a:p>
            <a:pPr marL="198755" algn="ctr">
              <a:lnSpc>
                <a:spcPct val="100000"/>
              </a:lnSpc>
              <a:spcBef>
                <a:spcPts val="825"/>
              </a:spcBef>
            </a:pPr>
            <a:r>
              <a:rPr sz="1600" b="1" i="1" dirty="0">
                <a:solidFill>
                  <a:srgbClr val="538135"/>
                </a:solidFill>
                <a:latin typeface="Calibri"/>
                <a:cs typeface="Calibri"/>
              </a:rPr>
              <a:t>*not</a:t>
            </a:r>
            <a:r>
              <a:rPr sz="1600" b="1" i="1" spc="-30" dirty="0">
                <a:solidFill>
                  <a:srgbClr val="538135"/>
                </a:solidFill>
                <a:latin typeface="Calibri"/>
                <a:cs typeface="Calibri"/>
              </a:rPr>
              <a:t> </a:t>
            </a:r>
            <a:r>
              <a:rPr sz="1600" b="1" i="1" dirty="0">
                <a:solidFill>
                  <a:srgbClr val="538135"/>
                </a:solidFill>
                <a:latin typeface="Calibri"/>
                <a:cs typeface="Calibri"/>
              </a:rPr>
              <a:t>the</a:t>
            </a:r>
            <a:r>
              <a:rPr sz="1600" b="1" i="1" spc="-40" dirty="0">
                <a:solidFill>
                  <a:srgbClr val="538135"/>
                </a:solidFill>
                <a:latin typeface="Calibri"/>
                <a:cs typeface="Calibri"/>
              </a:rPr>
              <a:t> </a:t>
            </a:r>
            <a:r>
              <a:rPr sz="1600" b="1" i="1" dirty="0">
                <a:solidFill>
                  <a:srgbClr val="538135"/>
                </a:solidFill>
                <a:latin typeface="Calibri"/>
                <a:cs typeface="Calibri"/>
              </a:rPr>
              <a:t>rare</a:t>
            </a:r>
            <a:r>
              <a:rPr sz="1600" b="1" i="1" spc="-30" dirty="0">
                <a:solidFill>
                  <a:srgbClr val="538135"/>
                </a:solidFill>
                <a:latin typeface="Calibri"/>
                <a:cs typeface="Calibri"/>
              </a:rPr>
              <a:t> </a:t>
            </a:r>
            <a:r>
              <a:rPr sz="1600" b="1" i="1" spc="-10" dirty="0">
                <a:solidFill>
                  <a:srgbClr val="538135"/>
                </a:solidFill>
                <a:latin typeface="Calibri"/>
                <a:cs typeface="Calibri"/>
              </a:rPr>
              <a:t>‘endometrial</a:t>
            </a:r>
            <a:r>
              <a:rPr sz="1600" b="1" i="1" spc="-15" dirty="0">
                <a:solidFill>
                  <a:srgbClr val="538135"/>
                </a:solidFill>
                <a:latin typeface="Calibri"/>
                <a:cs typeface="Calibri"/>
              </a:rPr>
              <a:t> </a:t>
            </a:r>
            <a:r>
              <a:rPr sz="1600" b="1" i="1" dirty="0">
                <a:solidFill>
                  <a:srgbClr val="538135"/>
                </a:solidFill>
                <a:latin typeface="Calibri"/>
                <a:cs typeface="Calibri"/>
              </a:rPr>
              <a:t>sarcomas’</a:t>
            </a:r>
            <a:r>
              <a:rPr sz="1600" b="1" i="1" spc="-5" dirty="0">
                <a:solidFill>
                  <a:srgbClr val="538135"/>
                </a:solidFill>
                <a:latin typeface="Calibri"/>
                <a:cs typeface="Calibri"/>
              </a:rPr>
              <a:t> </a:t>
            </a:r>
            <a:r>
              <a:rPr sz="1600" b="1" i="1" dirty="0">
                <a:solidFill>
                  <a:srgbClr val="538135"/>
                </a:solidFill>
                <a:latin typeface="Calibri"/>
                <a:cs typeface="Calibri"/>
              </a:rPr>
              <a:t>which</a:t>
            </a:r>
            <a:r>
              <a:rPr sz="1600" b="1" i="1" spc="-30" dirty="0">
                <a:solidFill>
                  <a:srgbClr val="538135"/>
                </a:solidFill>
                <a:latin typeface="Calibri"/>
                <a:cs typeface="Calibri"/>
              </a:rPr>
              <a:t> </a:t>
            </a:r>
            <a:r>
              <a:rPr sz="1600" b="1" i="1" dirty="0">
                <a:solidFill>
                  <a:srgbClr val="538135"/>
                </a:solidFill>
                <a:latin typeface="Calibri"/>
                <a:cs typeface="Calibri"/>
              </a:rPr>
              <a:t>ARE</a:t>
            </a:r>
            <a:r>
              <a:rPr sz="1600" b="1" i="1" spc="-30" dirty="0">
                <a:solidFill>
                  <a:srgbClr val="538135"/>
                </a:solidFill>
                <a:latin typeface="Calibri"/>
                <a:cs typeface="Calibri"/>
              </a:rPr>
              <a:t> </a:t>
            </a:r>
            <a:r>
              <a:rPr sz="1600" b="1" i="1" spc="-10" dirty="0">
                <a:solidFill>
                  <a:srgbClr val="538135"/>
                </a:solidFill>
                <a:latin typeface="Calibri"/>
                <a:cs typeface="Calibri"/>
              </a:rPr>
              <a:t>estrogen</a:t>
            </a:r>
            <a:r>
              <a:rPr sz="1600" spc="-40" dirty="0">
                <a:solidFill>
                  <a:srgbClr val="538135"/>
                </a:solidFill>
                <a:latin typeface="Times New Roman"/>
                <a:cs typeface="Times New Roman"/>
              </a:rPr>
              <a:t> </a:t>
            </a:r>
            <a:r>
              <a:rPr sz="1600" b="1" i="1" spc="-10" dirty="0">
                <a:solidFill>
                  <a:srgbClr val="538135"/>
                </a:solidFill>
                <a:latin typeface="Calibri"/>
                <a:cs typeface="Calibri"/>
              </a:rPr>
              <a:t>sensitive</a:t>
            </a:r>
            <a:r>
              <a:rPr sz="1600" spc="-70" dirty="0">
                <a:solidFill>
                  <a:srgbClr val="538135"/>
                </a:solidFill>
                <a:latin typeface="Times New Roman"/>
                <a:cs typeface="Times New Roman"/>
              </a:rPr>
              <a:t> </a:t>
            </a:r>
            <a:r>
              <a:rPr sz="1600" b="1" i="1" dirty="0">
                <a:solidFill>
                  <a:srgbClr val="538135"/>
                </a:solidFill>
                <a:latin typeface="Calibri"/>
                <a:cs typeface="Calibri"/>
              </a:rPr>
              <a:t>&amp;</a:t>
            </a:r>
            <a:r>
              <a:rPr sz="1600" spc="-80" dirty="0">
                <a:solidFill>
                  <a:srgbClr val="538135"/>
                </a:solidFill>
                <a:latin typeface="Times New Roman"/>
                <a:cs typeface="Times New Roman"/>
              </a:rPr>
              <a:t> </a:t>
            </a:r>
            <a:r>
              <a:rPr sz="1600" b="1" i="1" dirty="0">
                <a:solidFill>
                  <a:srgbClr val="538135"/>
                </a:solidFill>
                <a:latin typeface="Calibri"/>
                <a:cs typeface="Calibri"/>
              </a:rPr>
              <a:t>can</a:t>
            </a:r>
            <a:r>
              <a:rPr sz="1600" spc="-65" dirty="0">
                <a:solidFill>
                  <a:srgbClr val="538135"/>
                </a:solidFill>
                <a:latin typeface="Times New Roman"/>
                <a:cs typeface="Times New Roman"/>
              </a:rPr>
              <a:t> </a:t>
            </a:r>
            <a:r>
              <a:rPr sz="1600" b="1" i="1" dirty="0">
                <a:solidFill>
                  <a:srgbClr val="538135"/>
                </a:solidFill>
                <a:latin typeface="Calibri"/>
                <a:cs typeface="Calibri"/>
              </a:rPr>
              <a:t>be</a:t>
            </a:r>
            <a:r>
              <a:rPr sz="1600" spc="-80" dirty="0">
                <a:solidFill>
                  <a:srgbClr val="538135"/>
                </a:solidFill>
                <a:latin typeface="Times New Roman"/>
                <a:cs typeface="Times New Roman"/>
              </a:rPr>
              <a:t> </a:t>
            </a:r>
            <a:r>
              <a:rPr sz="1600" b="1" i="1" dirty="0">
                <a:solidFill>
                  <a:srgbClr val="538135"/>
                </a:solidFill>
                <a:latin typeface="Calibri"/>
                <a:cs typeface="Calibri"/>
              </a:rPr>
              <a:t>highly</a:t>
            </a:r>
            <a:r>
              <a:rPr sz="1600" spc="-65" dirty="0">
                <a:solidFill>
                  <a:srgbClr val="538135"/>
                </a:solidFill>
                <a:latin typeface="Times New Roman"/>
                <a:cs typeface="Times New Roman"/>
              </a:rPr>
              <a:t> </a:t>
            </a:r>
            <a:r>
              <a:rPr sz="1600" b="1" i="1" dirty="0">
                <a:solidFill>
                  <a:srgbClr val="538135"/>
                </a:solidFill>
                <a:latin typeface="Calibri"/>
                <a:cs typeface="Calibri"/>
              </a:rPr>
              <a:t>malignant</a:t>
            </a:r>
            <a:r>
              <a:rPr sz="1600" spc="-35" dirty="0">
                <a:solidFill>
                  <a:srgbClr val="538135"/>
                </a:solidFill>
                <a:latin typeface="Times New Roman"/>
                <a:cs typeface="Times New Roman"/>
              </a:rPr>
              <a:t> </a:t>
            </a:r>
            <a:r>
              <a:rPr sz="1575" b="1" i="1" spc="-75" baseline="26455" dirty="0">
                <a:solidFill>
                  <a:srgbClr val="538135"/>
                </a:solidFill>
                <a:latin typeface="Calibri"/>
                <a:cs typeface="Calibri"/>
              </a:rPr>
              <a:t>3</a:t>
            </a:r>
            <a:endParaRPr sz="1575" baseline="26455"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a:lnSpc>
                <a:spcPct val="100000"/>
              </a:lnSpc>
              <a:spcBef>
                <a:spcPts val="100"/>
              </a:spcBef>
            </a:pPr>
            <a:r>
              <a:rPr spc="-80" dirty="0"/>
              <a:t>Vaginal</a:t>
            </a:r>
            <a:r>
              <a:rPr b="0" spc="-195" dirty="0">
                <a:latin typeface="Times New Roman"/>
                <a:cs typeface="Times New Roman"/>
              </a:rPr>
              <a:t> </a:t>
            </a:r>
            <a:r>
              <a:rPr spc="-10" dirty="0"/>
              <a:t>and</a:t>
            </a:r>
            <a:r>
              <a:rPr b="0" spc="-235" dirty="0">
                <a:latin typeface="Times New Roman"/>
                <a:cs typeface="Times New Roman"/>
              </a:rPr>
              <a:t> </a:t>
            </a:r>
            <a:r>
              <a:rPr spc="-40" dirty="0"/>
              <a:t>vulval</a:t>
            </a:r>
            <a:r>
              <a:rPr b="0" spc="-200" dirty="0">
                <a:latin typeface="Times New Roman"/>
                <a:cs typeface="Times New Roman"/>
              </a:rPr>
              <a:t> </a:t>
            </a:r>
            <a:r>
              <a:rPr spc="-10" dirty="0"/>
              <a:t>cancer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26</a:t>
            </a:fld>
            <a:endParaRPr spc="-25" dirty="0"/>
          </a:p>
        </p:txBody>
      </p:sp>
      <p:sp>
        <p:nvSpPr>
          <p:cNvPr id="3" name="object 3"/>
          <p:cNvSpPr txBox="1"/>
          <p:nvPr/>
        </p:nvSpPr>
        <p:spPr>
          <a:xfrm>
            <a:off x="274419" y="1793493"/>
            <a:ext cx="10351135" cy="2753995"/>
          </a:xfrm>
          <a:prstGeom prst="rect">
            <a:avLst/>
          </a:prstGeom>
        </p:spPr>
        <p:txBody>
          <a:bodyPr vert="horz" wrap="square" lIns="0" tIns="60960" rIns="0" bIns="0" rtlCol="0">
            <a:spAutoFit/>
          </a:bodyPr>
          <a:lstStyle/>
          <a:p>
            <a:pPr marL="239395" marR="5080" indent="-227329">
              <a:lnSpc>
                <a:spcPts val="3020"/>
              </a:lnSpc>
              <a:spcBef>
                <a:spcPts val="480"/>
              </a:spcBef>
              <a:buFont typeface="Arial"/>
              <a:buChar char="•"/>
              <a:tabLst>
                <a:tab pos="240665" algn="l"/>
              </a:tabLst>
            </a:pPr>
            <a:r>
              <a:rPr sz="2800" dirty="0">
                <a:latin typeface="Calibri"/>
                <a:cs typeface="Calibri"/>
              </a:rPr>
              <a:t>Since</a:t>
            </a:r>
            <a:r>
              <a:rPr sz="2800" spc="-114" dirty="0">
                <a:latin typeface="Times New Roman"/>
                <a:cs typeface="Times New Roman"/>
              </a:rPr>
              <a:t> </a:t>
            </a:r>
            <a:r>
              <a:rPr sz="2800" dirty="0">
                <a:latin typeface="Calibri"/>
                <a:cs typeface="Calibri"/>
              </a:rPr>
              <a:t>most</a:t>
            </a:r>
            <a:r>
              <a:rPr sz="2800" spc="-110" dirty="0">
                <a:latin typeface="Times New Roman"/>
                <a:cs typeface="Times New Roman"/>
              </a:rPr>
              <a:t> </a:t>
            </a:r>
            <a:r>
              <a:rPr sz="2800" spc="-10" dirty="0">
                <a:latin typeface="Calibri"/>
                <a:cs typeface="Calibri"/>
              </a:rPr>
              <a:t>vaginal/vulval</a:t>
            </a:r>
            <a:r>
              <a:rPr sz="2800" spc="-130" dirty="0">
                <a:latin typeface="Times New Roman"/>
                <a:cs typeface="Times New Roman"/>
              </a:rPr>
              <a:t> </a:t>
            </a:r>
            <a:r>
              <a:rPr sz="2800" spc="-10" dirty="0">
                <a:latin typeface="Calibri"/>
                <a:cs typeface="Calibri"/>
              </a:rPr>
              <a:t>cancers</a:t>
            </a:r>
            <a:r>
              <a:rPr sz="2800" spc="-125" dirty="0">
                <a:latin typeface="Times New Roman"/>
                <a:cs typeface="Times New Roman"/>
              </a:rPr>
              <a:t> </a:t>
            </a:r>
            <a:r>
              <a:rPr sz="2800" dirty="0">
                <a:latin typeface="Calibri"/>
                <a:cs typeface="Calibri"/>
              </a:rPr>
              <a:t>are</a:t>
            </a:r>
            <a:r>
              <a:rPr sz="2800" spc="-130" dirty="0">
                <a:latin typeface="Times New Roman"/>
                <a:cs typeface="Times New Roman"/>
              </a:rPr>
              <a:t> </a:t>
            </a:r>
            <a:r>
              <a:rPr sz="2800" spc="-10" dirty="0">
                <a:latin typeface="Calibri"/>
                <a:cs typeface="Calibri"/>
              </a:rPr>
              <a:t>squamous</a:t>
            </a:r>
            <a:r>
              <a:rPr sz="2800" spc="-90" dirty="0">
                <a:latin typeface="Times New Roman"/>
                <a:cs typeface="Times New Roman"/>
              </a:rPr>
              <a:t> </a:t>
            </a:r>
            <a:r>
              <a:rPr sz="2800" dirty="0">
                <a:latin typeface="Calibri"/>
                <a:cs typeface="Calibri"/>
              </a:rPr>
              <a:t>cell</a:t>
            </a:r>
            <a:r>
              <a:rPr sz="2800" spc="-145" dirty="0">
                <a:latin typeface="Times New Roman"/>
                <a:cs typeface="Times New Roman"/>
              </a:rPr>
              <a:t> </a:t>
            </a:r>
            <a:r>
              <a:rPr sz="2800" spc="-10" dirty="0">
                <a:latin typeface="Calibri"/>
                <a:cs typeface="Calibri"/>
              </a:rPr>
              <a:t>carcinomas,</a:t>
            </a:r>
            <a:r>
              <a:rPr sz="2800" spc="700" dirty="0">
                <a:latin typeface="Times New Roman"/>
                <a:cs typeface="Times New Roman"/>
              </a:rPr>
              <a:t> 	</a:t>
            </a:r>
            <a:r>
              <a:rPr sz="2800" dirty="0">
                <a:latin typeface="Calibri"/>
                <a:cs typeface="Calibri"/>
              </a:rPr>
              <a:t>there</a:t>
            </a:r>
            <a:r>
              <a:rPr sz="2800" spc="-105" dirty="0">
                <a:latin typeface="Times New Roman"/>
                <a:cs typeface="Times New Roman"/>
              </a:rPr>
              <a:t> </a:t>
            </a:r>
            <a:r>
              <a:rPr sz="2800" dirty="0">
                <a:latin typeface="Calibri"/>
                <a:cs typeface="Calibri"/>
              </a:rPr>
              <a:t>is</a:t>
            </a:r>
            <a:r>
              <a:rPr sz="2800" spc="-120" dirty="0">
                <a:latin typeface="Times New Roman"/>
                <a:cs typeface="Times New Roman"/>
              </a:rPr>
              <a:t> </a:t>
            </a:r>
            <a:r>
              <a:rPr sz="2800" dirty="0">
                <a:latin typeface="Calibri"/>
                <a:cs typeface="Calibri"/>
              </a:rPr>
              <a:t>no</a:t>
            </a:r>
            <a:r>
              <a:rPr sz="2800" spc="-100" dirty="0">
                <a:latin typeface="Times New Roman"/>
                <a:cs typeface="Times New Roman"/>
              </a:rPr>
              <a:t> </a:t>
            </a:r>
            <a:r>
              <a:rPr sz="2800" dirty="0">
                <a:latin typeface="Calibri"/>
                <a:cs typeface="Calibri"/>
              </a:rPr>
              <a:t>evidence</a:t>
            </a:r>
            <a:r>
              <a:rPr sz="2800" spc="-95" dirty="0">
                <a:latin typeface="Times New Roman"/>
                <a:cs typeface="Times New Roman"/>
              </a:rPr>
              <a:t> </a:t>
            </a:r>
            <a:r>
              <a:rPr sz="2800" dirty="0">
                <a:latin typeface="Calibri"/>
                <a:cs typeface="Calibri"/>
              </a:rPr>
              <a:t>of</a:t>
            </a:r>
            <a:r>
              <a:rPr sz="2800" spc="-110" dirty="0">
                <a:latin typeface="Times New Roman"/>
                <a:cs typeface="Times New Roman"/>
              </a:rPr>
              <a:t> </a:t>
            </a:r>
            <a:r>
              <a:rPr sz="2800" spc="-10" dirty="0">
                <a:latin typeface="Calibri"/>
                <a:cs typeface="Calibri"/>
              </a:rPr>
              <a:t>recurrence</a:t>
            </a:r>
            <a:r>
              <a:rPr sz="2800" spc="-90" dirty="0">
                <a:latin typeface="Times New Roman"/>
                <a:cs typeface="Times New Roman"/>
              </a:rPr>
              <a:t> </a:t>
            </a:r>
            <a:r>
              <a:rPr sz="2800" dirty="0">
                <a:latin typeface="Calibri"/>
                <a:cs typeface="Calibri"/>
              </a:rPr>
              <a:t>of</a:t>
            </a:r>
            <a:r>
              <a:rPr sz="2800" spc="-110" dirty="0">
                <a:latin typeface="Times New Roman"/>
                <a:cs typeface="Times New Roman"/>
              </a:rPr>
              <a:t> </a:t>
            </a:r>
            <a:r>
              <a:rPr sz="2800" dirty="0">
                <a:latin typeface="Calibri"/>
                <a:cs typeface="Calibri"/>
              </a:rPr>
              <a:t>vulval</a:t>
            </a:r>
            <a:r>
              <a:rPr sz="2800" spc="-110" dirty="0">
                <a:latin typeface="Times New Roman"/>
                <a:cs typeface="Times New Roman"/>
              </a:rPr>
              <a:t> </a:t>
            </a:r>
            <a:r>
              <a:rPr sz="2800" dirty="0">
                <a:latin typeface="Calibri"/>
                <a:cs typeface="Calibri"/>
              </a:rPr>
              <a:t>disease</a:t>
            </a:r>
            <a:r>
              <a:rPr sz="2800" spc="-95" dirty="0">
                <a:latin typeface="Times New Roman"/>
                <a:cs typeface="Times New Roman"/>
              </a:rPr>
              <a:t> </a:t>
            </a:r>
            <a:r>
              <a:rPr sz="2800" dirty="0">
                <a:latin typeface="Calibri"/>
                <a:cs typeface="Calibri"/>
              </a:rPr>
              <a:t>with</a:t>
            </a:r>
            <a:r>
              <a:rPr sz="2800" spc="-120" dirty="0">
                <a:latin typeface="Times New Roman"/>
                <a:cs typeface="Times New Roman"/>
              </a:rPr>
              <a:t> </a:t>
            </a:r>
            <a:r>
              <a:rPr sz="2800" dirty="0">
                <a:latin typeface="Calibri"/>
                <a:cs typeface="Calibri"/>
              </a:rPr>
              <a:t>hormone</a:t>
            </a:r>
            <a:r>
              <a:rPr sz="2800" spc="-80" dirty="0">
                <a:latin typeface="Times New Roman"/>
                <a:cs typeface="Times New Roman"/>
              </a:rPr>
              <a:t> </a:t>
            </a:r>
            <a:r>
              <a:rPr sz="2800" spc="-25" dirty="0">
                <a:latin typeface="Calibri"/>
                <a:cs typeface="Calibri"/>
              </a:rPr>
              <a:t>use</a:t>
            </a:r>
            <a:endParaRPr sz="2800" dirty="0">
              <a:latin typeface="Calibri"/>
              <a:cs typeface="Calibri"/>
            </a:endParaRPr>
          </a:p>
          <a:p>
            <a:pPr marL="240029" indent="-227329">
              <a:lnSpc>
                <a:spcPct val="100000"/>
              </a:lnSpc>
              <a:spcBef>
                <a:spcPts val="635"/>
              </a:spcBef>
              <a:buFont typeface="Arial"/>
              <a:buChar char="•"/>
              <a:tabLst>
                <a:tab pos="240029" algn="l"/>
              </a:tabLst>
            </a:pPr>
            <a:r>
              <a:rPr sz="2800" b="1" dirty="0">
                <a:solidFill>
                  <a:srgbClr val="538135"/>
                </a:solidFill>
                <a:latin typeface="Calibri"/>
                <a:cs typeface="Calibri"/>
              </a:rPr>
              <a:t>HRT</a:t>
            </a:r>
            <a:r>
              <a:rPr sz="2800" spc="-95" dirty="0">
                <a:solidFill>
                  <a:srgbClr val="538135"/>
                </a:solidFill>
                <a:latin typeface="Times New Roman"/>
                <a:cs typeface="Times New Roman"/>
              </a:rPr>
              <a:t> </a:t>
            </a:r>
            <a:r>
              <a:rPr sz="2800" b="1" dirty="0">
                <a:solidFill>
                  <a:srgbClr val="538135"/>
                </a:solidFill>
                <a:latin typeface="Calibri"/>
                <a:cs typeface="Calibri"/>
              </a:rPr>
              <a:t>is</a:t>
            </a:r>
            <a:r>
              <a:rPr sz="2800" spc="-100" dirty="0">
                <a:solidFill>
                  <a:srgbClr val="538135"/>
                </a:solidFill>
                <a:latin typeface="Times New Roman"/>
                <a:cs typeface="Times New Roman"/>
              </a:rPr>
              <a:t> </a:t>
            </a:r>
            <a:r>
              <a:rPr sz="2800" b="1" dirty="0">
                <a:solidFill>
                  <a:srgbClr val="538135"/>
                </a:solidFill>
                <a:latin typeface="Calibri"/>
                <a:cs typeface="Calibri"/>
              </a:rPr>
              <a:t>not</a:t>
            </a:r>
            <a:r>
              <a:rPr sz="2800" spc="-95" dirty="0">
                <a:solidFill>
                  <a:srgbClr val="538135"/>
                </a:solidFill>
                <a:latin typeface="Times New Roman"/>
                <a:cs typeface="Times New Roman"/>
              </a:rPr>
              <a:t> </a:t>
            </a:r>
            <a:r>
              <a:rPr sz="2800" b="1" spc="-10" dirty="0">
                <a:solidFill>
                  <a:srgbClr val="538135"/>
                </a:solidFill>
                <a:latin typeface="Calibri"/>
                <a:cs typeface="Calibri"/>
              </a:rPr>
              <a:t>contraindicated.</a:t>
            </a:r>
            <a:endParaRPr sz="2800" dirty="0">
              <a:latin typeface="Calibri"/>
              <a:cs typeface="Calibri"/>
            </a:endParaRPr>
          </a:p>
          <a:p>
            <a:pPr>
              <a:lnSpc>
                <a:spcPct val="100000"/>
              </a:lnSpc>
              <a:spcBef>
                <a:spcPts val="1645"/>
              </a:spcBef>
              <a:buFont typeface="Arial"/>
              <a:buChar char="•"/>
            </a:pPr>
            <a:endParaRPr sz="2800" dirty="0">
              <a:latin typeface="Calibri"/>
              <a:cs typeface="Calibri"/>
            </a:endParaRPr>
          </a:p>
          <a:p>
            <a:pPr marL="239395" marR="1245870" indent="-227329">
              <a:lnSpc>
                <a:spcPts val="3020"/>
              </a:lnSpc>
              <a:buFont typeface="Arial"/>
              <a:buChar char="•"/>
              <a:tabLst>
                <a:tab pos="240665" algn="l"/>
              </a:tabLst>
            </a:pPr>
            <a:r>
              <a:rPr sz="2800" spc="-20" dirty="0">
                <a:latin typeface="Calibri"/>
                <a:cs typeface="Calibri"/>
              </a:rPr>
              <a:t>Systemic</a:t>
            </a:r>
            <a:r>
              <a:rPr sz="2800" spc="-100" dirty="0">
                <a:latin typeface="Times New Roman"/>
                <a:cs typeface="Times New Roman"/>
              </a:rPr>
              <a:t> </a:t>
            </a:r>
            <a:r>
              <a:rPr sz="2800" dirty="0">
                <a:latin typeface="Calibri"/>
                <a:cs typeface="Calibri"/>
              </a:rPr>
              <a:t>and</a:t>
            </a:r>
            <a:r>
              <a:rPr sz="2800" spc="-95" dirty="0">
                <a:latin typeface="Times New Roman"/>
                <a:cs typeface="Times New Roman"/>
              </a:rPr>
              <a:t> </a:t>
            </a:r>
            <a:r>
              <a:rPr sz="2800" dirty="0">
                <a:latin typeface="Calibri"/>
                <a:cs typeface="Calibri"/>
              </a:rPr>
              <a:t>local</a:t>
            </a:r>
            <a:r>
              <a:rPr sz="2800" spc="-110" dirty="0">
                <a:latin typeface="Times New Roman"/>
                <a:cs typeface="Times New Roman"/>
              </a:rPr>
              <a:t> </a:t>
            </a:r>
            <a:r>
              <a:rPr sz="2800" spc="-10" dirty="0">
                <a:latin typeface="Calibri"/>
                <a:cs typeface="Calibri"/>
              </a:rPr>
              <a:t>vaginal</a:t>
            </a:r>
            <a:r>
              <a:rPr sz="2800" spc="-140" dirty="0">
                <a:latin typeface="Times New Roman"/>
                <a:cs typeface="Times New Roman"/>
              </a:rPr>
              <a:t> </a:t>
            </a:r>
            <a:r>
              <a:rPr sz="2800" spc="-20" dirty="0">
                <a:latin typeface="Calibri"/>
                <a:cs typeface="Calibri"/>
              </a:rPr>
              <a:t>oestrogen</a:t>
            </a:r>
            <a:r>
              <a:rPr sz="2800" spc="-110" dirty="0">
                <a:latin typeface="Times New Roman"/>
                <a:cs typeface="Times New Roman"/>
              </a:rPr>
              <a:t> </a:t>
            </a:r>
            <a:r>
              <a:rPr sz="2800" dirty="0">
                <a:latin typeface="Calibri"/>
                <a:cs typeface="Calibri"/>
              </a:rPr>
              <a:t>HRT</a:t>
            </a:r>
            <a:r>
              <a:rPr sz="2800" spc="-95" dirty="0">
                <a:latin typeface="Times New Roman"/>
                <a:cs typeface="Times New Roman"/>
              </a:rPr>
              <a:t> </a:t>
            </a:r>
            <a:r>
              <a:rPr sz="2800" dirty="0">
                <a:latin typeface="Calibri"/>
                <a:cs typeface="Calibri"/>
              </a:rPr>
              <a:t>can</a:t>
            </a:r>
            <a:r>
              <a:rPr sz="2800" spc="-110" dirty="0">
                <a:latin typeface="Times New Roman"/>
                <a:cs typeface="Times New Roman"/>
              </a:rPr>
              <a:t> </a:t>
            </a:r>
            <a:r>
              <a:rPr sz="2800" dirty="0">
                <a:latin typeface="Calibri"/>
                <a:cs typeface="Calibri"/>
              </a:rPr>
              <a:t>be</a:t>
            </a:r>
            <a:r>
              <a:rPr sz="2800" spc="-100" dirty="0">
                <a:latin typeface="Times New Roman"/>
                <a:cs typeface="Times New Roman"/>
              </a:rPr>
              <a:t> </a:t>
            </a:r>
            <a:r>
              <a:rPr sz="2800" spc="-20" dirty="0">
                <a:latin typeface="Calibri"/>
                <a:cs typeface="Calibri"/>
              </a:rPr>
              <a:t>offered</a:t>
            </a:r>
            <a:r>
              <a:rPr sz="2800" spc="-114" dirty="0">
                <a:latin typeface="Times New Roman"/>
                <a:cs typeface="Times New Roman"/>
              </a:rPr>
              <a:t> </a:t>
            </a:r>
            <a:r>
              <a:rPr sz="2800" spc="-10" dirty="0">
                <a:latin typeface="Calibri"/>
                <a:cs typeface="Calibri"/>
              </a:rPr>
              <a:t>after</a:t>
            </a:r>
            <a:r>
              <a:rPr sz="2800" spc="-10" dirty="0">
                <a:latin typeface="Times New Roman"/>
                <a:cs typeface="Times New Roman"/>
              </a:rPr>
              <a:t> 	</a:t>
            </a:r>
            <a:r>
              <a:rPr sz="2800" spc="-20" dirty="0">
                <a:latin typeface="Calibri"/>
                <a:cs typeface="Calibri"/>
              </a:rPr>
              <a:t>treatment</a:t>
            </a:r>
            <a:r>
              <a:rPr sz="2800" spc="-130" dirty="0">
                <a:latin typeface="Times New Roman"/>
                <a:cs typeface="Times New Roman"/>
              </a:rPr>
              <a:t> </a:t>
            </a:r>
            <a:r>
              <a:rPr sz="2800" dirty="0">
                <a:latin typeface="Calibri"/>
                <a:cs typeface="Calibri"/>
              </a:rPr>
              <a:t>for</a:t>
            </a:r>
            <a:r>
              <a:rPr sz="2800" spc="-114" dirty="0">
                <a:latin typeface="Times New Roman"/>
                <a:cs typeface="Times New Roman"/>
              </a:rPr>
              <a:t> </a:t>
            </a:r>
            <a:r>
              <a:rPr sz="2800" spc="-10" dirty="0">
                <a:latin typeface="Calibri"/>
                <a:cs typeface="Calibri"/>
              </a:rPr>
              <a:t>vaginal</a:t>
            </a:r>
            <a:r>
              <a:rPr sz="2800" spc="-150" dirty="0">
                <a:latin typeface="Times New Roman"/>
                <a:cs typeface="Times New Roman"/>
              </a:rPr>
              <a:t> </a:t>
            </a:r>
            <a:r>
              <a:rPr sz="2800" dirty="0">
                <a:latin typeface="Calibri"/>
                <a:cs typeface="Calibri"/>
              </a:rPr>
              <a:t>and</a:t>
            </a:r>
            <a:r>
              <a:rPr sz="2800" spc="-114" dirty="0">
                <a:latin typeface="Times New Roman"/>
                <a:cs typeface="Times New Roman"/>
              </a:rPr>
              <a:t> </a:t>
            </a:r>
            <a:r>
              <a:rPr sz="2800" dirty="0">
                <a:latin typeface="Calibri"/>
                <a:cs typeface="Calibri"/>
              </a:rPr>
              <a:t>vulval</a:t>
            </a:r>
            <a:r>
              <a:rPr sz="2800" spc="-120" dirty="0">
                <a:latin typeface="Times New Roman"/>
                <a:cs typeface="Times New Roman"/>
              </a:rPr>
              <a:t> </a:t>
            </a:r>
            <a:r>
              <a:rPr sz="2800" spc="-10" dirty="0">
                <a:latin typeface="Calibri"/>
                <a:cs typeface="Calibri"/>
              </a:rPr>
              <a:t>carcinoma.</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20369" y="331419"/>
            <a:ext cx="3416935" cy="697230"/>
          </a:xfrm>
          <a:prstGeom prst="rect">
            <a:avLst/>
          </a:prstGeom>
        </p:spPr>
        <p:txBody>
          <a:bodyPr vert="horz" wrap="square" lIns="0" tIns="13335" rIns="0" bIns="0" rtlCol="0">
            <a:spAutoFit/>
          </a:bodyPr>
          <a:lstStyle/>
          <a:p>
            <a:pPr marL="12700">
              <a:lnSpc>
                <a:spcPct val="100000"/>
              </a:lnSpc>
              <a:spcBef>
                <a:spcPts val="105"/>
              </a:spcBef>
            </a:pPr>
            <a:r>
              <a:rPr spc="-35" dirty="0"/>
              <a:t>Cervical</a:t>
            </a:r>
            <a:r>
              <a:rPr b="0" spc="-210" dirty="0">
                <a:latin typeface="Times New Roman"/>
                <a:cs typeface="Times New Roman"/>
              </a:rPr>
              <a:t> </a:t>
            </a:r>
            <a:r>
              <a:rPr spc="-10" dirty="0"/>
              <a:t>Cancer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27</a:t>
            </a:fld>
            <a:endParaRPr spc="-25" dirty="0"/>
          </a:p>
        </p:txBody>
      </p:sp>
      <p:sp>
        <p:nvSpPr>
          <p:cNvPr id="3" name="object 3"/>
          <p:cNvSpPr txBox="1"/>
          <p:nvPr/>
        </p:nvSpPr>
        <p:spPr>
          <a:xfrm>
            <a:off x="538073" y="1380490"/>
            <a:ext cx="10963275" cy="4163695"/>
          </a:xfrm>
          <a:prstGeom prst="rect">
            <a:avLst/>
          </a:prstGeom>
        </p:spPr>
        <p:txBody>
          <a:bodyPr vert="horz" wrap="square" lIns="0" tIns="60960" rIns="0" bIns="0" rtlCol="0">
            <a:spAutoFit/>
          </a:bodyPr>
          <a:lstStyle/>
          <a:p>
            <a:pPr marL="240029" marR="169545" indent="-227329">
              <a:lnSpc>
                <a:spcPts val="3020"/>
              </a:lnSpc>
              <a:spcBef>
                <a:spcPts val="480"/>
              </a:spcBef>
              <a:buFont typeface="Arial"/>
              <a:buChar char="•"/>
              <a:tabLst>
                <a:tab pos="241300" algn="l"/>
              </a:tabLst>
            </a:pPr>
            <a:r>
              <a:rPr sz="2800" b="1" dirty="0">
                <a:solidFill>
                  <a:srgbClr val="538135"/>
                </a:solidFill>
                <a:latin typeface="Calibri"/>
                <a:cs typeface="Calibri"/>
              </a:rPr>
              <a:t>HRT</a:t>
            </a:r>
            <a:r>
              <a:rPr sz="2800" spc="-114" dirty="0">
                <a:solidFill>
                  <a:srgbClr val="538135"/>
                </a:solidFill>
                <a:latin typeface="Times New Roman"/>
                <a:cs typeface="Times New Roman"/>
              </a:rPr>
              <a:t> </a:t>
            </a:r>
            <a:r>
              <a:rPr sz="2800" b="1" dirty="0">
                <a:solidFill>
                  <a:srgbClr val="538135"/>
                </a:solidFill>
                <a:latin typeface="Calibri"/>
                <a:cs typeface="Calibri"/>
              </a:rPr>
              <a:t>is</a:t>
            </a:r>
            <a:r>
              <a:rPr sz="2800" spc="-114" dirty="0">
                <a:solidFill>
                  <a:srgbClr val="538135"/>
                </a:solidFill>
                <a:latin typeface="Times New Roman"/>
                <a:cs typeface="Times New Roman"/>
              </a:rPr>
              <a:t> </a:t>
            </a:r>
            <a:r>
              <a:rPr sz="2800" b="1" dirty="0">
                <a:solidFill>
                  <a:srgbClr val="538135"/>
                </a:solidFill>
                <a:latin typeface="Calibri"/>
                <a:cs typeface="Calibri"/>
              </a:rPr>
              <a:t>not</a:t>
            </a:r>
            <a:r>
              <a:rPr sz="2800" spc="-114" dirty="0">
                <a:solidFill>
                  <a:srgbClr val="538135"/>
                </a:solidFill>
                <a:latin typeface="Times New Roman"/>
                <a:cs typeface="Times New Roman"/>
              </a:rPr>
              <a:t> </a:t>
            </a:r>
            <a:r>
              <a:rPr sz="2800" b="1" spc="-20" dirty="0">
                <a:solidFill>
                  <a:srgbClr val="538135"/>
                </a:solidFill>
                <a:latin typeface="Calibri"/>
                <a:cs typeface="Calibri"/>
              </a:rPr>
              <a:t>contraindicated</a:t>
            </a:r>
            <a:r>
              <a:rPr sz="2800" spc="-85" dirty="0">
                <a:solidFill>
                  <a:srgbClr val="538135"/>
                </a:solidFill>
                <a:latin typeface="Times New Roman"/>
                <a:cs typeface="Times New Roman"/>
              </a:rPr>
              <a:t> </a:t>
            </a:r>
            <a:r>
              <a:rPr sz="2800" b="1" dirty="0">
                <a:solidFill>
                  <a:srgbClr val="538135"/>
                </a:solidFill>
                <a:latin typeface="Calibri"/>
                <a:cs typeface="Calibri"/>
              </a:rPr>
              <a:t>after</a:t>
            </a:r>
            <a:r>
              <a:rPr sz="2800" spc="-95" dirty="0">
                <a:solidFill>
                  <a:srgbClr val="538135"/>
                </a:solidFill>
                <a:latin typeface="Times New Roman"/>
                <a:cs typeface="Times New Roman"/>
              </a:rPr>
              <a:t> </a:t>
            </a:r>
            <a:r>
              <a:rPr sz="2800" b="1" spc="-20" dirty="0">
                <a:solidFill>
                  <a:srgbClr val="538135"/>
                </a:solidFill>
                <a:latin typeface="Calibri"/>
                <a:cs typeface="Calibri"/>
              </a:rPr>
              <a:t>treatment</a:t>
            </a:r>
            <a:r>
              <a:rPr sz="2800" spc="-90" dirty="0">
                <a:solidFill>
                  <a:srgbClr val="538135"/>
                </a:solidFill>
                <a:latin typeface="Times New Roman"/>
                <a:cs typeface="Times New Roman"/>
              </a:rPr>
              <a:t> </a:t>
            </a:r>
            <a:r>
              <a:rPr sz="2800" b="1" dirty="0">
                <a:solidFill>
                  <a:srgbClr val="538135"/>
                </a:solidFill>
                <a:latin typeface="Calibri"/>
                <a:cs typeface="Calibri"/>
              </a:rPr>
              <a:t>for</a:t>
            </a:r>
            <a:r>
              <a:rPr sz="2800" spc="-105" dirty="0">
                <a:solidFill>
                  <a:srgbClr val="538135"/>
                </a:solidFill>
                <a:latin typeface="Times New Roman"/>
                <a:cs typeface="Times New Roman"/>
              </a:rPr>
              <a:t> </a:t>
            </a:r>
            <a:r>
              <a:rPr sz="2800" b="1" dirty="0">
                <a:solidFill>
                  <a:srgbClr val="538135"/>
                </a:solidFill>
                <a:latin typeface="Calibri"/>
                <a:cs typeface="Calibri"/>
              </a:rPr>
              <a:t>squamous</a:t>
            </a:r>
            <a:r>
              <a:rPr sz="2800" spc="-114" dirty="0">
                <a:solidFill>
                  <a:srgbClr val="538135"/>
                </a:solidFill>
                <a:latin typeface="Times New Roman"/>
                <a:cs typeface="Times New Roman"/>
              </a:rPr>
              <a:t> </a:t>
            </a:r>
            <a:r>
              <a:rPr sz="2800" b="1" dirty="0">
                <a:solidFill>
                  <a:srgbClr val="538135"/>
                </a:solidFill>
                <a:latin typeface="Calibri"/>
                <a:cs typeface="Calibri"/>
              </a:rPr>
              <a:t>cell</a:t>
            </a:r>
            <a:r>
              <a:rPr sz="2800" spc="-114" dirty="0">
                <a:solidFill>
                  <a:srgbClr val="538135"/>
                </a:solidFill>
                <a:latin typeface="Times New Roman"/>
                <a:cs typeface="Times New Roman"/>
              </a:rPr>
              <a:t> </a:t>
            </a:r>
            <a:r>
              <a:rPr sz="2800" b="1" spc="-10" dirty="0">
                <a:solidFill>
                  <a:srgbClr val="538135"/>
                </a:solidFill>
                <a:latin typeface="Calibri"/>
                <a:cs typeface="Calibri"/>
              </a:rPr>
              <a:t>carcinoma</a:t>
            </a:r>
            <a:r>
              <a:rPr sz="2800" spc="-10" dirty="0">
                <a:solidFill>
                  <a:srgbClr val="538135"/>
                </a:solidFill>
                <a:latin typeface="Times New Roman"/>
                <a:cs typeface="Times New Roman"/>
              </a:rPr>
              <a:t> 	</a:t>
            </a:r>
            <a:r>
              <a:rPr sz="2800" b="1" dirty="0">
                <a:solidFill>
                  <a:srgbClr val="538135"/>
                </a:solidFill>
                <a:latin typeface="Calibri"/>
                <a:cs typeface="Calibri"/>
              </a:rPr>
              <a:t>of</a:t>
            </a:r>
            <a:r>
              <a:rPr sz="2800" spc="-114" dirty="0">
                <a:solidFill>
                  <a:srgbClr val="538135"/>
                </a:solidFill>
                <a:latin typeface="Times New Roman"/>
                <a:cs typeface="Times New Roman"/>
              </a:rPr>
              <a:t> </a:t>
            </a:r>
            <a:r>
              <a:rPr sz="2800" b="1" dirty="0">
                <a:solidFill>
                  <a:srgbClr val="538135"/>
                </a:solidFill>
                <a:latin typeface="Calibri"/>
                <a:cs typeface="Calibri"/>
              </a:rPr>
              <a:t>the</a:t>
            </a:r>
            <a:r>
              <a:rPr sz="2800" spc="-105" dirty="0">
                <a:solidFill>
                  <a:srgbClr val="538135"/>
                </a:solidFill>
                <a:latin typeface="Times New Roman"/>
                <a:cs typeface="Times New Roman"/>
              </a:rPr>
              <a:t> </a:t>
            </a:r>
            <a:r>
              <a:rPr sz="2800" b="1" dirty="0">
                <a:solidFill>
                  <a:srgbClr val="538135"/>
                </a:solidFill>
                <a:latin typeface="Calibri"/>
                <a:cs typeface="Calibri"/>
              </a:rPr>
              <a:t>cervix</a:t>
            </a:r>
            <a:r>
              <a:rPr sz="2800" spc="-95" dirty="0">
                <a:solidFill>
                  <a:srgbClr val="538135"/>
                </a:solidFill>
                <a:latin typeface="Times New Roman"/>
                <a:cs typeface="Times New Roman"/>
              </a:rPr>
              <a:t> </a:t>
            </a:r>
            <a:r>
              <a:rPr sz="2800" b="1" dirty="0">
                <a:solidFill>
                  <a:srgbClr val="538135"/>
                </a:solidFill>
                <a:latin typeface="Calibri"/>
                <a:cs typeface="Calibri"/>
              </a:rPr>
              <a:t>or</a:t>
            </a:r>
            <a:r>
              <a:rPr sz="2800" spc="-105" dirty="0">
                <a:solidFill>
                  <a:srgbClr val="538135"/>
                </a:solidFill>
                <a:latin typeface="Times New Roman"/>
                <a:cs typeface="Times New Roman"/>
              </a:rPr>
              <a:t> </a:t>
            </a:r>
            <a:r>
              <a:rPr sz="2800" b="1" spc="-10" dirty="0">
                <a:solidFill>
                  <a:srgbClr val="538135"/>
                </a:solidFill>
                <a:latin typeface="Calibri"/>
                <a:cs typeface="Calibri"/>
              </a:rPr>
              <a:t>adenocarcinoma</a:t>
            </a:r>
            <a:r>
              <a:rPr sz="2800" spc="-85" dirty="0">
                <a:solidFill>
                  <a:srgbClr val="538135"/>
                </a:solidFill>
                <a:latin typeface="Times New Roman"/>
                <a:cs typeface="Times New Roman"/>
              </a:rPr>
              <a:t> </a:t>
            </a:r>
            <a:r>
              <a:rPr sz="2800" b="1" dirty="0">
                <a:solidFill>
                  <a:srgbClr val="538135"/>
                </a:solidFill>
                <a:latin typeface="Calibri"/>
                <a:cs typeface="Calibri"/>
              </a:rPr>
              <a:t>of</a:t>
            </a:r>
            <a:r>
              <a:rPr sz="2800" spc="-114" dirty="0">
                <a:solidFill>
                  <a:srgbClr val="538135"/>
                </a:solidFill>
                <a:latin typeface="Times New Roman"/>
                <a:cs typeface="Times New Roman"/>
              </a:rPr>
              <a:t> </a:t>
            </a:r>
            <a:r>
              <a:rPr sz="2800" b="1" dirty="0">
                <a:solidFill>
                  <a:srgbClr val="538135"/>
                </a:solidFill>
                <a:latin typeface="Calibri"/>
                <a:cs typeface="Calibri"/>
              </a:rPr>
              <a:t>the</a:t>
            </a:r>
            <a:r>
              <a:rPr sz="2800" spc="-105" dirty="0">
                <a:solidFill>
                  <a:srgbClr val="538135"/>
                </a:solidFill>
                <a:latin typeface="Times New Roman"/>
                <a:cs typeface="Times New Roman"/>
              </a:rPr>
              <a:t> </a:t>
            </a:r>
            <a:r>
              <a:rPr sz="2800" b="1" spc="-10" dirty="0">
                <a:solidFill>
                  <a:srgbClr val="538135"/>
                </a:solidFill>
                <a:latin typeface="Calibri"/>
                <a:cs typeface="Calibri"/>
              </a:rPr>
              <a:t>cervix.</a:t>
            </a:r>
            <a:endParaRPr sz="2800" dirty="0">
              <a:latin typeface="Calibri"/>
              <a:cs typeface="Calibri"/>
            </a:endParaRPr>
          </a:p>
          <a:p>
            <a:pPr marL="240029" marR="5080" indent="-227329">
              <a:lnSpc>
                <a:spcPct val="90000"/>
              </a:lnSpc>
              <a:spcBef>
                <a:spcPts val="965"/>
              </a:spcBef>
              <a:buFont typeface="Arial"/>
              <a:buChar char="•"/>
              <a:tabLst>
                <a:tab pos="241300" algn="l"/>
              </a:tabLst>
            </a:pPr>
            <a:r>
              <a:rPr sz="2800" dirty="0">
                <a:latin typeface="Calibri"/>
                <a:cs typeface="Calibri"/>
              </a:rPr>
              <a:t>A</a:t>
            </a:r>
            <a:r>
              <a:rPr sz="2800" spc="-120" dirty="0">
                <a:latin typeface="Times New Roman"/>
                <a:cs typeface="Times New Roman"/>
              </a:rPr>
              <a:t> </a:t>
            </a:r>
            <a:r>
              <a:rPr sz="2800" spc="-20" dirty="0">
                <a:latin typeface="Calibri"/>
                <a:cs typeface="Calibri"/>
              </a:rPr>
              <a:t>systematic</a:t>
            </a:r>
            <a:r>
              <a:rPr sz="2800" spc="-130" dirty="0">
                <a:latin typeface="Times New Roman"/>
                <a:cs typeface="Times New Roman"/>
              </a:rPr>
              <a:t> </a:t>
            </a:r>
            <a:r>
              <a:rPr sz="2800" dirty="0">
                <a:latin typeface="Calibri"/>
                <a:cs typeface="Calibri"/>
              </a:rPr>
              <a:t>review</a:t>
            </a:r>
            <a:r>
              <a:rPr sz="2800" spc="-125" dirty="0">
                <a:latin typeface="Times New Roman"/>
                <a:cs typeface="Times New Roman"/>
              </a:rPr>
              <a:t> </a:t>
            </a:r>
            <a:r>
              <a:rPr sz="2800" dirty="0">
                <a:latin typeface="Calibri"/>
                <a:cs typeface="Calibri"/>
              </a:rPr>
              <a:t>of</a:t>
            </a:r>
            <a:r>
              <a:rPr sz="2800" spc="-130" dirty="0">
                <a:latin typeface="Times New Roman"/>
                <a:cs typeface="Times New Roman"/>
              </a:rPr>
              <a:t> </a:t>
            </a:r>
            <a:r>
              <a:rPr sz="2800" dirty="0">
                <a:latin typeface="Calibri"/>
                <a:cs typeface="Calibri"/>
              </a:rPr>
              <a:t>HRT</a:t>
            </a:r>
            <a:r>
              <a:rPr sz="2800" spc="-125" dirty="0">
                <a:latin typeface="Times New Roman"/>
                <a:cs typeface="Times New Roman"/>
              </a:rPr>
              <a:t> </a:t>
            </a:r>
            <a:r>
              <a:rPr sz="2800" dirty="0">
                <a:latin typeface="Calibri"/>
                <a:cs typeface="Calibri"/>
              </a:rPr>
              <a:t>and</a:t>
            </a:r>
            <a:r>
              <a:rPr sz="2800" spc="-120" dirty="0">
                <a:latin typeface="Times New Roman"/>
                <a:cs typeface="Times New Roman"/>
              </a:rPr>
              <a:t> </a:t>
            </a:r>
            <a:r>
              <a:rPr sz="2800" dirty="0">
                <a:latin typeface="Calibri"/>
                <a:cs typeface="Calibri"/>
              </a:rPr>
              <a:t>cervical</a:t>
            </a:r>
            <a:r>
              <a:rPr sz="2800" spc="-130" dirty="0">
                <a:latin typeface="Times New Roman"/>
                <a:cs typeface="Times New Roman"/>
              </a:rPr>
              <a:t> </a:t>
            </a:r>
            <a:r>
              <a:rPr sz="2800" dirty="0">
                <a:latin typeface="Calibri"/>
                <a:cs typeface="Calibri"/>
              </a:rPr>
              <a:t>cancer</a:t>
            </a:r>
            <a:r>
              <a:rPr sz="2800" spc="-120" dirty="0">
                <a:latin typeface="Times New Roman"/>
                <a:cs typeface="Times New Roman"/>
              </a:rPr>
              <a:t> </a:t>
            </a:r>
            <a:r>
              <a:rPr sz="2800" dirty="0">
                <a:latin typeface="Calibri"/>
                <a:cs typeface="Calibri"/>
              </a:rPr>
              <a:t>was</a:t>
            </a:r>
            <a:r>
              <a:rPr sz="2800" spc="-130" dirty="0">
                <a:latin typeface="Times New Roman"/>
                <a:cs typeface="Times New Roman"/>
              </a:rPr>
              <a:t> </a:t>
            </a:r>
            <a:r>
              <a:rPr sz="2800" dirty="0">
                <a:latin typeface="Calibri"/>
                <a:cs typeface="Calibri"/>
              </a:rPr>
              <a:t>published</a:t>
            </a:r>
            <a:r>
              <a:rPr sz="2800" spc="-80" dirty="0">
                <a:latin typeface="Times New Roman"/>
                <a:cs typeface="Times New Roman"/>
              </a:rPr>
              <a:t> </a:t>
            </a:r>
            <a:r>
              <a:rPr sz="2800" dirty="0">
                <a:latin typeface="Calibri"/>
                <a:cs typeface="Calibri"/>
              </a:rPr>
              <a:t>in</a:t>
            </a:r>
            <a:r>
              <a:rPr sz="2800" spc="-130" dirty="0">
                <a:latin typeface="Times New Roman"/>
                <a:cs typeface="Times New Roman"/>
              </a:rPr>
              <a:t> </a:t>
            </a:r>
            <a:r>
              <a:rPr sz="2800" spc="-10" dirty="0">
                <a:latin typeface="Calibri"/>
                <a:cs typeface="Calibri"/>
              </a:rPr>
              <a:t>2021</a:t>
            </a:r>
            <a:r>
              <a:rPr lang="en-IE" sz="2800" spc="-10" baseline="30000" dirty="0">
                <a:latin typeface="Calibri"/>
                <a:cs typeface="Calibri"/>
              </a:rPr>
              <a:t>1</a:t>
            </a:r>
            <a:r>
              <a:rPr sz="2800" spc="-10" dirty="0">
                <a:latin typeface="Times New Roman"/>
                <a:cs typeface="Times New Roman"/>
              </a:rPr>
              <a:t> 	</a:t>
            </a:r>
            <a:r>
              <a:rPr sz="2800" spc="-10" dirty="0">
                <a:latin typeface="Calibri"/>
                <a:cs typeface="Calibri"/>
              </a:rPr>
              <a:t>Several</a:t>
            </a:r>
            <a:r>
              <a:rPr sz="2800" spc="-150" dirty="0">
                <a:latin typeface="Times New Roman"/>
                <a:cs typeface="Times New Roman"/>
              </a:rPr>
              <a:t> </a:t>
            </a:r>
            <a:r>
              <a:rPr sz="2800" dirty="0">
                <a:latin typeface="Calibri"/>
                <a:cs typeface="Calibri"/>
              </a:rPr>
              <a:t>studies</a:t>
            </a:r>
            <a:r>
              <a:rPr sz="2800" spc="-100" dirty="0">
                <a:latin typeface="Times New Roman"/>
                <a:cs typeface="Times New Roman"/>
              </a:rPr>
              <a:t> </a:t>
            </a:r>
            <a:r>
              <a:rPr sz="2800" spc="-10" dirty="0">
                <a:latin typeface="Calibri"/>
                <a:cs typeface="Calibri"/>
              </a:rPr>
              <a:t>linked</a:t>
            </a:r>
            <a:r>
              <a:rPr sz="2800" spc="-125" dirty="0">
                <a:latin typeface="Times New Roman"/>
                <a:cs typeface="Times New Roman"/>
              </a:rPr>
              <a:t> </a:t>
            </a:r>
            <a:r>
              <a:rPr sz="2800" spc="-10" dirty="0">
                <a:latin typeface="Calibri"/>
                <a:cs typeface="Calibri"/>
              </a:rPr>
              <a:t>significantly</a:t>
            </a:r>
            <a:r>
              <a:rPr sz="2800" spc="-120" dirty="0">
                <a:latin typeface="Times New Roman"/>
                <a:cs typeface="Times New Roman"/>
              </a:rPr>
              <a:t> </a:t>
            </a:r>
            <a:r>
              <a:rPr sz="2800" spc="-10" dirty="0">
                <a:latin typeface="Calibri"/>
                <a:cs typeface="Calibri"/>
              </a:rPr>
              <a:t>reduced</a:t>
            </a:r>
            <a:r>
              <a:rPr sz="2800" spc="-120" dirty="0">
                <a:latin typeface="Times New Roman"/>
                <a:cs typeface="Times New Roman"/>
              </a:rPr>
              <a:t> </a:t>
            </a:r>
            <a:r>
              <a:rPr sz="2800" dirty="0">
                <a:latin typeface="Calibri"/>
                <a:cs typeface="Calibri"/>
              </a:rPr>
              <a:t>risk</a:t>
            </a:r>
            <a:r>
              <a:rPr sz="2800" spc="-130" dirty="0">
                <a:latin typeface="Times New Roman"/>
                <a:cs typeface="Times New Roman"/>
              </a:rPr>
              <a:t> </a:t>
            </a:r>
            <a:r>
              <a:rPr sz="2800" dirty="0">
                <a:latin typeface="Calibri"/>
                <a:cs typeface="Calibri"/>
              </a:rPr>
              <a:t>of</a:t>
            </a:r>
            <a:r>
              <a:rPr sz="2800" spc="-135" dirty="0">
                <a:latin typeface="Times New Roman"/>
                <a:cs typeface="Times New Roman"/>
              </a:rPr>
              <a:t> </a:t>
            </a:r>
            <a:r>
              <a:rPr sz="2800" dirty="0">
                <a:latin typeface="Calibri"/>
                <a:cs typeface="Calibri"/>
              </a:rPr>
              <a:t>developing</a:t>
            </a:r>
            <a:r>
              <a:rPr sz="2800" spc="-125" dirty="0">
                <a:latin typeface="Times New Roman"/>
                <a:cs typeface="Times New Roman"/>
              </a:rPr>
              <a:t> </a:t>
            </a:r>
            <a:r>
              <a:rPr sz="2800" spc="-10" dirty="0">
                <a:latin typeface="Calibri"/>
                <a:cs typeface="Calibri"/>
              </a:rPr>
              <a:t>cervical</a:t>
            </a:r>
            <a:r>
              <a:rPr sz="2800" spc="-10" dirty="0">
                <a:latin typeface="Times New Roman"/>
                <a:cs typeface="Times New Roman"/>
              </a:rPr>
              <a:t> 	</a:t>
            </a:r>
            <a:r>
              <a:rPr sz="2800" spc="-10" dirty="0">
                <a:latin typeface="Calibri"/>
                <a:cs typeface="Calibri"/>
              </a:rPr>
              <a:t>squamous</a:t>
            </a:r>
            <a:r>
              <a:rPr sz="2800" spc="-80" dirty="0">
                <a:latin typeface="Times New Roman"/>
                <a:cs typeface="Times New Roman"/>
              </a:rPr>
              <a:t> </a:t>
            </a:r>
            <a:r>
              <a:rPr sz="2800" dirty="0">
                <a:latin typeface="Calibri"/>
                <a:cs typeface="Calibri"/>
              </a:rPr>
              <a:t>cell</a:t>
            </a:r>
            <a:r>
              <a:rPr sz="2800" spc="-130" dirty="0">
                <a:latin typeface="Times New Roman"/>
                <a:cs typeface="Times New Roman"/>
              </a:rPr>
              <a:t> </a:t>
            </a:r>
            <a:r>
              <a:rPr sz="2800" spc="-10" dirty="0">
                <a:latin typeface="Calibri"/>
                <a:cs typeface="Calibri"/>
              </a:rPr>
              <a:t>carcinoma</a:t>
            </a:r>
            <a:r>
              <a:rPr sz="2800" spc="-120" dirty="0">
                <a:latin typeface="Times New Roman"/>
                <a:cs typeface="Times New Roman"/>
              </a:rPr>
              <a:t> </a:t>
            </a:r>
            <a:r>
              <a:rPr sz="2800" dirty="0">
                <a:latin typeface="Calibri"/>
                <a:cs typeface="Calibri"/>
              </a:rPr>
              <a:t>in</a:t>
            </a:r>
            <a:r>
              <a:rPr sz="2800" spc="-114" dirty="0">
                <a:latin typeface="Times New Roman"/>
                <a:cs typeface="Times New Roman"/>
              </a:rPr>
              <a:t> </a:t>
            </a:r>
            <a:r>
              <a:rPr sz="2800" spc="-10" dirty="0">
                <a:latin typeface="Calibri"/>
                <a:cs typeface="Calibri"/>
              </a:rPr>
              <a:t>postmenopausal</a:t>
            </a:r>
            <a:r>
              <a:rPr sz="2800" spc="-65" dirty="0">
                <a:latin typeface="Times New Roman"/>
                <a:cs typeface="Times New Roman"/>
              </a:rPr>
              <a:t> </a:t>
            </a:r>
            <a:r>
              <a:rPr sz="2800" spc="-10" dirty="0">
                <a:latin typeface="Calibri"/>
                <a:cs typeface="Calibri"/>
              </a:rPr>
              <a:t>women</a:t>
            </a:r>
            <a:r>
              <a:rPr sz="2800" spc="-120" dirty="0">
                <a:latin typeface="Times New Roman"/>
                <a:cs typeface="Times New Roman"/>
              </a:rPr>
              <a:t> </a:t>
            </a:r>
            <a:r>
              <a:rPr sz="2800" spc="-20" dirty="0">
                <a:latin typeface="Calibri"/>
                <a:cs typeface="Calibri"/>
              </a:rPr>
              <a:t>treated</a:t>
            </a:r>
            <a:r>
              <a:rPr sz="2800" spc="-135" dirty="0">
                <a:latin typeface="Times New Roman"/>
                <a:cs typeface="Times New Roman"/>
              </a:rPr>
              <a:t> </a:t>
            </a:r>
            <a:r>
              <a:rPr sz="2800" dirty="0">
                <a:latin typeface="Calibri"/>
                <a:cs typeface="Calibri"/>
              </a:rPr>
              <a:t>with</a:t>
            </a:r>
            <a:r>
              <a:rPr sz="2800" spc="-114" dirty="0">
                <a:latin typeface="Times New Roman"/>
                <a:cs typeface="Times New Roman"/>
              </a:rPr>
              <a:t> </a:t>
            </a:r>
            <a:r>
              <a:rPr sz="2800" spc="-20" dirty="0">
                <a:latin typeface="Calibri"/>
                <a:cs typeface="Calibri"/>
              </a:rPr>
              <a:t>HRT,</a:t>
            </a:r>
            <a:r>
              <a:rPr sz="2800" spc="-20" dirty="0">
                <a:latin typeface="Times New Roman"/>
                <a:cs typeface="Times New Roman"/>
              </a:rPr>
              <a:t> 	</a:t>
            </a:r>
            <a:r>
              <a:rPr sz="2800" dirty="0">
                <a:latin typeface="Calibri"/>
                <a:cs typeface="Calibri"/>
              </a:rPr>
              <a:t>with</a:t>
            </a:r>
            <a:r>
              <a:rPr sz="2800" spc="-120" dirty="0">
                <a:latin typeface="Times New Roman"/>
                <a:cs typeface="Times New Roman"/>
              </a:rPr>
              <a:t> </a:t>
            </a:r>
            <a:r>
              <a:rPr sz="2800" dirty="0">
                <a:latin typeface="Calibri"/>
                <a:cs typeface="Calibri"/>
              </a:rPr>
              <a:t>a</a:t>
            </a:r>
            <a:r>
              <a:rPr sz="2800" spc="-120" dirty="0">
                <a:latin typeface="Times New Roman"/>
                <a:cs typeface="Times New Roman"/>
              </a:rPr>
              <a:t> </a:t>
            </a:r>
            <a:r>
              <a:rPr sz="2800" dirty="0">
                <a:latin typeface="Calibri"/>
                <a:cs typeface="Calibri"/>
              </a:rPr>
              <a:t>weak</a:t>
            </a:r>
            <a:r>
              <a:rPr sz="2800" spc="-120" dirty="0">
                <a:latin typeface="Times New Roman"/>
                <a:cs typeface="Times New Roman"/>
              </a:rPr>
              <a:t> </a:t>
            </a:r>
            <a:r>
              <a:rPr sz="2800" dirty="0">
                <a:latin typeface="Calibri"/>
                <a:cs typeface="Calibri"/>
              </a:rPr>
              <a:t>increase</a:t>
            </a:r>
            <a:r>
              <a:rPr sz="2800" spc="-125" dirty="0">
                <a:latin typeface="Times New Roman"/>
                <a:cs typeface="Times New Roman"/>
              </a:rPr>
              <a:t> </a:t>
            </a:r>
            <a:r>
              <a:rPr sz="2800" dirty="0">
                <a:latin typeface="Calibri"/>
                <a:cs typeface="Calibri"/>
              </a:rPr>
              <a:t>in</a:t>
            </a:r>
            <a:r>
              <a:rPr sz="2800" spc="-114" dirty="0">
                <a:latin typeface="Times New Roman"/>
                <a:cs typeface="Times New Roman"/>
              </a:rPr>
              <a:t> </a:t>
            </a:r>
            <a:r>
              <a:rPr sz="2800" dirty="0">
                <a:latin typeface="Calibri"/>
                <a:cs typeface="Calibri"/>
              </a:rPr>
              <a:t>the</a:t>
            </a:r>
            <a:r>
              <a:rPr sz="2800" spc="-114" dirty="0">
                <a:latin typeface="Times New Roman"/>
                <a:cs typeface="Times New Roman"/>
              </a:rPr>
              <a:t> </a:t>
            </a:r>
            <a:r>
              <a:rPr sz="2800" dirty="0">
                <a:latin typeface="Calibri"/>
                <a:cs typeface="Calibri"/>
              </a:rPr>
              <a:t>incidence</a:t>
            </a:r>
            <a:r>
              <a:rPr sz="2800" spc="-80" dirty="0">
                <a:latin typeface="Times New Roman"/>
                <a:cs typeface="Times New Roman"/>
              </a:rPr>
              <a:t> </a:t>
            </a:r>
            <a:r>
              <a:rPr sz="2800" dirty="0">
                <a:latin typeface="Calibri"/>
                <a:cs typeface="Calibri"/>
              </a:rPr>
              <a:t>of</a:t>
            </a:r>
            <a:r>
              <a:rPr sz="2800" spc="-125" dirty="0">
                <a:latin typeface="Times New Roman"/>
                <a:cs typeface="Times New Roman"/>
              </a:rPr>
              <a:t> </a:t>
            </a:r>
            <a:r>
              <a:rPr sz="2800" spc="-10" dirty="0">
                <a:latin typeface="Calibri"/>
                <a:cs typeface="Calibri"/>
              </a:rPr>
              <a:t>adenocarcinoma</a:t>
            </a:r>
            <a:r>
              <a:rPr sz="2800" spc="-100" dirty="0">
                <a:latin typeface="Times New Roman"/>
                <a:cs typeface="Times New Roman"/>
              </a:rPr>
              <a:t> </a:t>
            </a:r>
            <a:r>
              <a:rPr sz="2800" spc="-10" dirty="0">
                <a:latin typeface="Calibri"/>
                <a:cs typeface="Calibri"/>
              </a:rPr>
              <a:t>identified.</a:t>
            </a:r>
            <a:r>
              <a:rPr sz="2800" spc="-100" dirty="0">
                <a:latin typeface="Times New Roman"/>
                <a:cs typeface="Times New Roman"/>
              </a:rPr>
              <a:t> </a:t>
            </a:r>
            <a:r>
              <a:rPr sz="2800" spc="-10" dirty="0">
                <a:latin typeface="Calibri"/>
                <a:cs typeface="Calibri"/>
              </a:rPr>
              <a:t>There</a:t>
            </a:r>
            <a:r>
              <a:rPr sz="2800" spc="-10" dirty="0">
                <a:latin typeface="Times New Roman"/>
                <a:cs typeface="Times New Roman"/>
              </a:rPr>
              <a:t> 	</a:t>
            </a:r>
            <a:r>
              <a:rPr sz="2800" dirty="0">
                <a:latin typeface="Calibri"/>
                <a:cs typeface="Calibri"/>
              </a:rPr>
              <a:t>were</a:t>
            </a:r>
            <a:r>
              <a:rPr sz="2800" spc="-125" dirty="0">
                <a:latin typeface="Times New Roman"/>
                <a:cs typeface="Times New Roman"/>
              </a:rPr>
              <a:t> </a:t>
            </a:r>
            <a:r>
              <a:rPr sz="2800" dirty="0">
                <a:latin typeface="Calibri"/>
                <a:cs typeface="Calibri"/>
              </a:rPr>
              <a:t>no</a:t>
            </a:r>
            <a:r>
              <a:rPr sz="2800" spc="-105" dirty="0">
                <a:latin typeface="Times New Roman"/>
                <a:cs typeface="Times New Roman"/>
              </a:rPr>
              <a:t> </a:t>
            </a:r>
            <a:r>
              <a:rPr sz="2800" spc="-10" dirty="0">
                <a:latin typeface="Calibri"/>
                <a:cs typeface="Calibri"/>
              </a:rPr>
              <a:t>reports</a:t>
            </a:r>
            <a:r>
              <a:rPr sz="2800" spc="-105" dirty="0">
                <a:latin typeface="Times New Roman"/>
                <a:cs typeface="Times New Roman"/>
              </a:rPr>
              <a:t> </a:t>
            </a:r>
            <a:r>
              <a:rPr sz="2800" dirty="0">
                <a:latin typeface="Calibri"/>
                <a:cs typeface="Calibri"/>
              </a:rPr>
              <a:t>of</a:t>
            </a:r>
            <a:r>
              <a:rPr sz="2800" spc="-120" dirty="0">
                <a:latin typeface="Times New Roman"/>
                <a:cs typeface="Times New Roman"/>
              </a:rPr>
              <a:t> </a:t>
            </a:r>
            <a:r>
              <a:rPr sz="2800" dirty="0">
                <a:latin typeface="Calibri"/>
                <a:cs typeface="Calibri"/>
              </a:rPr>
              <a:t>a</a:t>
            </a:r>
            <a:r>
              <a:rPr sz="2800" spc="-110" dirty="0">
                <a:latin typeface="Times New Roman"/>
                <a:cs typeface="Times New Roman"/>
              </a:rPr>
              <a:t> </a:t>
            </a:r>
            <a:r>
              <a:rPr sz="2800" dirty="0">
                <a:latin typeface="Calibri"/>
                <a:cs typeface="Calibri"/>
              </a:rPr>
              <a:t>harmful</a:t>
            </a:r>
            <a:r>
              <a:rPr sz="2800" spc="-110" dirty="0">
                <a:latin typeface="Times New Roman"/>
                <a:cs typeface="Times New Roman"/>
              </a:rPr>
              <a:t> </a:t>
            </a:r>
            <a:r>
              <a:rPr sz="2800" spc="-20" dirty="0">
                <a:latin typeface="Calibri"/>
                <a:cs typeface="Calibri"/>
              </a:rPr>
              <a:t>effect</a:t>
            </a:r>
            <a:r>
              <a:rPr sz="2800" spc="-120" dirty="0">
                <a:latin typeface="Times New Roman"/>
                <a:cs typeface="Times New Roman"/>
              </a:rPr>
              <a:t> </a:t>
            </a:r>
            <a:r>
              <a:rPr sz="2800" dirty="0">
                <a:latin typeface="Calibri"/>
                <a:cs typeface="Calibri"/>
              </a:rPr>
              <a:t>of</a:t>
            </a:r>
            <a:r>
              <a:rPr sz="2800" spc="-120" dirty="0">
                <a:latin typeface="Times New Roman"/>
                <a:cs typeface="Times New Roman"/>
              </a:rPr>
              <a:t> </a:t>
            </a:r>
            <a:r>
              <a:rPr sz="2800" dirty="0">
                <a:latin typeface="Calibri"/>
                <a:cs typeface="Calibri"/>
              </a:rPr>
              <a:t>HRT</a:t>
            </a:r>
            <a:r>
              <a:rPr sz="2800" spc="-114" dirty="0">
                <a:latin typeface="Times New Roman"/>
                <a:cs typeface="Times New Roman"/>
              </a:rPr>
              <a:t> </a:t>
            </a:r>
            <a:r>
              <a:rPr sz="2800" dirty="0">
                <a:latin typeface="Calibri"/>
                <a:cs typeface="Calibri"/>
              </a:rPr>
              <a:t>on</a:t>
            </a:r>
            <a:r>
              <a:rPr sz="2800" spc="-110" dirty="0">
                <a:latin typeface="Times New Roman"/>
                <a:cs typeface="Times New Roman"/>
              </a:rPr>
              <a:t> </a:t>
            </a:r>
            <a:r>
              <a:rPr sz="2800" dirty="0">
                <a:latin typeface="Calibri"/>
                <a:cs typeface="Calibri"/>
              </a:rPr>
              <a:t>cervical</a:t>
            </a:r>
            <a:r>
              <a:rPr sz="2800" spc="-120" dirty="0">
                <a:latin typeface="Times New Roman"/>
                <a:cs typeface="Times New Roman"/>
              </a:rPr>
              <a:t> </a:t>
            </a:r>
            <a:r>
              <a:rPr sz="2800" dirty="0">
                <a:latin typeface="Calibri"/>
                <a:cs typeface="Calibri"/>
              </a:rPr>
              <a:t>cancer</a:t>
            </a:r>
            <a:r>
              <a:rPr sz="2800" spc="-105" dirty="0">
                <a:latin typeface="Times New Roman"/>
                <a:cs typeface="Times New Roman"/>
              </a:rPr>
              <a:t> </a:t>
            </a:r>
            <a:r>
              <a:rPr sz="2800" spc="-10" dirty="0">
                <a:latin typeface="Calibri"/>
                <a:cs typeface="Calibri"/>
              </a:rPr>
              <a:t>treatment</a:t>
            </a:r>
            <a:r>
              <a:rPr sz="2800" spc="-10" dirty="0">
                <a:latin typeface="Times New Roman"/>
                <a:cs typeface="Times New Roman"/>
              </a:rPr>
              <a:t> 	</a:t>
            </a:r>
            <a:r>
              <a:rPr sz="2800" spc="-10" dirty="0">
                <a:latin typeface="Calibri"/>
                <a:cs typeface="Calibri"/>
              </a:rPr>
              <a:t>outcomes.</a:t>
            </a:r>
            <a:endParaRPr sz="2800" dirty="0">
              <a:latin typeface="Calibri"/>
              <a:cs typeface="Calibri"/>
            </a:endParaRPr>
          </a:p>
          <a:p>
            <a:pPr marL="240029" marR="17780" indent="-227329">
              <a:lnSpc>
                <a:spcPts val="3020"/>
              </a:lnSpc>
              <a:spcBef>
                <a:spcPts val="1045"/>
              </a:spcBef>
              <a:buFont typeface="Arial"/>
              <a:buChar char="•"/>
              <a:tabLst>
                <a:tab pos="241300" algn="l"/>
              </a:tabLst>
            </a:pPr>
            <a:r>
              <a:rPr sz="2800" spc="-10" dirty="0">
                <a:latin typeface="Calibri"/>
                <a:cs typeface="Calibri"/>
              </a:rPr>
              <a:t>Several</a:t>
            </a:r>
            <a:r>
              <a:rPr sz="2800" spc="-150" dirty="0">
                <a:latin typeface="Times New Roman"/>
                <a:cs typeface="Times New Roman"/>
              </a:rPr>
              <a:t> </a:t>
            </a:r>
            <a:r>
              <a:rPr sz="2800" dirty="0">
                <a:latin typeface="Calibri"/>
                <a:cs typeface="Calibri"/>
              </a:rPr>
              <a:t>benefits</a:t>
            </a:r>
            <a:r>
              <a:rPr sz="2800" spc="-120" dirty="0">
                <a:latin typeface="Times New Roman"/>
                <a:cs typeface="Times New Roman"/>
              </a:rPr>
              <a:t> </a:t>
            </a:r>
            <a:r>
              <a:rPr sz="2800" spc="-10" dirty="0">
                <a:latin typeface="Calibri"/>
                <a:cs typeface="Calibri"/>
              </a:rPr>
              <a:t>(reduced</a:t>
            </a:r>
            <a:r>
              <a:rPr sz="2800" spc="-114" dirty="0">
                <a:latin typeface="Times New Roman"/>
                <a:cs typeface="Times New Roman"/>
              </a:rPr>
              <a:t> </a:t>
            </a:r>
            <a:r>
              <a:rPr sz="2800" spc="-10" dirty="0">
                <a:latin typeface="Calibri"/>
                <a:cs typeface="Calibri"/>
              </a:rPr>
              <a:t>metabolic</a:t>
            </a:r>
            <a:r>
              <a:rPr sz="2800" spc="-135" dirty="0">
                <a:latin typeface="Times New Roman"/>
                <a:cs typeface="Times New Roman"/>
              </a:rPr>
              <a:t> </a:t>
            </a:r>
            <a:r>
              <a:rPr sz="2800" dirty="0">
                <a:latin typeface="Calibri"/>
                <a:cs typeface="Calibri"/>
              </a:rPr>
              <a:t>risk,</a:t>
            </a:r>
            <a:r>
              <a:rPr sz="2800" spc="-120" dirty="0">
                <a:latin typeface="Times New Roman"/>
                <a:cs typeface="Times New Roman"/>
              </a:rPr>
              <a:t> </a:t>
            </a:r>
            <a:r>
              <a:rPr sz="2800" spc="-10" dirty="0">
                <a:latin typeface="Calibri"/>
                <a:cs typeface="Calibri"/>
              </a:rPr>
              <a:t>increased</a:t>
            </a:r>
            <a:r>
              <a:rPr sz="2800" spc="-120" dirty="0">
                <a:latin typeface="Times New Roman"/>
                <a:cs typeface="Times New Roman"/>
              </a:rPr>
              <a:t> </a:t>
            </a:r>
            <a:r>
              <a:rPr sz="2800" dirty="0">
                <a:latin typeface="Calibri"/>
                <a:cs typeface="Calibri"/>
              </a:rPr>
              <a:t>QoL)</a:t>
            </a:r>
            <a:r>
              <a:rPr sz="2800" spc="-135" dirty="0">
                <a:latin typeface="Times New Roman"/>
                <a:cs typeface="Times New Roman"/>
              </a:rPr>
              <a:t> </a:t>
            </a:r>
            <a:r>
              <a:rPr sz="2800" dirty="0">
                <a:latin typeface="Calibri"/>
                <a:cs typeface="Calibri"/>
              </a:rPr>
              <a:t>were</a:t>
            </a:r>
            <a:r>
              <a:rPr sz="2800" spc="-140" dirty="0">
                <a:latin typeface="Times New Roman"/>
                <a:cs typeface="Times New Roman"/>
              </a:rPr>
              <a:t> </a:t>
            </a:r>
            <a:r>
              <a:rPr sz="2800" spc="-10" dirty="0">
                <a:latin typeface="Calibri"/>
                <a:cs typeface="Calibri"/>
              </a:rPr>
              <a:t>identified</a:t>
            </a:r>
            <a:r>
              <a:rPr sz="2800" spc="-135" dirty="0">
                <a:latin typeface="Times New Roman"/>
                <a:cs typeface="Times New Roman"/>
              </a:rPr>
              <a:t> </a:t>
            </a:r>
            <a:r>
              <a:rPr sz="2800" spc="-25" dirty="0">
                <a:latin typeface="Calibri"/>
                <a:cs typeface="Calibri"/>
              </a:rPr>
              <a:t>in</a:t>
            </a:r>
            <a:r>
              <a:rPr sz="2800" spc="-25" dirty="0">
                <a:latin typeface="Times New Roman"/>
                <a:cs typeface="Times New Roman"/>
              </a:rPr>
              <a:t> 	</a:t>
            </a:r>
            <a:r>
              <a:rPr sz="2800" dirty="0">
                <a:latin typeface="Calibri"/>
                <a:cs typeface="Calibri"/>
              </a:rPr>
              <a:t>younger</a:t>
            </a:r>
            <a:r>
              <a:rPr sz="2800" spc="-135" dirty="0">
                <a:latin typeface="Times New Roman"/>
                <a:cs typeface="Times New Roman"/>
              </a:rPr>
              <a:t> </a:t>
            </a:r>
            <a:r>
              <a:rPr sz="2800" dirty="0">
                <a:latin typeface="Calibri"/>
                <a:cs typeface="Calibri"/>
              </a:rPr>
              <a:t>cervical</a:t>
            </a:r>
            <a:r>
              <a:rPr sz="2800" spc="-155" dirty="0">
                <a:latin typeface="Times New Roman"/>
                <a:cs typeface="Times New Roman"/>
              </a:rPr>
              <a:t> </a:t>
            </a:r>
            <a:r>
              <a:rPr sz="2800" dirty="0">
                <a:latin typeface="Calibri"/>
                <a:cs typeface="Calibri"/>
              </a:rPr>
              <a:t>cancer</a:t>
            </a:r>
            <a:r>
              <a:rPr sz="2800" spc="-155" dirty="0">
                <a:latin typeface="Times New Roman"/>
                <a:cs typeface="Times New Roman"/>
              </a:rPr>
              <a:t> </a:t>
            </a:r>
            <a:r>
              <a:rPr sz="2800" spc="-10" dirty="0">
                <a:latin typeface="Calibri"/>
                <a:cs typeface="Calibri"/>
              </a:rPr>
              <a:t>survivors</a:t>
            </a:r>
            <a:r>
              <a:rPr sz="2800" spc="-125" dirty="0">
                <a:latin typeface="Times New Roman"/>
                <a:cs typeface="Times New Roman"/>
              </a:rPr>
              <a:t> </a:t>
            </a:r>
            <a:r>
              <a:rPr sz="2800" spc="-10" dirty="0">
                <a:latin typeface="Calibri"/>
                <a:cs typeface="Calibri"/>
              </a:rPr>
              <a:t>especially.</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640080">
              <a:lnSpc>
                <a:spcPct val="100000"/>
              </a:lnSpc>
              <a:spcBef>
                <a:spcPts val="100"/>
              </a:spcBef>
            </a:pPr>
            <a:r>
              <a:rPr spc="-55" dirty="0"/>
              <a:t>Colorectal</a:t>
            </a:r>
            <a:r>
              <a:rPr b="0" spc="-200" dirty="0">
                <a:latin typeface="Times New Roman"/>
                <a:cs typeface="Times New Roman"/>
              </a:rPr>
              <a:t> </a:t>
            </a:r>
            <a:r>
              <a:rPr spc="-10" dirty="0"/>
              <a:t>cancer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28</a:t>
            </a:fld>
            <a:endParaRPr spc="-25" dirty="0"/>
          </a:p>
        </p:txBody>
      </p:sp>
      <p:sp>
        <p:nvSpPr>
          <p:cNvPr id="3" name="object 3"/>
          <p:cNvSpPr txBox="1"/>
          <p:nvPr/>
        </p:nvSpPr>
        <p:spPr>
          <a:xfrm>
            <a:off x="756310" y="2128215"/>
            <a:ext cx="9425940" cy="2243455"/>
          </a:xfrm>
          <a:prstGeom prst="rect">
            <a:avLst/>
          </a:prstGeom>
        </p:spPr>
        <p:txBody>
          <a:bodyPr vert="horz" wrap="square" lIns="0" tIns="60325" rIns="0" bIns="0" rtlCol="0">
            <a:spAutoFit/>
          </a:bodyPr>
          <a:lstStyle/>
          <a:p>
            <a:pPr marL="240029" marR="491490" indent="-227329">
              <a:lnSpc>
                <a:spcPts val="3030"/>
              </a:lnSpc>
              <a:spcBef>
                <a:spcPts val="475"/>
              </a:spcBef>
              <a:buFont typeface="Arial"/>
              <a:buChar char="•"/>
              <a:tabLst>
                <a:tab pos="241300" algn="l"/>
              </a:tabLst>
            </a:pPr>
            <a:r>
              <a:rPr sz="2800" b="1" dirty="0">
                <a:solidFill>
                  <a:srgbClr val="538135"/>
                </a:solidFill>
                <a:latin typeface="Calibri"/>
                <a:cs typeface="Calibri"/>
              </a:rPr>
              <a:t>The</a:t>
            </a:r>
            <a:r>
              <a:rPr sz="2800" spc="-125" dirty="0">
                <a:solidFill>
                  <a:srgbClr val="538135"/>
                </a:solidFill>
                <a:latin typeface="Times New Roman"/>
                <a:cs typeface="Times New Roman"/>
              </a:rPr>
              <a:t> </a:t>
            </a:r>
            <a:r>
              <a:rPr sz="2800" b="1" dirty="0">
                <a:solidFill>
                  <a:srgbClr val="538135"/>
                </a:solidFill>
                <a:latin typeface="Calibri"/>
                <a:cs typeface="Calibri"/>
              </a:rPr>
              <a:t>WHI</a:t>
            </a:r>
            <a:r>
              <a:rPr sz="2800" spc="-125" dirty="0">
                <a:solidFill>
                  <a:srgbClr val="538135"/>
                </a:solidFill>
                <a:latin typeface="Times New Roman"/>
                <a:cs typeface="Times New Roman"/>
              </a:rPr>
              <a:t> </a:t>
            </a:r>
            <a:r>
              <a:rPr sz="2800" b="1" dirty="0">
                <a:solidFill>
                  <a:srgbClr val="538135"/>
                </a:solidFill>
                <a:latin typeface="Calibri"/>
                <a:cs typeface="Calibri"/>
              </a:rPr>
              <a:t>trial</a:t>
            </a:r>
            <a:r>
              <a:rPr sz="2800" spc="-110" dirty="0">
                <a:solidFill>
                  <a:srgbClr val="538135"/>
                </a:solidFill>
                <a:latin typeface="Times New Roman"/>
                <a:cs typeface="Times New Roman"/>
              </a:rPr>
              <a:t> </a:t>
            </a:r>
            <a:r>
              <a:rPr sz="2800" b="1" dirty="0">
                <a:solidFill>
                  <a:srgbClr val="538135"/>
                </a:solidFill>
                <a:latin typeface="Calibri"/>
                <a:cs typeface="Calibri"/>
              </a:rPr>
              <a:t>showed</a:t>
            </a:r>
            <a:r>
              <a:rPr sz="2800" spc="-120" dirty="0">
                <a:solidFill>
                  <a:srgbClr val="538135"/>
                </a:solidFill>
                <a:latin typeface="Times New Roman"/>
                <a:cs typeface="Times New Roman"/>
              </a:rPr>
              <a:t> </a:t>
            </a:r>
            <a:r>
              <a:rPr sz="2800" b="1" dirty="0">
                <a:solidFill>
                  <a:srgbClr val="538135"/>
                </a:solidFill>
                <a:latin typeface="Calibri"/>
                <a:cs typeface="Calibri"/>
              </a:rPr>
              <a:t>that</a:t>
            </a:r>
            <a:r>
              <a:rPr sz="2800" spc="-114" dirty="0">
                <a:solidFill>
                  <a:srgbClr val="538135"/>
                </a:solidFill>
                <a:latin typeface="Times New Roman"/>
                <a:cs typeface="Times New Roman"/>
              </a:rPr>
              <a:t> </a:t>
            </a:r>
            <a:r>
              <a:rPr sz="2800" b="1" dirty="0">
                <a:solidFill>
                  <a:srgbClr val="538135"/>
                </a:solidFill>
                <a:latin typeface="Calibri"/>
                <a:cs typeface="Calibri"/>
              </a:rPr>
              <a:t>the</a:t>
            </a:r>
            <a:r>
              <a:rPr sz="2800" spc="-120" dirty="0">
                <a:solidFill>
                  <a:srgbClr val="538135"/>
                </a:solidFill>
                <a:latin typeface="Times New Roman"/>
                <a:cs typeface="Times New Roman"/>
              </a:rPr>
              <a:t> </a:t>
            </a:r>
            <a:r>
              <a:rPr sz="2800" b="1" dirty="0">
                <a:solidFill>
                  <a:srgbClr val="538135"/>
                </a:solidFill>
                <a:latin typeface="Calibri"/>
                <a:cs typeface="Calibri"/>
              </a:rPr>
              <a:t>risk</a:t>
            </a:r>
            <a:r>
              <a:rPr sz="2800" spc="-114" dirty="0">
                <a:solidFill>
                  <a:srgbClr val="538135"/>
                </a:solidFill>
                <a:latin typeface="Times New Roman"/>
                <a:cs typeface="Times New Roman"/>
              </a:rPr>
              <a:t> </a:t>
            </a:r>
            <a:r>
              <a:rPr sz="2800" b="1" dirty="0">
                <a:solidFill>
                  <a:srgbClr val="538135"/>
                </a:solidFill>
                <a:latin typeface="Calibri"/>
                <a:cs typeface="Calibri"/>
              </a:rPr>
              <a:t>of</a:t>
            </a:r>
            <a:r>
              <a:rPr sz="2800" spc="-125" dirty="0">
                <a:solidFill>
                  <a:srgbClr val="538135"/>
                </a:solidFill>
                <a:latin typeface="Times New Roman"/>
                <a:cs typeface="Times New Roman"/>
              </a:rPr>
              <a:t> </a:t>
            </a:r>
            <a:r>
              <a:rPr sz="2800" b="1" spc="-10" dirty="0">
                <a:solidFill>
                  <a:srgbClr val="538135"/>
                </a:solidFill>
                <a:latin typeface="Calibri"/>
                <a:cs typeface="Calibri"/>
              </a:rPr>
              <a:t>colorectal</a:t>
            </a:r>
            <a:r>
              <a:rPr sz="2800" spc="-105" dirty="0">
                <a:solidFill>
                  <a:srgbClr val="538135"/>
                </a:solidFill>
                <a:latin typeface="Times New Roman"/>
                <a:cs typeface="Times New Roman"/>
              </a:rPr>
              <a:t> </a:t>
            </a:r>
            <a:r>
              <a:rPr sz="2800" b="1" dirty="0">
                <a:solidFill>
                  <a:srgbClr val="538135"/>
                </a:solidFill>
                <a:latin typeface="Calibri"/>
                <a:cs typeface="Calibri"/>
              </a:rPr>
              <a:t>cancer</a:t>
            </a:r>
            <a:r>
              <a:rPr sz="2800" spc="-110" dirty="0">
                <a:solidFill>
                  <a:srgbClr val="538135"/>
                </a:solidFill>
                <a:latin typeface="Times New Roman"/>
                <a:cs typeface="Times New Roman"/>
              </a:rPr>
              <a:t> </a:t>
            </a:r>
            <a:r>
              <a:rPr sz="2800" b="1" spc="-25" dirty="0">
                <a:solidFill>
                  <a:srgbClr val="538135"/>
                </a:solidFill>
                <a:latin typeface="Calibri"/>
                <a:cs typeface="Calibri"/>
              </a:rPr>
              <a:t>was</a:t>
            </a:r>
            <a:r>
              <a:rPr sz="2800" spc="-25" dirty="0">
                <a:solidFill>
                  <a:srgbClr val="538135"/>
                </a:solidFill>
                <a:latin typeface="Times New Roman"/>
                <a:cs typeface="Times New Roman"/>
              </a:rPr>
              <a:t> 	</a:t>
            </a:r>
            <a:r>
              <a:rPr sz="2800" b="1" dirty="0">
                <a:solidFill>
                  <a:srgbClr val="538135"/>
                </a:solidFill>
                <a:latin typeface="Calibri"/>
                <a:cs typeface="Calibri"/>
              </a:rPr>
              <a:t>reduced</a:t>
            </a:r>
            <a:r>
              <a:rPr sz="2800" spc="-110" dirty="0">
                <a:solidFill>
                  <a:srgbClr val="538135"/>
                </a:solidFill>
                <a:latin typeface="Times New Roman"/>
                <a:cs typeface="Times New Roman"/>
              </a:rPr>
              <a:t> </a:t>
            </a:r>
            <a:r>
              <a:rPr sz="2800" b="1" dirty="0">
                <a:solidFill>
                  <a:srgbClr val="538135"/>
                </a:solidFill>
                <a:latin typeface="Calibri"/>
                <a:cs typeface="Calibri"/>
              </a:rPr>
              <a:t>in</a:t>
            </a:r>
            <a:r>
              <a:rPr sz="2800" spc="-120" dirty="0">
                <a:solidFill>
                  <a:srgbClr val="538135"/>
                </a:solidFill>
                <a:latin typeface="Times New Roman"/>
                <a:cs typeface="Times New Roman"/>
              </a:rPr>
              <a:t> </a:t>
            </a:r>
            <a:r>
              <a:rPr sz="2800" b="1" dirty="0">
                <a:solidFill>
                  <a:srgbClr val="538135"/>
                </a:solidFill>
                <a:latin typeface="Calibri"/>
                <a:cs typeface="Calibri"/>
              </a:rPr>
              <a:t>the</a:t>
            </a:r>
            <a:r>
              <a:rPr sz="2800" spc="-120" dirty="0">
                <a:solidFill>
                  <a:srgbClr val="538135"/>
                </a:solidFill>
                <a:latin typeface="Times New Roman"/>
                <a:cs typeface="Times New Roman"/>
              </a:rPr>
              <a:t> </a:t>
            </a:r>
            <a:r>
              <a:rPr sz="2800" b="1" spc="-10" dirty="0">
                <a:solidFill>
                  <a:srgbClr val="538135"/>
                </a:solidFill>
                <a:latin typeface="Calibri"/>
                <a:cs typeface="Calibri"/>
              </a:rPr>
              <a:t>combined</a:t>
            </a:r>
            <a:r>
              <a:rPr sz="2800" spc="-130" dirty="0">
                <a:solidFill>
                  <a:srgbClr val="538135"/>
                </a:solidFill>
                <a:latin typeface="Times New Roman"/>
                <a:cs typeface="Times New Roman"/>
              </a:rPr>
              <a:t> </a:t>
            </a:r>
            <a:r>
              <a:rPr sz="2800" b="1" spc="-10" dirty="0">
                <a:solidFill>
                  <a:srgbClr val="538135"/>
                </a:solidFill>
                <a:latin typeface="Calibri"/>
                <a:cs typeface="Calibri"/>
              </a:rPr>
              <a:t>oestrogen</a:t>
            </a:r>
            <a:r>
              <a:rPr sz="2800" spc="-110" dirty="0">
                <a:solidFill>
                  <a:srgbClr val="538135"/>
                </a:solidFill>
                <a:latin typeface="Times New Roman"/>
                <a:cs typeface="Times New Roman"/>
              </a:rPr>
              <a:t> </a:t>
            </a:r>
            <a:r>
              <a:rPr sz="2800" b="1" dirty="0">
                <a:solidFill>
                  <a:srgbClr val="538135"/>
                </a:solidFill>
                <a:latin typeface="Calibri"/>
                <a:cs typeface="Calibri"/>
              </a:rPr>
              <a:t>and</a:t>
            </a:r>
            <a:r>
              <a:rPr sz="2800" spc="-120" dirty="0">
                <a:solidFill>
                  <a:srgbClr val="538135"/>
                </a:solidFill>
                <a:latin typeface="Times New Roman"/>
                <a:cs typeface="Times New Roman"/>
              </a:rPr>
              <a:t> </a:t>
            </a:r>
            <a:r>
              <a:rPr sz="2800" b="1" spc="-20" dirty="0">
                <a:solidFill>
                  <a:srgbClr val="538135"/>
                </a:solidFill>
                <a:latin typeface="Calibri"/>
                <a:cs typeface="Calibri"/>
              </a:rPr>
              <a:t>progestogen</a:t>
            </a:r>
            <a:r>
              <a:rPr sz="2800" spc="-105" dirty="0">
                <a:solidFill>
                  <a:srgbClr val="538135"/>
                </a:solidFill>
                <a:latin typeface="Times New Roman"/>
                <a:cs typeface="Times New Roman"/>
              </a:rPr>
              <a:t> </a:t>
            </a:r>
            <a:r>
              <a:rPr sz="2800" b="1" spc="-20" dirty="0">
                <a:solidFill>
                  <a:srgbClr val="538135"/>
                </a:solidFill>
                <a:latin typeface="Calibri"/>
                <a:cs typeface="Calibri"/>
              </a:rPr>
              <a:t>arm.</a:t>
            </a:r>
            <a:endParaRPr sz="2800" dirty="0">
              <a:latin typeface="Calibri"/>
              <a:cs typeface="Calibri"/>
            </a:endParaRPr>
          </a:p>
          <a:p>
            <a:pPr marL="240029" indent="-227329">
              <a:lnSpc>
                <a:spcPct val="100000"/>
              </a:lnSpc>
              <a:spcBef>
                <a:spcPts val="620"/>
              </a:spcBef>
              <a:buFont typeface="Arial"/>
              <a:buChar char="•"/>
              <a:tabLst>
                <a:tab pos="240029" algn="l"/>
              </a:tabLst>
            </a:pPr>
            <a:r>
              <a:rPr sz="2800" dirty="0">
                <a:latin typeface="Calibri"/>
                <a:cs typeface="Calibri"/>
              </a:rPr>
              <a:t>No</a:t>
            </a:r>
            <a:r>
              <a:rPr sz="2800" spc="-114" dirty="0">
                <a:latin typeface="Times New Roman"/>
                <a:cs typeface="Times New Roman"/>
              </a:rPr>
              <a:t> </a:t>
            </a:r>
            <a:r>
              <a:rPr sz="2800" spc="-20" dirty="0">
                <a:latin typeface="Calibri"/>
                <a:cs typeface="Calibri"/>
              </a:rPr>
              <a:t>effect</a:t>
            </a:r>
            <a:r>
              <a:rPr sz="2800" spc="-120" dirty="0">
                <a:latin typeface="Times New Roman"/>
                <a:cs typeface="Times New Roman"/>
              </a:rPr>
              <a:t> </a:t>
            </a:r>
            <a:r>
              <a:rPr sz="2800" dirty="0">
                <a:latin typeface="Calibri"/>
                <a:cs typeface="Calibri"/>
              </a:rPr>
              <a:t>was</a:t>
            </a:r>
            <a:r>
              <a:rPr sz="2800" spc="-120" dirty="0">
                <a:latin typeface="Times New Roman"/>
                <a:cs typeface="Times New Roman"/>
              </a:rPr>
              <a:t> </a:t>
            </a:r>
            <a:r>
              <a:rPr sz="2800" dirty="0">
                <a:latin typeface="Calibri"/>
                <a:cs typeface="Calibri"/>
              </a:rPr>
              <a:t>shown</a:t>
            </a:r>
            <a:r>
              <a:rPr sz="2800" spc="-95" dirty="0">
                <a:latin typeface="Times New Roman"/>
                <a:cs typeface="Times New Roman"/>
              </a:rPr>
              <a:t> </a:t>
            </a:r>
            <a:r>
              <a:rPr sz="2800" dirty="0">
                <a:latin typeface="Calibri"/>
                <a:cs typeface="Calibri"/>
              </a:rPr>
              <a:t>in</a:t>
            </a:r>
            <a:r>
              <a:rPr sz="2800" spc="-120" dirty="0">
                <a:latin typeface="Times New Roman"/>
                <a:cs typeface="Times New Roman"/>
              </a:rPr>
              <a:t> </a:t>
            </a:r>
            <a:r>
              <a:rPr sz="2800" dirty="0">
                <a:latin typeface="Calibri"/>
                <a:cs typeface="Calibri"/>
              </a:rPr>
              <a:t>the</a:t>
            </a:r>
            <a:r>
              <a:rPr sz="2800" spc="-110" dirty="0">
                <a:latin typeface="Times New Roman"/>
                <a:cs typeface="Times New Roman"/>
              </a:rPr>
              <a:t> </a:t>
            </a:r>
            <a:r>
              <a:rPr sz="2800" spc="-20" dirty="0">
                <a:latin typeface="Calibri"/>
                <a:cs typeface="Calibri"/>
              </a:rPr>
              <a:t>oestrogen</a:t>
            </a:r>
            <a:r>
              <a:rPr sz="2800" spc="-114" dirty="0">
                <a:latin typeface="Times New Roman"/>
                <a:cs typeface="Times New Roman"/>
              </a:rPr>
              <a:t> </a:t>
            </a:r>
            <a:r>
              <a:rPr sz="2800" dirty="0">
                <a:latin typeface="Calibri"/>
                <a:cs typeface="Calibri"/>
              </a:rPr>
              <a:t>alone</a:t>
            </a:r>
            <a:r>
              <a:rPr sz="2800" spc="-120" dirty="0">
                <a:latin typeface="Times New Roman"/>
                <a:cs typeface="Times New Roman"/>
              </a:rPr>
              <a:t> </a:t>
            </a:r>
            <a:r>
              <a:rPr sz="2800" spc="-10" dirty="0">
                <a:latin typeface="Calibri"/>
                <a:cs typeface="Calibri"/>
              </a:rPr>
              <a:t>group.</a:t>
            </a:r>
            <a:endParaRPr sz="2800" dirty="0">
              <a:latin typeface="Calibri"/>
              <a:cs typeface="Calibri"/>
            </a:endParaRPr>
          </a:p>
          <a:p>
            <a:pPr marL="240029" marR="5080" indent="-227329">
              <a:lnSpc>
                <a:spcPts val="3030"/>
              </a:lnSpc>
              <a:spcBef>
                <a:spcPts val="1035"/>
              </a:spcBef>
              <a:buFont typeface="Arial"/>
              <a:buChar char="•"/>
              <a:tabLst>
                <a:tab pos="241300" algn="l"/>
              </a:tabLst>
            </a:pPr>
            <a:r>
              <a:rPr sz="2800" dirty="0">
                <a:latin typeface="Calibri"/>
                <a:cs typeface="Calibri"/>
              </a:rPr>
              <a:t>The</a:t>
            </a:r>
            <a:r>
              <a:rPr sz="2800" spc="-114" dirty="0">
                <a:latin typeface="Times New Roman"/>
                <a:cs typeface="Times New Roman"/>
              </a:rPr>
              <a:t> </a:t>
            </a:r>
            <a:r>
              <a:rPr sz="2800" dirty="0">
                <a:latin typeface="Calibri"/>
                <a:cs typeface="Calibri"/>
              </a:rPr>
              <a:t>risk</a:t>
            </a:r>
            <a:r>
              <a:rPr sz="2800" spc="-90" dirty="0">
                <a:latin typeface="Times New Roman"/>
                <a:cs typeface="Times New Roman"/>
              </a:rPr>
              <a:t> </a:t>
            </a:r>
            <a:r>
              <a:rPr sz="2800" spc="-10" dirty="0">
                <a:latin typeface="Calibri"/>
                <a:cs typeface="Calibri"/>
              </a:rPr>
              <a:t>reduction</a:t>
            </a:r>
            <a:r>
              <a:rPr sz="2800" spc="-100" dirty="0">
                <a:latin typeface="Times New Roman"/>
                <a:cs typeface="Times New Roman"/>
              </a:rPr>
              <a:t> </a:t>
            </a:r>
            <a:r>
              <a:rPr sz="2800" dirty="0">
                <a:latin typeface="Calibri"/>
                <a:cs typeface="Calibri"/>
              </a:rPr>
              <a:t>of</a:t>
            </a:r>
            <a:r>
              <a:rPr sz="2800" spc="-110" dirty="0">
                <a:latin typeface="Times New Roman"/>
                <a:cs typeface="Times New Roman"/>
              </a:rPr>
              <a:t> </a:t>
            </a:r>
            <a:r>
              <a:rPr sz="2800" spc="-10" dirty="0">
                <a:latin typeface="Calibri"/>
                <a:cs typeface="Calibri"/>
              </a:rPr>
              <a:t>combined</a:t>
            </a:r>
            <a:r>
              <a:rPr sz="2800" spc="-90" dirty="0">
                <a:latin typeface="Times New Roman"/>
                <a:cs typeface="Times New Roman"/>
              </a:rPr>
              <a:t> </a:t>
            </a:r>
            <a:r>
              <a:rPr sz="2800" spc="-10" dirty="0">
                <a:latin typeface="Calibri"/>
                <a:cs typeface="Calibri"/>
              </a:rPr>
              <a:t>oestrogen</a:t>
            </a:r>
            <a:r>
              <a:rPr sz="2800" spc="-100" dirty="0">
                <a:latin typeface="Times New Roman"/>
                <a:cs typeface="Times New Roman"/>
              </a:rPr>
              <a:t> </a:t>
            </a:r>
            <a:r>
              <a:rPr sz="2800" dirty="0">
                <a:latin typeface="Calibri"/>
                <a:cs typeface="Calibri"/>
              </a:rPr>
              <a:t>and</a:t>
            </a:r>
            <a:r>
              <a:rPr sz="2800" spc="-105" dirty="0">
                <a:latin typeface="Times New Roman"/>
                <a:cs typeface="Times New Roman"/>
              </a:rPr>
              <a:t> </a:t>
            </a:r>
            <a:r>
              <a:rPr sz="2800" spc="-10" dirty="0">
                <a:latin typeface="Calibri"/>
                <a:cs typeface="Calibri"/>
              </a:rPr>
              <a:t>progestogen</a:t>
            </a:r>
            <a:r>
              <a:rPr sz="2800" spc="-10" dirty="0">
                <a:latin typeface="Times New Roman"/>
                <a:cs typeface="Times New Roman"/>
              </a:rPr>
              <a:t> 	</a:t>
            </a:r>
            <a:r>
              <a:rPr sz="2800" spc="-10" dirty="0">
                <a:latin typeface="Calibri"/>
                <a:cs typeface="Calibri"/>
              </a:rPr>
              <a:t>reduced</a:t>
            </a:r>
            <a:r>
              <a:rPr sz="2800" spc="-114" dirty="0">
                <a:latin typeface="Times New Roman"/>
                <a:cs typeface="Times New Roman"/>
              </a:rPr>
              <a:t> </a:t>
            </a:r>
            <a:r>
              <a:rPr sz="2800" dirty="0">
                <a:latin typeface="Calibri"/>
                <a:cs typeface="Calibri"/>
              </a:rPr>
              <a:t>after</a:t>
            </a:r>
            <a:r>
              <a:rPr sz="2800" spc="-130" dirty="0">
                <a:latin typeface="Times New Roman"/>
                <a:cs typeface="Times New Roman"/>
              </a:rPr>
              <a:t> </a:t>
            </a:r>
            <a:r>
              <a:rPr sz="2800" spc="-10" dirty="0">
                <a:latin typeface="Calibri"/>
                <a:cs typeface="Calibri"/>
              </a:rPr>
              <a:t>stopping</a:t>
            </a:r>
            <a:r>
              <a:rPr sz="2800" spc="-90" dirty="0">
                <a:latin typeface="Times New Roman"/>
                <a:cs typeface="Times New Roman"/>
              </a:rPr>
              <a:t> </a:t>
            </a:r>
            <a:r>
              <a:rPr sz="2800" dirty="0">
                <a:latin typeface="Calibri"/>
                <a:cs typeface="Calibri"/>
              </a:rPr>
              <a:t>HRT</a:t>
            </a:r>
            <a:r>
              <a:rPr sz="2800" spc="-120" dirty="0">
                <a:latin typeface="Times New Roman"/>
                <a:cs typeface="Times New Roman"/>
              </a:rPr>
              <a:t> </a:t>
            </a:r>
            <a:r>
              <a:rPr sz="2800" dirty="0">
                <a:latin typeface="Calibri"/>
                <a:cs typeface="Calibri"/>
              </a:rPr>
              <a:t>over</a:t>
            </a:r>
            <a:r>
              <a:rPr sz="2800" spc="-125" dirty="0">
                <a:latin typeface="Times New Roman"/>
                <a:cs typeface="Times New Roman"/>
              </a:rPr>
              <a:t> </a:t>
            </a:r>
            <a:r>
              <a:rPr sz="2800" dirty="0">
                <a:latin typeface="Calibri"/>
                <a:cs typeface="Calibri"/>
              </a:rPr>
              <a:t>13</a:t>
            </a:r>
            <a:r>
              <a:rPr sz="2800" spc="-105" dirty="0">
                <a:latin typeface="Times New Roman"/>
                <a:cs typeface="Times New Roman"/>
              </a:rPr>
              <a:t> </a:t>
            </a:r>
            <a:r>
              <a:rPr sz="2800" spc="-10" dirty="0">
                <a:latin typeface="Calibri"/>
                <a:cs typeface="Calibri"/>
              </a:rPr>
              <a:t>years</a:t>
            </a:r>
            <a:r>
              <a:rPr sz="2800" spc="-125" dirty="0">
                <a:latin typeface="Times New Roman"/>
                <a:cs typeface="Times New Roman"/>
              </a:rPr>
              <a:t> </a:t>
            </a:r>
            <a:r>
              <a:rPr sz="2800" spc="-10" dirty="0">
                <a:latin typeface="Calibri"/>
                <a:cs typeface="Calibri"/>
              </a:rPr>
              <a:t>cumulative</a:t>
            </a:r>
            <a:r>
              <a:rPr sz="2800" spc="-100" dirty="0">
                <a:latin typeface="Times New Roman"/>
                <a:cs typeface="Times New Roman"/>
              </a:rPr>
              <a:t> </a:t>
            </a:r>
            <a:r>
              <a:rPr sz="2800" spc="-25" dirty="0">
                <a:latin typeface="Calibri"/>
                <a:cs typeface="Calibri"/>
              </a:rPr>
              <a:t>follow-up.</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640080">
              <a:lnSpc>
                <a:spcPts val="5015"/>
              </a:lnSpc>
              <a:spcBef>
                <a:spcPts val="100"/>
              </a:spcBef>
            </a:pPr>
            <a:r>
              <a:rPr spc="-20" dirty="0"/>
              <a:t>HRT</a:t>
            </a:r>
            <a:r>
              <a:rPr b="0" spc="-254" dirty="0">
                <a:latin typeface="Times New Roman"/>
                <a:cs typeface="Times New Roman"/>
              </a:rPr>
              <a:t> </a:t>
            </a:r>
            <a:r>
              <a:rPr spc="-20" dirty="0"/>
              <a:t>also</a:t>
            </a:r>
            <a:r>
              <a:rPr b="0" spc="-235" dirty="0">
                <a:latin typeface="Times New Roman"/>
                <a:cs typeface="Times New Roman"/>
              </a:rPr>
              <a:t> </a:t>
            </a:r>
            <a:r>
              <a:rPr spc="-50" dirty="0"/>
              <a:t>considered</a:t>
            </a:r>
            <a:r>
              <a:rPr b="0" spc="-225" dirty="0">
                <a:latin typeface="Times New Roman"/>
                <a:cs typeface="Times New Roman"/>
              </a:rPr>
              <a:t> </a:t>
            </a:r>
            <a:r>
              <a:rPr dirty="0"/>
              <a:t>OK</a:t>
            </a:r>
            <a:r>
              <a:rPr b="0" spc="-235" dirty="0">
                <a:latin typeface="Times New Roman"/>
                <a:cs typeface="Times New Roman"/>
              </a:rPr>
              <a:t> </a:t>
            </a:r>
            <a:r>
              <a:rPr spc="-30" dirty="0"/>
              <a:t>after</a:t>
            </a:r>
            <a:r>
              <a:rPr b="0" spc="-235" dirty="0">
                <a:latin typeface="Times New Roman"/>
                <a:cs typeface="Times New Roman"/>
              </a:rPr>
              <a:t> </a:t>
            </a:r>
            <a:r>
              <a:rPr spc="-35" dirty="0"/>
              <a:t>diagnosis</a:t>
            </a:r>
            <a:r>
              <a:rPr b="0" spc="-235" dirty="0">
                <a:latin typeface="Times New Roman"/>
                <a:cs typeface="Times New Roman"/>
              </a:rPr>
              <a:t> </a:t>
            </a:r>
            <a:r>
              <a:rPr spc="-25" dirty="0"/>
              <a:t>of</a:t>
            </a:r>
          </a:p>
          <a:p>
            <a:pPr marL="640080">
              <a:lnSpc>
                <a:spcPts val="5015"/>
              </a:lnSpc>
            </a:pPr>
            <a:r>
              <a:rPr spc="-30" dirty="0"/>
              <a:t>cancer</a:t>
            </a:r>
            <a:r>
              <a:rPr spc="-175" dirty="0"/>
              <a:t> </a:t>
            </a:r>
            <a:r>
              <a:rPr dirty="0"/>
              <a:t>of</a:t>
            </a:r>
            <a:r>
              <a:rPr spc="-145" dirty="0"/>
              <a:t> </a:t>
            </a:r>
            <a:r>
              <a:rPr dirty="0"/>
              <a:t>the</a:t>
            </a:r>
            <a:r>
              <a:rPr spc="-160" dirty="0"/>
              <a:t> </a:t>
            </a:r>
            <a:r>
              <a:rPr spc="-25"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29</a:t>
            </a:fld>
            <a:endParaRPr spc="-25" dirty="0"/>
          </a:p>
        </p:txBody>
      </p:sp>
      <p:sp>
        <p:nvSpPr>
          <p:cNvPr id="3" name="object 3"/>
          <p:cNvSpPr txBox="1"/>
          <p:nvPr/>
        </p:nvSpPr>
        <p:spPr>
          <a:xfrm>
            <a:off x="756310" y="2128215"/>
            <a:ext cx="9402445" cy="1732914"/>
          </a:xfrm>
          <a:prstGeom prst="rect">
            <a:avLst/>
          </a:prstGeom>
        </p:spPr>
        <p:txBody>
          <a:bodyPr vert="horz" wrap="square" lIns="0" tIns="60325" rIns="0" bIns="0" rtlCol="0">
            <a:spAutoFit/>
          </a:bodyPr>
          <a:lstStyle/>
          <a:p>
            <a:pPr marL="240029" marR="144145" indent="-227329">
              <a:lnSpc>
                <a:spcPts val="3030"/>
              </a:lnSpc>
              <a:spcBef>
                <a:spcPts val="475"/>
              </a:spcBef>
              <a:buFont typeface="Arial"/>
              <a:buChar char="•"/>
              <a:tabLst>
                <a:tab pos="241300" algn="l"/>
              </a:tabLst>
            </a:pPr>
            <a:r>
              <a:rPr sz="2800" dirty="0">
                <a:latin typeface="Calibri"/>
                <a:cs typeface="Calibri"/>
              </a:rPr>
              <a:t>Lung,</a:t>
            </a:r>
            <a:r>
              <a:rPr sz="2800" spc="-145" dirty="0">
                <a:latin typeface="Times New Roman"/>
                <a:cs typeface="Times New Roman"/>
              </a:rPr>
              <a:t> </a:t>
            </a:r>
            <a:r>
              <a:rPr sz="2800" spc="-10" dirty="0">
                <a:latin typeface="Calibri"/>
                <a:cs typeface="Calibri"/>
              </a:rPr>
              <a:t>Stomach,</a:t>
            </a:r>
            <a:r>
              <a:rPr sz="2800" spc="-130" dirty="0">
                <a:latin typeface="Times New Roman"/>
                <a:cs typeface="Times New Roman"/>
              </a:rPr>
              <a:t> </a:t>
            </a:r>
            <a:r>
              <a:rPr sz="2800" spc="-30" dirty="0">
                <a:latin typeface="Calibri"/>
                <a:cs typeface="Calibri"/>
              </a:rPr>
              <a:t>Kidney,</a:t>
            </a:r>
            <a:r>
              <a:rPr sz="2800" spc="-130" dirty="0">
                <a:latin typeface="Times New Roman"/>
                <a:cs typeface="Times New Roman"/>
              </a:rPr>
              <a:t> </a:t>
            </a:r>
            <a:r>
              <a:rPr sz="2800" dirty="0">
                <a:latin typeface="Calibri"/>
                <a:cs typeface="Calibri"/>
              </a:rPr>
              <a:t>Mouth,</a:t>
            </a:r>
            <a:r>
              <a:rPr sz="2800" spc="-114" dirty="0">
                <a:latin typeface="Times New Roman"/>
                <a:cs typeface="Times New Roman"/>
              </a:rPr>
              <a:t> </a:t>
            </a:r>
            <a:r>
              <a:rPr sz="2800" dirty="0">
                <a:latin typeface="Calibri"/>
                <a:cs typeface="Calibri"/>
              </a:rPr>
              <a:t>Pharynx,</a:t>
            </a:r>
            <a:r>
              <a:rPr sz="2800" spc="-120" dirty="0">
                <a:latin typeface="Times New Roman"/>
                <a:cs typeface="Times New Roman"/>
              </a:rPr>
              <a:t> </a:t>
            </a:r>
            <a:r>
              <a:rPr sz="2800" spc="-10" dirty="0">
                <a:latin typeface="Calibri"/>
                <a:cs typeface="Calibri"/>
              </a:rPr>
              <a:t>Oesophagus,</a:t>
            </a:r>
            <a:r>
              <a:rPr sz="2800" spc="-10" dirty="0">
                <a:latin typeface="Times New Roman"/>
                <a:cs typeface="Times New Roman"/>
              </a:rPr>
              <a:t> 	</a:t>
            </a:r>
            <a:r>
              <a:rPr sz="2800" spc="-10" dirty="0">
                <a:latin typeface="Calibri"/>
                <a:cs typeface="Calibri"/>
              </a:rPr>
              <a:t>Pancreas,</a:t>
            </a:r>
            <a:r>
              <a:rPr sz="2800" spc="-120" dirty="0">
                <a:latin typeface="Times New Roman"/>
                <a:cs typeface="Times New Roman"/>
              </a:rPr>
              <a:t> </a:t>
            </a:r>
            <a:r>
              <a:rPr sz="2800" spc="-10" dirty="0">
                <a:latin typeface="Calibri"/>
                <a:cs typeface="Calibri"/>
              </a:rPr>
              <a:t>Brain,</a:t>
            </a:r>
            <a:r>
              <a:rPr sz="2800" spc="-130" dirty="0">
                <a:latin typeface="Times New Roman"/>
                <a:cs typeface="Times New Roman"/>
              </a:rPr>
              <a:t> </a:t>
            </a:r>
            <a:r>
              <a:rPr sz="2800" spc="-10" dirty="0">
                <a:latin typeface="Calibri"/>
                <a:cs typeface="Calibri"/>
              </a:rPr>
              <a:t>Thyroid,</a:t>
            </a:r>
            <a:r>
              <a:rPr sz="2800" spc="-120" dirty="0">
                <a:latin typeface="Times New Roman"/>
                <a:cs typeface="Times New Roman"/>
              </a:rPr>
              <a:t> </a:t>
            </a:r>
            <a:r>
              <a:rPr sz="2800" dirty="0">
                <a:latin typeface="Calibri"/>
                <a:cs typeface="Calibri"/>
              </a:rPr>
              <a:t>Skin</a:t>
            </a:r>
            <a:r>
              <a:rPr sz="2800" spc="-125" dirty="0">
                <a:latin typeface="Times New Roman"/>
                <a:cs typeface="Times New Roman"/>
              </a:rPr>
              <a:t> </a:t>
            </a:r>
            <a:r>
              <a:rPr sz="2800" dirty="0">
                <a:latin typeface="Calibri"/>
                <a:cs typeface="Calibri"/>
              </a:rPr>
              <a:t>(non</a:t>
            </a:r>
            <a:r>
              <a:rPr sz="2800" spc="-120" dirty="0">
                <a:latin typeface="Times New Roman"/>
                <a:cs typeface="Times New Roman"/>
              </a:rPr>
              <a:t> </a:t>
            </a:r>
            <a:r>
              <a:rPr sz="2800" spc="-10" dirty="0">
                <a:latin typeface="Calibri"/>
                <a:cs typeface="Calibri"/>
              </a:rPr>
              <a:t>melanoma)</a:t>
            </a:r>
            <a:r>
              <a:rPr sz="2800" spc="-130" dirty="0">
                <a:latin typeface="Times New Roman"/>
                <a:cs typeface="Times New Roman"/>
              </a:rPr>
              <a:t> </a:t>
            </a:r>
            <a:r>
              <a:rPr sz="2800" dirty="0">
                <a:latin typeface="Calibri"/>
                <a:cs typeface="Calibri"/>
              </a:rPr>
              <a:t>&amp;</a:t>
            </a:r>
            <a:r>
              <a:rPr sz="2800" spc="-120" dirty="0">
                <a:latin typeface="Times New Roman"/>
                <a:cs typeface="Times New Roman"/>
              </a:rPr>
              <a:t> </a:t>
            </a:r>
            <a:r>
              <a:rPr sz="2800" dirty="0">
                <a:latin typeface="Calibri"/>
                <a:cs typeface="Calibri"/>
              </a:rPr>
              <a:t>Uterine</a:t>
            </a:r>
            <a:r>
              <a:rPr sz="2800" spc="-140" dirty="0">
                <a:latin typeface="Times New Roman"/>
                <a:cs typeface="Times New Roman"/>
              </a:rPr>
              <a:t> </a:t>
            </a:r>
            <a:r>
              <a:rPr sz="2800" spc="-20" dirty="0">
                <a:latin typeface="Calibri"/>
                <a:cs typeface="Calibri"/>
              </a:rPr>
              <a:t>Body</a:t>
            </a:r>
            <a:endParaRPr sz="2800" dirty="0">
              <a:latin typeface="Calibri"/>
              <a:cs typeface="Calibri"/>
            </a:endParaRPr>
          </a:p>
          <a:p>
            <a:pPr marL="240029" marR="5080" indent="-227329">
              <a:lnSpc>
                <a:spcPts val="3020"/>
              </a:lnSpc>
              <a:spcBef>
                <a:spcPts val="1005"/>
              </a:spcBef>
              <a:buFont typeface="Arial"/>
              <a:buChar char="•"/>
              <a:tabLst>
                <a:tab pos="241300" algn="l"/>
              </a:tabLst>
            </a:pPr>
            <a:r>
              <a:rPr sz="2800" spc="-10" dirty="0">
                <a:latin typeface="Calibri"/>
                <a:cs typeface="Calibri"/>
              </a:rPr>
              <a:t>Hodgkin's</a:t>
            </a:r>
            <a:r>
              <a:rPr sz="2800" spc="-105" dirty="0">
                <a:latin typeface="Times New Roman"/>
                <a:cs typeface="Times New Roman"/>
              </a:rPr>
              <a:t> </a:t>
            </a:r>
            <a:r>
              <a:rPr sz="2800" dirty="0">
                <a:latin typeface="Calibri"/>
                <a:cs typeface="Calibri"/>
              </a:rPr>
              <a:t>&amp;</a:t>
            </a:r>
            <a:r>
              <a:rPr sz="2800" spc="-120" dirty="0">
                <a:latin typeface="Times New Roman"/>
                <a:cs typeface="Times New Roman"/>
              </a:rPr>
              <a:t> </a:t>
            </a:r>
            <a:r>
              <a:rPr sz="2800" spc="-25" dirty="0">
                <a:latin typeface="Calibri"/>
                <a:cs typeface="Calibri"/>
              </a:rPr>
              <a:t>Non-</a:t>
            </a:r>
            <a:r>
              <a:rPr sz="2800" dirty="0">
                <a:latin typeface="Calibri"/>
                <a:cs typeface="Calibri"/>
              </a:rPr>
              <a:t>Hodgkin's</a:t>
            </a:r>
            <a:r>
              <a:rPr sz="2800" spc="-70" dirty="0">
                <a:latin typeface="Times New Roman"/>
                <a:cs typeface="Times New Roman"/>
              </a:rPr>
              <a:t> </a:t>
            </a:r>
            <a:r>
              <a:rPr sz="2800" spc="-20" dirty="0">
                <a:latin typeface="Calibri"/>
                <a:cs typeface="Calibri"/>
              </a:rPr>
              <a:t>Lymphomas,</a:t>
            </a:r>
            <a:r>
              <a:rPr sz="2800" spc="-105" dirty="0">
                <a:latin typeface="Times New Roman"/>
                <a:cs typeface="Times New Roman"/>
              </a:rPr>
              <a:t> </a:t>
            </a:r>
            <a:r>
              <a:rPr sz="2800" spc="-10" dirty="0">
                <a:latin typeface="Calibri"/>
                <a:cs typeface="Calibri"/>
              </a:rPr>
              <a:t>Malignant</a:t>
            </a:r>
            <a:r>
              <a:rPr sz="2800" spc="-114" dirty="0">
                <a:latin typeface="Times New Roman"/>
                <a:cs typeface="Times New Roman"/>
              </a:rPr>
              <a:t> </a:t>
            </a:r>
            <a:r>
              <a:rPr sz="2800" spc="-10" dirty="0">
                <a:latin typeface="Calibri"/>
                <a:cs typeface="Calibri"/>
              </a:rPr>
              <a:t>melanomas</a:t>
            </a:r>
            <a:r>
              <a:rPr sz="2800" spc="-10" dirty="0">
                <a:latin typeface="Times New Roman"/>
                <a:cs typeface="Times New Roman"/>
              </a:rPr>
              <a:t> 	</a:t>
            </a:r>
            <a:r>
              <a:rPr sz="2800" dirty="0">
                <a:latin typeface="Calibri"/>
                <a:cs typeface="Calibri"/>
              </a:rPr>
              <a:t>&amp;</a:t>
            </a:r>
            <a:r>
              <a:rPr sz="2800" spc="-90" dirty="0">
                <a:latin typeface="Times New Roman"/>
                <a:cs typeface="Times New Roman"/>
              </a:rPr>
              <a:t> </a:t>
            </a:r>
            <a:r>
              <a:rPr sz="2800" spc="-10" dirty="0">
                <a:latin typeface="Calibri"/>
                <a:cs typeface="Calibri"/>
              </a:rPr>
              <a:t>Leukaemias</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89054" y="294513"/>
            <a:ext cx="10300970" cy="937128"/>
          </a:xfrm>
          <a:prstGeom prst="rect">
            <a:avLst/>
          </a:prstGeom>
        </p:spPr>
        <p:txBody>
          <a:bodyPr vert="horz" wrap="square" lIns="0" tIns="257505" rIns="0" bIns="0" rtlCol="0">
            <a:spAutoFit/>
          </a:bodyPr>
          <a:lstStyle/>
          <a:p>
            <a:pPr marL="214629">
              <a:lnSpc>
                <a:spcPct val="100000"/>
              </a:lnSpc>
              <a:spcBef>
                <a:spcPts val="105"/>
              </a:spcBef>
            </a:pPr>
            <a:r>
              <a:rPr spc="-55" dirty="0"/>
              <a:t>“</a:t>
            </a:r>
            <a:r>
              <a:rPr lang="en-IE" spc="-55" dirty="0"/>
              <a:t>I</a:t>
            </a:r>
            <a:r>
              <a:rPr spc="-55" dirty="0"/>
              <a:t>atrogenic</a:t>
            </a:r>
            <a:r>
              <a:rPr b="0" spc="-210" dirty="0">
                <a:latin typeface="Times New Roman"/>
                <a:cs typeface="Times New Roman"/>
              </a:rPr>
              <a:t> </a:t>
            </a:r>
            <a:r>
              <a:rPr spc="-25" dirty="0"/>
              <a:t>Menopause”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a:t>
            </a:fld>
            <a:endParaRPr spc="-25" dirty="0"/>
          </a:p>
        </p:txBody>
      </p:sp>
      <p:sp>
        <p:nvSpPr>
          <p:cNvPr id="3" name="object 3"/>
          <p:cNvSpPr txBox="1"/>
          <p:nvPr/>
        </p:nvSpPr>
        <p:spPr>
          <a:xfrm>
            <a:off x="453339" y="1862784"/>
            <a:ext cx="10519461" cy="2703048"/>
          </a:xfrm>
          <a:prstGeom prst="rect">
            <a:avLst/>
          </a:prstGeom>
        </p:spPr>
        <p:txBody>
          <a:bodyPr vert="horz" wrap="square" lIns="0" tIns="97790" rIns="0" bIns="0" rtlCol="0">
            <a:spAutoFit/>
          </a:bodyPr>
          <a:lstStyle/>
          <a:p>
            <a:pPr marL="278130" marR="43180" indent="-227329" algn="l">
              <a:lnSpc>
                <a:spcPct val="80000"/>
              </a:lnSpc>
              <a:spcBef>
                <a:spcPts val="770"/>
              </a:spcBef>
              <a:buFont typeface="Arial"/>
              <a:buChar char="•"/>
              <a:tabLst>
                <a:tab pos="279400" algn="l"/>
              </a:tabLst>
            </a:pPr>
            <a:r>
              <a:rPr sz="2400" spc="-10" dirty="0">
                <a:latin typeface="Calibri"/>
                <a:cs typeface="Calibri"/>
              </a:rPr>
              <a:t>Evidence</a:t>
            </a:r>
            <a:r>
              <a:rPr sz="2400" spc="-120" dirty="0">
                <a:latin typeface="Times New Roman"/>
                <a:cs typeface="Times New Roman"/>
              </a:rPr>
              <a:t> </a:t>
            </a:r>
            <a:r>
              <a:rPr sz="2400" spc="-10" dirty="0">
                <a:latin typeface="Calibri"/>
                <a:cs typeface="Calibri"/>
              </a:rPr>
              <a:t>suggests</a:t>
            </a:r>
            <a:r>
              <a:rPr sz="2400" spc="-120" dirty="0">
                <a:latin typeface="Times New Roman"/>
                <a:cs typeface="Times New Roman"/>
              </a:rPr>
              <a:t> </a:t>
            </a:r>
            <a:r>
              <a:rPr sz="2400" dirty="0">
                <a:latin typeface="Calibri"/>
                <a:cs typeface="Calibri"/>
              </a:rPr>
              <a:t>that</a:t>
            </a:r>
            <a:r>
              <a:rPr sz="2400" spc="-140" dirty="0">
                <a:latin typeface="Times New Roman"/>
                <a:cs typeface="Times New Roman"/>
              </a:rPr>
              <a:t> </a:t>
            </a:r>
            <a:r>
              <a:rPr sz="2400" spc="-10" dirty="0">
                <a:latin typeface="Calibri"/>
                <a:cs typeface="Calibri"/>
              </a:rPr>
              <a:t>menopause</a:t>
            </a:r>
            <a:r>
              <a:rPr sz="2400" spc="-110" dirty="0">
                <a:latin typeface="Times New Roman"/>
                <a:cs typeface="Times New Roman"/>
              </a:rPr>
              <a:t> </a:t>
            </a:r>
            <a:r>
              <a:rPr sz="2400" dirty="0">
                <a:latin typeface="Calibri"/>
                <a:cs typeface="Calibri"/>
              </a:rPr>
              <a:t>caused</a:t>
            </a:r>
            <a:r>
              <a:rPr sz="2400" spc="-125" dirty="0">
                <a:latin typeface="Times New Roman"/>
                <a:cs typeface="Times New Roman"/>
              </a:rPr>
              <a:t> </a:t>
            </a:r>
            <a:r>
              <a:rPr sz="2400" dirty="0">
                <a:latin typeface="Calibri"/>
                <a:cs typeface="Calibri"/>
              </a:rPr>
              <a:t>by</a:t>
            </a:r>
            <a:r>
              <a:rPr sz="2400" spc="-140" dirty="0">
                <a:latin typeface="Times New Roman"/>
                <a:cs typeface="Times New Roman"/>
              </a:rPr>
              <a:t> </a:t>
            </a:r>
            <a:r>
              <a:rPr sz="2400" dirty="0">
                <a:latin typeface="Calibri"/>
                <a:cs typeface="Calibri"/>
              </a:rPr>
              <a:t>medical</a:t>
            </a:r>
            <a:r>
              <a:rPr sz="2400" spc="-125" dirty="0">
                <a:latin typeface="Times New Roman"/>
                <a:cs typeface="Times New Roman"/>
              </a:rPr>
              <a:t> </a:t>
            </a:r>
            <a:r>
              <a:rPr sz="2400" spc="-10" dirty="0">
                <a:latin typeface="Calibri"/>
                <a:cs typeface="Calibri"/>
              </a:rPr>
              <a:t>therapies</a:t>
            </a:r>
            <a:r>
              <a:rPr sz="2400" spc="-10" dirty="0">
                <a:latin typeface="Times New Roman"/>
                <a:cs typeface="Times New Roman"/>
              </a:rPr>
              <a:t> 	</a:t>
            </a:r>
            <a:r>
              <a:rPr sz="2400" dirty="0">
                <a:latin typeface="Calibri"/>
                <a:cs typeface="Calibri"/>
              </a:rPr>
              <a:t>may</a:t>
            </a:r>
            <a:r>
              <a:rPr sz="2400" spc="-135" dirty="0">
                <a:latin typeface="Times New Roman"/>
                <a:cs typeface="Times New Roman"/>
              </a:rPr>
              <a:t> </a:t>
            </a:r>
            <a:r>
              <a:rPr sz="2400" dirty="0">
                <a:latin typeface="Calibri"/>
                <a:cs typeface="Calibri"/>
              </a:rPr>
              <a:t>be</a:t>
            </a:r>
            <a:r>
              <a:rPr sz="2400" spc="-120" dirty="0">
                <a:latin typeface="Times New Roman"/>
                <a:cs typeface="Times New Roman"/>
              </a:rPr>
              <a:t> </a:t>
            </a:r>
            <a:r>
              <a:rPr sz="2400" b="1" dirty="0">
                <a:solidFill>
                  <a:srgbClr val="2E5496"/>
                </a:solidFill>
                <a:latin typeface="Calibri"/>
                <a:cs typeface="Calibri"/>
              </a:rPr>
              <a:t>more</a:t>
            </a:r>
            <a:r>
              <a:rPr sz="2400" spc="-125" dirty="0">
                <a:solidFill>
                  <a:srgbClr val="2E5496"/>
                </a:solidFill>
                <a:latin typeface="Times New Roman"/>
                <a:cs typeface="Times New Roman"/>
              </a:rPr>
              <a:t> </a:t>
            </a:r>
            <a:r>
              <a:rPr sz="2400" b="1" spc="-10" dirty="0">
                <a:solidFill>
                  <a:srgbClr val="2E5496"/>
                </a:solidFill>
                <a:latin typeface="Calibri"/>
                <a:cs typeface="Calibri"/>
              </a:rPr>
              <a:t>severe</a:t>
            </a:r>
            <a:r>
              <a:rPr sz="2400" spc="-100" dirty="0">
                <a:solidFill>
                  <a:srgbClr val="2E5496"/>
                </a:solidFill>
                <a:latin typeface="Times New Roman"/>
                <a:cs typeface="Times New Roman"/>
              </a:rPr>
              <a:t> </a:t>
            </a:r>
            <a:r>
              <a:rPr sz="2400" b="1" dirty="0">
                <a:solidFill>
                  <a:srgbClr val="2E5496"/>
                </a:solidFill>
                <a:latin typeface="Calibri"/>
                <a:cs typeface="Calibri"/>
              </a:rPr>
              <a:t>and</a:t>
            </a:r>
            <a:r>
              <a:rPr sz="2400" spc="-135" dirty="0">
                <a:solidFill>
                  <a:srgbClr val="2E5496"/>
                </a:solidFill>
                <a:latin typeface="Times New Roman"/>
                <a:cs typeface="Times New Roman"/>
              </a:rPr>
              <a:t> </a:t>
            </a:r>
            <a:r>
              <a:rPr sz="2400" b="1" dirty="0">
                <a:solidFill>
                  <a:srgbClr val="2E5496"/>
                </a:solidFill>
                <a:latin typeface="Calibri"/>
                <a:cs typeface="Calibri"/>
              </a:rPr>
              <a:t>long</a:t>
            </a:r>
            <a:r>
              <a:rPr sz="2400" spc="-114" dirty="0">
                <a:solidFill>
                  <a:srgbClr val="2E5496"/>
                </a:solidFill>
                <a:latin typeface="Times New Roman"/>
                <a:cs typeface="Times New Roman"/>
              </a:rPr>
              <a:t> </a:t>
            </a:r>
            <a:r>
              <a:rPr sz="2400" b="1" spc="-10" dirty="0">
                <a:solidFill>
                  <a:srgbClr val="2E5496"/>
                </a:solidFill>
                <a:latin typeface="Calibri"/>
                <a:cs typeface="Calibri"/>
              </a:rPr>
              <a:t>lasting</a:t>
            </a:r>
            <a:r>
              <a:rPr sz="2400" spc="-120" dirty="0">
                <a:solidFill>
                  <a:srgbClr val="2E5496"/>
                </a:solidFill>
                <a:latin typeface="Times New Roman"/>
                <a:cs typeface="Times New Roman"/>
              </a:rPr>
              <a:t> </a:t>
            </a:r>
            <a:r>
              <a:rPr sz="2400" dirty="0">
                <a:latin typeface="Calibri"/>
                <a:cs typeface="Calibri"/>
              </a:rPr>
              <a:t>than</a:t>
            </a:r>
            <a:r>
              <a:rPr sz="2400" spc="-114" dirty="0">
                <a:latin typeface="Times New Roman"/>
                <a:cs typeface="Times New Roman"/>
              </a:rPr>
              <a:t> </a:t>
            </a:r>
            <a:r>
              <a:rPr sz="2400" spc="-10" dirty="0">
                <a:latin typeface="Calibri"/>
                <a:cs typeface="Calibri"/>
              </a:rPr>
              <a:t>physiological</a:t>
            </a:r>
            <a:r>
              <a:rPr sz="2400" spc="-10" dirty="0">
                <a:latin typeface="Times New Roman"/>
                <a:cs typeface="Times New Roman"/>
              </a:rPr>
              <a:t> </a:t>
            </a:r>
            <a:r>
              <a:rPr sz="2400" spc="-10" dirty="0">
                <a:latin typeface="Calibri"/>
                <a:cs typeface="Calibri"/>
              </a:rPr>
              <a:t>menopause.</a:t>
            </a:r>
            <a:r>
              <a:rPr sz="2400" spc="-85" dirty="0">
                <a:latin typeface="Times New Roman"/>
                <a:cs typeface="Times New Roman"/>
              </a:rPr>
              <a:t> </a:t>
            </a:r>
            <a:r>
              <a:rPr sz="2400" spc="-10" dirty="0">
                <a:latin typeface="Calibri"/>
                <a:cs typeface="Calibri"/>
              </a:rPr>
              <a:t>Following</a:t>
            </a:r>
            <a:r>
              <a:rPr sz="2400" spc="-114" dirty="0">
                <a:latin typeface="Times New Roman"/>
                <a:cs typeface="Times New Roman"/>
              </a:rPr>
              <a:t> </a:t>
            </a:r>
            <a:r>
              <a:rPr sz="2400" dirty="0">
                <a:latin typeface="Calibri"/>
                <a:cs typeface="Calibri"/>
              </a:rPr>
              <a:t>a</a:t>
            </a:r>
            <a:r>
              <a:rPr sz="2400" spc="-110" dirty="0">
                <a:latin typeface="Times New Roman"/>
                <a:cs typeface="Times New Roman"/>
              </a:rPr>
              <a:t> </a:t>
            </a:r>
            <a:r>
              <a:rPr sz="2400" dirty="0">
                <a:latin typeface="Calibri"/>
                <a:cs typeface="Calibri"/>
              </a:rPr>
              <a:t>cancer</a:t>
            </a:r>
            <a:r>
              <a:rPr sz="2400" spc="-120" dirty="0">
                <a:latin typeface="Times New Roman"/>
                <a:cs typeface="Times New Roman"/>
              </a:rPr>
              <a:t> </a:t>
            </a:r>
            <a:r>
              <a:rPr sz="2400" spc="-10" dirty="0">
                <a:latin typeface="Calibri"/>
                <a:cs typeface="Calibri"/>
              </a:rPr>
              <a:t>diagnosis,</a:t>
            </a:r>
            <a:r>
              <a:rPr sz="2400" spc="-95" dirty="0">
                <a:latin typeface="Times New Roman"/>
                <a:cs typeface="Times New Roman"/>
              </a:rPr>
              <a:t> </a:t>
            </a:r>
            <a:r>
              <a:rPr sz="2400" spc="-10" dirty="0">
                <a:latin typeface="Calibri"/>
                <a:cs typeface="Calibri"/>
              </a:rPr>
              <a:t>women</a:t>
            </a:r>
            <a:r>
              <a:rPr sz="2400" spc="-110" dirty="0">
                <a:latin typeface="Times New Roman"/>
                <a:cs typeface="Times New Roman"/>
              </a:rPr>
              <a:t> </a:t>
            </a:r>
            <a:r>
              <a:rPr sz="2400" dirty="0">
                <a:latin typeface="Calibri"/>
                <a:cs typeface="Calibri"/>
              </a:rPr>
              <a:t>may</a:t>
            </a:r>
            <a:r>
              <a:rPr sz="2400" spc="-120" dirty="0">
                <a:latin typeface="Times New Roman"/>
                <a:cs typeface="Times New Roman"/>
              </a:rPr>
              <a:t> </a:t>
            </a:r>
            <a:r>
              <a:rPr sz="2400" dirty="0">
                <a:latin typeface="Calibri"/>
                <a:cs typeface="Calibri"/>
              </a:rPr>
              <a:t>be</a:t>
            </a:r>
            <a:r>
              <a:rPr sz="2400" spc="-120" dirty="0">
                <a:latin typeface="Times New Roman"/>
                <a:cs typeface="Times New Roman"/>
              </a:rPr>
              <a:t> </a:t>
            </a:r>
            <a:r>
              <a:rPr sz="2400" dirty="0">
                <a:latin typeface="Calibri"/>
                <a:cs typeface="Calibri"/>
              </a:rPr>
              <a:t>at</a:t>
            </a:r>
            <a:r>
              <a:rPr sz="2400" spc="-114" dirty="0">
                <a:latin typeface="Times New Roman"/>
                <a:cs typeface="Times New Roman"/>
              </a:rPr>
              <a:t> </a:t>
            </a:r>
            <a:r>
              <a:rPr sz="2400" spc="-25" dirty="0">
                <a:latin typeface="Calibri"/>
                <a:cs typeface="Calibri"/>
              </a:rPr>
              <a:t>an</a:t>
            </a:r>
            <a:r>
              <a:rPr sz="2400" spc="-25" dirty="0">
                <a:latin typeface="Times New Roman"/>
                <a:cs typeface="Times New Roman"/>
              </a:rPr>
              <a:t> </a:t>
            </a:r>
            <a:r>
              <a:rPr sz="2400" spc="-10" dirty="0">
                <a:latin typeface="Calibri"/>
                <a:cs typeface="Calibri"/>
              </a:rPr>
              <a:t>increased</a:t>
            </a:r>
            <a:r>
              <a:rPr sz="2400" spc="-110" dirty="0">
                <a:latin typeface="Times New Roman"/>
                <a:cs typeface="Times New Roman"/>
              </a:rPr>
              <a:t> </a:t>
            </a:r>
            <a:r>
              <a:rPr sz="2400" dirty="0">
                <a:latin typeface="Calibri"/>
                <a:cs typeface="Calibri"/>
              </a:rPr>
              <a:t>risk</a:t>
            </a:r>
            <a:r>
              <a:rPr sz="2400" spc="-125" dirty="0">
                <a:latin typeface="Times New Roman"/>
                <a:cs typeface="Times New Roman"/>
              </a:rPr>
              <a:t> </a:t>
            </a:r>
            <a:r>
              <a:rPr sz="2400" dirty="0">
                <a:latin typeface="Calibri"/>
                <a:cs typeface="Calibri"/>
              </a:rPr>
              <a:t>of</a:t>
            </a:r>
            <a:r>
              <a:rPr sz="2400" spc="-130" dirty="0">
                <a:latin typeface="Times New Roman"/>
                <a:cs typeface="Times New Roman"/>
              </a:rPr>
              <a:t> </a:t>
            </a:r>
            <a:r>
              <a:rPr sz="2400" spc="-10" dirty="0">
                <a:latin typeface="Calibri"/>
                <a:cs typeface="Calibri"/>
              </a:rPr>
              <a:t>affective</a:t>
            </a:r>
            <a:r>
              <a:rPr sz="2400" spc="-155" dirty="0">
                <a:latin typeface="Times New Roman"/>
                <a:cs typeface="Times New Roman"/>
              </a:rPr>
              <a:t> </a:t>
            </a:r>
            <a:r>
              <a:rPr sz="2400" spc="-10" dirty="0">
                <a:latin typeface="Calibri"/>
                <a:cs typeface="Calibri"/>
              </a:rPr>
              <a:t>disorders</a:t>
            </a:r>
            <a:r>
              <a:rPr sz="2400" spc="-100" dirty="0">
                <a:latin typeface="Times New Roman"/>
                <a:cs typeface="Times New Roman"/>
              </a:rPr>
              <a:t> </a:t>
            </a:r>
            <a:r>
              <a:rPr sz="2400" dirty="0">
                <a:latin typeface="Calibri"/>
                <a:cs typeface="Calibri"/>
              </a:rPr>
              <a:t>such</a:t>
            </a:r>
            <a:r>
              <a:rPr sz="2400" spc="-105" dirty="0">
                <a:latin typeface="Times New Roman"/>
                <a:cs typeface="Times New Roman"/>
              </a:rPr>
              <a:t> </a:t>
            </a:r>
            <a:r>
              <a:rPr sz="2400" dirty="0">
                <a:latin typeface="Calibri"/>
                <a:cs typeface="Calibri"/>
              </a:rPr>
              <a:t>as</a:t>
            </a:r>
            <a:r>
              <a:rPr sz="2400" spc="-130" dirty="0">
                <a:latin typeface="Times New Roman"/>
                <a:cs typeface="Times New Roman"/>
              </a:rPr>
              <a:t> </a:t>
            </a:r>
            <a:r>
              <a:rPr sz="2400" spc="-10" dirty="0">
                <a:latin typeface="Calibri"/>
                <a:cs typeface="Calibri"/>
              </a:rPr>
              <a:t>depression</a:t>
            </a:r>
            <a:r>
              <a:rPr sz="2400" spc="-90" dirty="0">
                <a:latin typeface="Times New Roman"/>
                <a:cs typeface="Times New Roman"/>
              </a:rPr>
              <a:t> </a:t>
            </a:r>
            <a:r>
              <a:rPr sz="2400" spc="-25" dirty="0">
                <a:latin typeface="Calibri"/>
                <a:cs typeface="Calibri"/>
              </a:rPr>
              <a:t>and</a:t>
            </a:r>
            <a:r>
              <a:rPr sz="2400" spc="-25" dirty="0">
                <a:latin typeface="Times New Roman"/>
                <a:cs typeface="Times New Roman"/>
              </a:rPr>
              <a:t> </a:t>
            </a:r>
            <a:r>
              <a:rPr lang="en-IE" sz="2400" spc="-25" dirty="0">
                <a:latin typeface="Times New Roman"/>
                <a:cs typeface="Times New Roman"/>
              </a:rPr>
              <a:t>a</a:t>
            </a:r>
            <a:r>
              <a:rPr sz="2400" dirty="0">
                <a:latin typeface="Calibri"/>
                <a:cs typeface="Calibri"/>
              </a:rPr>
              <a:t>nxiety</a:t>
            </a:r>
            <a:r>
              <a:rPr sz="2400" spc="-125" dirty="0">
                <a:latin typeface="Times New Roman"/>
                <a:cs typeface="Times New Roman"/>
              </a:rPr>
              <a:t> </a:t>
            </a:r>
            <a:r>
              <a:rPr sz="2400" dirty="0">
                <a:latin typeface="Calibri"/>
                <a:cs typeface="Calibri"/>
              </a:rPr>
              <a:t>and</a:t>
            </a:r>
            <a:r>
              <a:rPr sz="2400" spc="-95" dirty="0">
                <a:latin typeface="Times New Roman"/>
                <a:cs typeface="Times New Roman"/>
              </a:rPr>
              <a:t> </a:t>
            </a:r>
            <a:r>
              <a:rPr sz="2400" spc="-10" dirty="0">
                <a:latin typeface="Calibri"/>
                <a:cs typeface="Calibri"/>
              </a:rPr>
              <a:t>menopausal</a:t>
            </a:r>
            <a:r>
              <a:rPr sz="2400" spc="-100" dirty="0">
                <a:latin typeface="Times New Roman"/>
                <a:cs typeface="Times New Roman"/>
              </a:rPr>
              <a:t> </a:t>
            </a:r>
            <a:r>
              <a:rPr sz="2400" spc="-20" dirty="0">
                <a:latin typeface="Calibri"/>
                <a:cs typeface="Calibri"/>
              </a:rPr>
              <a:t>symptoms</a:t>
            </a:r>
            <a:r>
              <a:rPr sz="2400" spc="-90" dirty="0">
                <a:latin typeface="Times New Roman"/>
                <a:cs typeface="Times New Roman"/>
              </a:rPr>
              <a:t> </a:t>
            </a:r>
            <a:r>
              <a:rPr sz="2400" dirty="0">
                <a:latin typeface="Calibri"/>
                <a:cs typeface="Calibri"/>
              </a:rPr>
              <a:t>may</a:t>
            </a:r>
            <a:r>
              <a:rPr sz="2400" spc="-114" dirty="0">
                <a:latin typeface="Times New Roman"/>
                <a:cs typeface="Times New Roman"/>
              </a:rPr>
              <a:t> </a:t>
            </a:r>
            <a:r>
              <a:rPr sz="2400" spc="-20" dirty="0">
                <a:latin typeface="Calibri"/>
                <a:cs typeface="Calibri"/>
              </a:rPr>
              <a:t>exacerbate</a:t>
            </a:r>
            <a:r>
              <a:rPr sz="2400" spc="-125" dirty="0">
                <a:latin typeface="Times New Roman"/>
                <a:cs typeface="Times New Roman"/>
              </a:rPr>
              <a:t> </a:t>
            </a:r>
            <a:r>
              <a:rPr sz="2400" dirty="0">
                <a:latin typeface="Calibri"/>
                <a:cs typeface="Calibri"/>
              </a:rPr>
              <a:t>this</a:t>
            </a:r>
            <a:r>
              <a:rPr sz="2400" spc="-95" dirty="0">
                <a:latin typeface="Times New Roman"/>
                <a:cs typeface="Times New Roman"/>
              </a:rPr>
              <a:t> </a:t>
            </a:r>
            <a:r>
              <a:rPr sz="2400" dirty="0">
                <a:latin typeface="Calibri"/>
                <a:cs typeface="Calibri"/>
              </a:rPr>
              <a:t>risk</a:t>
            </a:r>
            <a:r>
              <a:rPr lang="en-IE" sz="2400" baseline="30000" dirty="0">
                <a:latin typeface="Calibri"/>
                <a:cs typeface="Calibri"/>
              </a:rPr>
              <a:t>1</a:t>
            </a:r>
            <a:endParaRPr sz="2400" baseline="25525" dirty="0">
              <a:latin typeface="Calibri"/>
              <a:cs typeface="Calibri"/>
            </a:endParaRPr>
          </a:p>
          <a:p>
            <a:pPr algn="l">
              <a:lnSpc>
                <a:spcPct val="100000"/>
              </a:lnSpc>
              <a:spcBef>
                <a:spcPts val="1275"/>
              </a:spcBef>
              <a:buFont typeface="Arial"/>
              <a:buChar char="•"/>
            </a:pPr>
            <a:endParaRPr sz="2400" dirty="0">
              <a:latin typeface="Calibri"/>
              <a:cs typeface="Calibri"/>
            </a:endParaRPr>
          </a:p>
          <a:p>
            <a:pPr marL="278130" marR="300990" indent="-227329" algn="l">
              <a:lnSpc>
                <a:spcPct val="80000"/>
              </a:lnSpc>
              <a:buFont typeface="Arial"/>
              <a:buChar char="•"/>
              <a:tabLst>
                <a:tab pos="279400" algn="l"/>
              </a:tabLst>
            </a:pPr>
            <a:r>
              <a:rPr sz="2400" spc="-35" dirty="0">
                <a:latin typeface="Calibri"/>
                <a:cs typeface="Calibri"/>
              </a:rPr>
              <a:t>Younger</a:t>
            </a:r>
            <a:r>
              <a:rPr sz="2400" spc="-114" dirty="0">
                <a:latin typeface="Times New Roman"/>
                <a:cs typeface="Times New Roman"/>
              </a:rPr>
              <a:t> </a:t>
            </a:r>
            <a:r>
              <a:rPr sz="2400" dirty="0">
                <a:latin typeface="Calibri"/>
                <a:cs typeface="Calibri"/>
              </a:rPr>
              <a:t>age</a:t>
            </a:r>
            <a:r>
              <a:rPr sz="2400" spc="-114" dirty="0">
                <a:latin typeface="Times New Roman"/>
                <a:cs typeface="Times New Roman"/>
              </a:rPr>
              <a:t> </a:t>
            </a:r>
            <a:r>
              <a:rPr sz="2400" dirty="0">
                <a:latin typeface="Calibri"/>
                <a:cs typeface="Calibri"/>
              </a:rPr>
              <a:t>at</a:t>
            </a:r>
            <a:r>
              <a:rPr sz="2400" spc="-110" dirty="0">
                <a:latin typeface="Times New Roman"/>
                <a:cs typeface="Times New Roman"/>
              </a:rPr>
              <a:t> </a:t>
            </a:r>
            <a:r>
              <a:rPr sz="2400" spc="-10" dirty="0">
                <a:latin typeface="Calibri"/>
                <a:cs typeface="Calibri"/>
              </a:rPr>
              <a:t>menopause</a:t>
            </a:r>
            <a:r>
              <a:rPr sz="2400" spc="-95" dirty="0">
                <a:latin typeface="Times New Roman"/>
                <a:cs typeface="Times New Roman"/>
              </a:rPr>
              <a:t> </a:t>
            </a:r>
            <a:r>
              <a:rPr sz="2400" dirty="0">
                <a:latin typeface="Calibri"/>
                <a:cs typeface="Calibri"/>
              </a:rPr>
              <a:t>may</a:t>
            </a:r>
            <a:r>
              <a:rPr sz="2400" spc="-114" dirty="0">
                <a:latin typeface="Times New Roman"/>
                <a:cs typeface="Times New Roman"/>
              </a:rPr>
              <a:t> </a:t>
            </a:r>
            <a:r>
              <a:rPr sz="2400" dirty="0">
                <a:latin typeface="Calibri"/>
                <a:cs typeface="Calibri"/>
              </a:rPr>
              <a:t>also</a:t>
            </a:r>
            <a:r>
              <a:rPr sz="2400" spc="-110" dirty="0">
                <a:latin typeface="Times New Roman"/>
                <a:cs typeface="Times New Roman"/>
              </a:rPr>
              <a:t> </a:t>
            </a:r>
            <a:r>
              <a:rPr sz="2400" dirty="0">
                <a:latin typeface="Calibri"/>
                <a:cs typeface="Calibri"/>
              </a:rPr>
              <a:t>be</a:t>
            </a:r>
            <a:r>
              <a:rPr sz="2400" spc="-105" dirty="0">
                <a:latin typeface="Times New Roman"/>
                <a:cs typeface="Times New Roman"/>
              </a:rPr>
              <a:t> </a:t>
            </a:r>
            <a:r>
              <a:rPr sz="2400" spc="-10" dirty="0">
                <a:latin typeface="Calibri"/>
                <a:cs typeface="Calibri"/>
              </a:rPr>
              <a:t>associated</a:t>
            </a:r>
            <a:r>
              <a:rPr sz="2400" spc="-114" dirty="0">
                <a:latin typeface="Times New Roman"/>
                <a:cs typeface="Times New Roman"/>
              </a:rPr>
              <a:t> </a:t>
            </a:r>
            <a:r>
              <a:rPr sz="2400" spc="-20" dirty="0">
                <a:latin typeface="Calibri"/>
                <a:cs typeface="Calibri"/>
              </a:rPr>
              <a:t>with</a:t>
            </a:r>
            <a:r>
              <a:rPr sz="2400" spc="-20" dirty="0">
                <a:latin typeface="Times New Roman"/>
                <a:cs typeface="Times New Roman"/>
              </a:rPr>
              <a:t> 	</a:t>
            </a:r>
            <a:r>
              <a:rPr sz="2400" spc="-20" dirty="0">
                <a:solidFill>
                  <a:srgbClr val="2E5496"/>
                </a:solidFill>
                <a:latin typeface="Calibri"/>
                <a:cs typeface="Calibri"/>
              </a:rPr>
              <a:t>psychological</a:t>
            </a:r>
            <a:r>
              <a:rPr sz="2400" spc="-105" dirty="0">
                <a:solidFill>
                  <a:srgbClr val="2E5496"/>
                </a:solidFill>
                <a:latin typeface="Times New Roman"/>
                <a:cs typeface="Times New Roman"/>
              </a:rPr>
              <a:t> </a:t>
            </a:r>
            <a:r>
              <a:rPr sz="2400" dirty="0">
                <a:solidFill>
                  <a:srgbClr val="2E5496"/>
                </a:solidFill>
                <a:latin typeface="Calibri"/>
                <a:cs typeface="Calibri"/>
              </a:rPr>
              <a:t>and</a:t>
            </a:r>
            <a:r>
              <a:rPr sz="2400" spc="-114" dirty="0">
                <a:solidFill>
                  <a:srgbClr val="2E5496"/>
                </a:solidFill>
                <a:latin typeface="Times New Roman"/>
                <a:cs typeface="Times New Roman"/>
              </a:rPr>
              <a:t> </a:t>
            </a:r>
            <a:r>
              <a:rPr sz="2400" spc="-10" dirty="0">
                <a:solidFill>
                  <a:srgbClr val="2E5496"/>
                </a:solidFill>
                <a:latin typeface="Calibri"/>
                <a:cs typeface="Calibri"/>
              </a:rPr>
              <a:t>sexual</a:t>
            </a:r>
            <a:r>
              <a:rPr sz="2400" spc="-125" dirty="0">
                <a:solidFill>
                  <a:srgbClr val="2E5496"/>
                </a:solidFill>
                <a:latin typeface="Times New Roman"/>
                <a:cs typeface="Times New Roman"/>
              </a:rPr>
              <a:t> </a:t>
            </a:r>
            <a:r>
              <a:rPr sz="2400" spc="-10" dirty="0">
                <a:solidFill>
                  <a:srgbClr val="2E5496"/>
                </a:solidFill>
                <a:latin typeface="Calibri"/>
                <a:cs typeface="Calibri"/>
              </a:rPr>
              <a:t>dysfunction</a:t>
            </a:r>
            <a:r>
              <a:rPr sz="2400" spc="-80" dirty="0">
                <a:solidFill>
                  <a:srgbClr val="2E5496"/>
                </a:solidFill>
                <a:latin typeface="Times New Roman"/>
                <a:cs typeface="Times New Roman"/>
              </a:rPr>
              <a:t> </a:t>
            </a:r>
            <a:r>
              <a:rPr sz="2400" dirty="0">
                <a:solidFill>
                  <a:srgbClr val="2E5496"/>
                </a:solidFill>
                <a:latin typeface="Calibri"/>
                <a:cs typeface="Calibri"/>
              </a:rPr>
              <a:t>as</a:t>
            </a:r>
            <a:r>
              <a:rPr sz="2400" spc="-110" dirty="0">
                <a:solidFill>
                  <a:srgbClr val="2E5496"/>
                </a:solidFill>
                <a:latin typeface="Times New Roman"/>
                <a:cs typeface="Times New Roman"/>
              </a:rPr>
              <a:t> </a:t>
            </a:r>
            <a:r>
              <a:rPr sz="2400" dirty="0">
                <a:solidFill>
                  <a:srgbClr val="2E5496"/>
                </a:solidFill>
                <a:latin typeface="Calibri"/>
                <a:cs typeface="Calibri"/>
              </a:rPr>
              <a:t>well</a:t>
            </a:r>
            <a:r>
              <a:rPr sz="2400" spc="-140" dirty="0">
                <a:solidFill>
                  <a:srgbClr val="2E5496"/>
                </a:solidFill>
                <a:latin typeface="Times New Roman"/>
                <a:cs typeface="Times New Roman"/>
              </a:rPr>
              <a:t> </a:t>
            </a:r>
            <a:r>
              <a:rPr sz="2400" dirty="0">
                <a:solidFill>
                  <a:srgbClr val="2E5496"/>
                </a:solidFill>
                <a:latin typeface="Calibri"/>
                <a:cs typeface="Calibri"/>
              </a:rPr>
              <a:t>as</a:t>
            </a:r>
            <a:r>
              <a:rPr sz="2400" spc="-114" dirty="0">
                <a:solidFill>
                  <a:srgbClr val="2E5496"/>
                </a:solidFill>
                <a:latin typeface="Times New Roman"/>
                <a:cs typeface="Times New Roman"/>
              </a:rPr>
              <a:t> </a:t>
            </a:r>
            <a:r>
              <a:rPr sz="2400" dirty="0">
                <a:solidFill>
                  <a:srgbClr val="2E5496"/>
                </a:solidFill>
                <a:latin typeface="Calibri"/>
                <a:cs typeface="Calibri"/>
              </a:rPr>
              <a:t>long</a:t>
            </a:r>
            <a:r>
              <a:rPr sz="2400" spc="-120" dirty="0">
                <a:solidFill>
                  <a:srgbClr val="2E5496"/>
                </a:solidFill>
                <a:latin typeface="Times New Roman"/>
                <a:cs typeface="Times New Roman"/>
              </a:rPr>
              <a:t> </a:t>
            </a:r>
            <a:r>
              <a:rPr sz="2400" dirty="0">
                <a:solidFill>
                  <a:srgbClr val="2E5496"/>
                </a:solidFill>
                <a:latin typeface="Calibri"/>
                <a:cs typeface="Calibri"/>
              </a:rPr>
              <a:t>term</a:t>
            </a:r>
            <a:r>
              <a:rPr sz="2400" spc="-125" dirty="0">
                <a:solidFill>
                  <a:srgbClr val="2E5496"/>
                </a:solidFill>
                <a:latin typeface="Times New Roman"/>
                <a:cs typeface="Times New Roman"/>
              </a:rPr>
              <a:t> </a:t>
            </a:r>
            <a:r>
              <a:rPr sz="2400" spc="-10" dirty="0">
                <a:solidFill>
                  <a:srgbClr val="2E5496"/>
                </a:solidFill>
                <a:latin typeface="Calibri"/>
                <a:cs typeface="Calibri"/>
              </a:rPr>
              <a:t>risks</a:t>
            </a:r>
            <a:r>
              <a:rPr sz="2400" spc="-10" dirty="0">
                <a:solidFill>
                  <a:srgbClr val="2E5496"/>
                </a:solidFill>
                <a:latin typeface="Times New Roman"/>
                <a:cs typeface="Times New Roman"/>
              </a:rPr>
              <a:t> </a:t>
            </a:r>
            <a:r>
              <a:rPr sz="2400" dirty="0">
                <a:solidFill>
                  <a:srgbClr val="2E5496"/>
                </a:solidFill>
                <a:latin typeface="Calibri"/>
                <a:cs typeface="Calibri"/>
              </a:rPr>
              <a:t>such</a:t>
            </a:r>
            <a:r>
              <a:rPr sz="2400" spc="-90" dirty="0">
                <a:solidFill>
                  <a:srgbClr val="2E5496"/>
                </a:solidFill>
                <a:latin typeface="Times New Roman"/>
                <a:cs typeface="Times New Roman"/>
              </a:rPr>
              <a:t> </a:t>
            </a:r>
            <a:r>
              <a:rPr sz="2400" dirty="0">
                <a:solidFill>
                  <a:srgbClr val="2E5496"/>
                </a:solidFill>
                <a:latin typeface="Calibri"/>
                <a:cs typeface="Calibri"/>
              </a:rPr>
              <a:t>as</a:t>
            </a:r>
            <a:r>
              <a:rPr sz="2400" spc="-114" dirty="0">
                <a:solidFill>
                  <a:srgbClr val="2E5496"/>
                </a:solidFill>
                <a:latin typeface="Times New Roman"/>
                <a:cs typeface="Times New Roman"/>
              </a:rPr>
              <a:t> </a:t>
            </a:r>
            <a:r>
              <a:rPr sz="2400" spc="-20" dirty="0">
                <a:solidFill>
                  <a:srgbClr val="2E5496"/>
                </a:solidFill>
                <a:latin typeface="Calibri"/>
                <a:cs typeface="Calibri"/>
              </a:rPr>
              <a:t>cardiovascular</a:t>
            </a:r>
            <a:r>
              <a:rPr sz="2400" spc="-110" dirty="0">
                <a:solidFill>
                  <a:srgbClr val="2E5496"/>
                </a:solidFill>
                <a:latin typeface="Times New Roman"/>
                <a:cs typeface="Times New Roman"/>
              </a:rPr>
              <a:t> </a:t>
            </a:r>
            <a:r>
              <a:rPr sz="2400" dirty="0">
                <a:solidFill>
                  <a:srgbClr val="2E5496"/>
                </a:solidFill>
                <a:latin typeface="Calibri"/>
                <a:cs typeface="Calibri"/>
              </a:rPr>
              <a:t>disease,</a:t>
            </a:r>
            <a:r>
              <a:rPr sz="2400" spc="-95" dirty="0">
                <a:solidFill>
                  <a:srgbClr val="2E5496"/>
                </a:solidFill>
                <a:latin typeface="Times New Roman"/>
                <a:cs typeface="Times New Roman"/>
              </a:rPr>
              <a:t> </a:t>
            </a:r>
            <a:r>
              <a:rPr sz="2400" spc="-10" dirty="0">
                <a:solidFill>
                  <a:srgbClr val="2E5496"/>
                </a:solidFill>
                <a:latin typeface="Calibri"/>
                <a:cs typeface="Calibri"/>
              </a:rPr>
              <a:t>osteoporosis</a:t>
            </a:r>
            <a:r>
              <a:rPr sz="2400" spc="-80" dirty="0">
                <a:solidFill>
                  <a:srgbClr val="2E5496"/>
                </a:solidFill>
                <a:latin typeface="Times New Roman"/>
                <a:cs typeface="Times New Roman"/>
              </a:rPr>
              <a:t> </a:t>
            </a:r>
            <a:r>
              <a:rPr sz="2400" dirty="0">
                <a:solidFill>
                  <a:srgbClr val="2E5496"/>
                </a:solidFill>
                <a:latin typeface="Calibri"/>
                <a:cs typeface="Calibri"/>
              </a:rPr>
              <a:t>and</a:t>
            </a:r>
            <a:r>
              <a:rPr sz="2400" spc="-110" dirty="0">
                <a:solidFill>
                  <a:srgbClr val="2E5496"/>
                </a:solidFill>
                <a:latin typeface="Times New Roman"/>
                <a:cs typeface="Times New Roman"/>
              </a:rPr>
              <a:t> </a:t>
            </a:r>
            <a:r>
              <a:rPr sz="2400" spc="-10" dirty="0">
                <a:solidFill>
                  <a:srgbClr val="2E5496"/>
                </a:solidFill>
                <a:latin typeface="Calibri"/>
                <a:cs typeface="Calibri"/>
              </a:rPr>
              <a:t>potentially</a:t>
            </a:r>
            <a:r>
              <a:rPr sz="2400" spc="-10" dirty="0">
                <a:solidFill>
                  <a:srgbClr val="2E5496"/>
                </a:solidFill>
                <a:latin typeface="Times New Roman"/>
                <a:cs typeface="Times New Roman"/>
              </a:rPr>
              <a:t> </a:t>
            </a:r>
            <a:r>
              <a:rPr sz="2400" dirty="0">
                <a:solidFill>
                  <a:srgbClr val="2E5496"/>
                </a:solidFill>
                <a:latin typeface="Calibri"/>
                <a:cs typeface="Calibri"/>
              </a:rPr>
              <a:t>cognitive</a:t>
            </a:r>
            <a:r>
              <a:rPr sz="2400" spc="-160" dirty="0">
                <a:solidFill>
                  <a:srgbClr val="2E5496"/>
                </a:solidFill>
                <a:latin typeface="Times New Roman"/>
                <a:cs typeface="Times New Roman"/>
              </a:rPr>
              <a:t> </a:t>
            </a:r>
            <a:r>
              <a:rPr sz="2400" spc="-10" dirty="0">
                <a:solidFill>
                  <a:srgbClr val="2E5496"/>
                </a:solidFill>
                <a:latin typeface="Calibri"/>
                <a:cs typeface="Calibri"/>
              </a:rPr>
              <a:t>dysfunction</a:t>
            </a:r>
            <a:r>
              <a:rPr sz="2400" spc="-110" dirty="0">
                <a:solidFill>
                  <a:srgbClr val="2E5496"/>
                </a:solidFill>
                <a:latin typeface="Times New Roman"/>
                <a:cs typeface="Times New Roman"/>
              </a:rPr>
              <a:t> </a:t>
            </a:r>
            <a:r>
              <a:rPr sz="2400" dirty="0">
                <a:solidFill>
                  <a:srgbClr val="2E5496"/>
                </a:solidFill>
                <a:latin typeface="Calibri"/>
                <a:cs typeface="Calibri"/>
              </a:rPr>
              <a:t>and</a:t>
            </a:r>
            <a:r>
              <a:rPr sz="2400" spc="-145" dirty="0">
                <a:solidFill>
                  <a:srgbClr val="2E5496"/>
                </a:solidFill>
                <a:latin typeface="Times New Roman"/>
                <a:cs typeface="Times New Roman"/>
              </a:rPr>
              <a:t> </a:t>
            </a:r>
            <a:r>
              <a:rPr sz="2400" spc="-10" dirty="0">
                <a:solidFill>
                  <a:srgbClr val="2E5496"/>
                </a:solidFill>
                <a:latin typeface="Calibri"/>
                <a:cs typeface="Calibri"/>
              </a:rPr>
              <a:t>dementia</a:t>
            </a:r>
            <a:r>
              <a:rPr lang="en-IE" sz="2400" spc="-10" baseline="30000" dirty="0">
                <a:solidFill>
                  <a:srgbClr val="2E5496"/>
                </a:solidFill>
                <a:latin typeface="Calibri"/>
                <a:cs typeface="Calibri"/>
              </a:rPr>
              <a:t>2</a:t>
            </a:r>
            <a:endParaRPr sz="2400" baseline="25525"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89026" y="782777"/>
            <a:ext cx="9641205" cy="1184275"/>
          </a:xfrm>
          <a:prstGeom prst="rect">
            <a:avLst/>
          </a:prstGeom>
        </p:spPr>
        <p:txBody>
          <a:bodyPr vert="horz" wrap="square" lIns="0" tIns="81280" rIns="0" bIns="0" rtlCol="0">
            <a:spAutoFit/>
          </a:bodyPr>
          <a:lstStyle/>
          <a:p>
            <a:pPr marL="12700" marR="5080">
              <a:lnSpc>
                <a:spcPts val="4320"/>
              </a:lnSpc>
              <a:spcBef>
                <a:spcPts val="640"/>
              </a:spcBef>
            </a:pPr>
            <a:r>
              <a:rPr sz="4000" spc="-50" dirty="0"/>
              <a:t>What</a:t>
            </a:r>
            <a:r>
              <a:rPr sz="4000" b="0" spc="-200" dirty="0">
                <a:latin typeface="Times New Roman"/>
                <a:cs typeface="Times New Roman"/>
              </a:rPr>
              <a:t> </a:t>
            </a:r>
            <a:r>
              <a:rPr sz="4000" spc="-10" dirty="0"/>
              <a:t>can</a:t>
            </a:r>
            <a:r>
              <a:rPr sz="4000" b="0" spc="-215" dirty="0">
                <a:latin typeface="Times New Roman"/>
                <a:cs typeface="Times New Roman"/>
              </a:rPr>
              <a:t> </a:t>
            </a:r>
            <a:r>
              <a:rPr sz="4000" dirty="0"/>
              <a:t>be</a:t>
            </a:r>
            <a:r>
              <a:rPr sz="4000" b="0" spc="-204" dirty="0">
                <a:latin typeface="Times New Roman"/>
                <a:cs typeface="Times New Roman"/>
              </a:rPr>
              <a:t> </a:t>
            </a:r>
            <a:r>
              <a:rPr sz="4000" spc="-20" dirty="0"/>
              <a:t>done</a:t>
            </a:r>
            <a:r>
              <a:rPr sz="4000" b="0" spc="-215" dirty="0">
                <a:latin typeface="Times New Roman"/>
                <a:cs typeface="Times New Roman"/>
              </a:rPr>
              <a:t> </a:t>
            </a:r>
            <a:r>
              <a:rPr sz="4000" spc="-25" dirty="0"/>
              <a:t>about</a:t>
            </a:r>
            <a:r>
              <a:rPr sz="4000" b="0" spc="-200" dirty="0">
                <a:latin typeface="Times New Roman"/>
                <a:cs typeface="Times New Roman"/>
              </a:rPr>
              <a:t> </a:t>
            </a:r>
            <a:r>
              <a:rPr sz="4000" spc="-40" dirty="0"/>
              <a:t>Menopause</a:t>
            </a:r>
            <a:r>
              <a:rPr sz="4000" b="0" spc="-210" dirty="0">
                <a:latin typeface="Times New Roman"/>
                <a:cs typeface="Times New Roman"/>
              </a:rPr>
              <a:t> </a:t>
            </a:r>
            <a:r>
              <a:rPr sz="4000" spc="-30" dirty="0"/>
              <a:t>symptoms</a:t>
            </a:r>
            <a:r>
              <a:rPr sz="4000" b="0" spc="-30" dirty="0">
                <a:latin typeface="Times New Roman"/>
                <a:cs typeface="Times New Roman"/>
              </a:rPr>
              <a:t> </a:t>
            </a:r>
            <a:r>
              <a:rPr sz="4000" spc="-30" dirty="0"/>
              <a:t>without</a:t>
            </a:r>
            <a:r>
              <a:rPr sz="4000" b="0" spc="-185" dirty="0">
                <a:latin typeface="Times New Roman"/>
                <a:cs typeface="Times New Roman"/>
              </a:rPr>
              <a:t> </a:t>
            </a:r>
            <a:r>
              <a:rPr sz="4000" spc="-50" dirty="0"/>
              <a:t>HRT?</a:t>
            </a:r>
            <a:r>
              <a:rPr sz="4000" b="0" spc="-185" dirty="0">
                <a:latin typeface="Times New Roman"/>
                <a:cs typeface="Times New Roman"/>
              </a:rPr>
              <a:t> </a:t>
            </a:r>
            <a:r>
              <a:rPr sz="4000" spc="-45" dirty="0"/>
              <a:t>What</a:t>
            </a:r>
            <a:r>
              <a:rPr sz="4000" b="0" spc="-165" dirty="0">
                <a:latin typeface="Times New Roman"/>
                <a:cs typeface="Times New Roman"/>
              </a:rPr>
              <a:t> </a:t>
            </a:r>
            <a:r>
              <a:rPr sz="4000" spc="-35" dirty="0"/>
              <a:t>actually</a:t>
            </a:r>
            <a:r>
              <a:rPr sz="4000" b="0" spc="-185" dirty="0">
                <a:latin typeface="Times New Roman"/>
                <a:cs typeface="Times New Roman"/>
              </a:rPr>
              <a:t> </a:t>
            </a:r>
            <a:r>
              <a:rPr sz="4000" spc="-60" dirty="0"/>
              <a:t>works</a:t>
            </a:r>
            <a:r>
              <a:rPr sz="4000" b="0" spc="-180" dirty="0">
                <a:latin typeface="Times New Roman"/>
                <a:cs typeface="Times New Roman"/>
              </a:rPr>
              <a:t> </a:t>
            </a:r>
            <a:r>
              <a:rPr sz="4000" spc="-50" dirty="0"/>
              <a:t>?</a:t>
            </a:r>
            <a:endParaRPr sz="4000" dirty="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30</a:t>
            </a:fld>
            <a:endParaRPr spc="-25" dirty="0"/>
          </a:p>
        </p:txBody>
      </p:sp>
      <p:sp>
        <p:nvSpPr>
          <p:cNvPr id="3" name="object 3"/>
          <p:cNvSpPr txBox="1"/>
          <p:nvPr/>
        </p:nvSpPr>
        <p:spPr>
          <a:xfrm>
            <a:off x="389026" y="2454375"/>
            <a:ext cx="11258550" cy="2926715"/>
          </a:xfrm>
          <a:prstGeom prst="rect">
            <a:avLst/>
          </a:prstGeom>
        </p:spPr>
        <p:txBody>
          <a:bodyPr vert="horz" wrap="square" lIns="0" tIns="12700" rIns="0" bIns="0" rtlCol="0">
            <a:spAutoFit/>
          </a:bodyPr>
          <a:lstStyle/>
          <a:p>
            <a:pPr marL="241300" marR="34290" indent="-228600">
              <a:lnSpc>
                <a:spcPct val="140000"/>
              </a:lnSpc>
              <a:spcBef>
                <a:spcPts val="100"/>
              </a:spcBef>
              <a:buFont typeface="Arial"/>
              <a:buChar char="•"/>
              <a:tabLst>
                <a:tab pos="241300" algn="l"/>
              </a:tabLst>
            </a:pPr>
            <a:r>
              <a:rPr sz="2600" dirty="0">
                <a:latin typeface="Trebuchet MS"/>
                <a:cs typeface="Trebuchet MS"/>
              </a:rPr>
              <a:t>Optimising</a:t>
            </a:r>
            <a:r>
              <a:rPr sz="2600" spc="100" dirty="0">
                <a:latin typeface="Times New Roman"/>
                <a:cs typeface="Times New Roman"/>
              </a:rPr>
              <a:t> </a:t>
            </a:r>
            <a:r>
              <a:rPr sz="2600" dirty="0">
                <a:latin typeface="Trebuchet MS"/>
                <a:cs typeface="Trebuchet MS"/>
              </a:rPr>
              <a:t>general</a:t>
            </a:r>
            <a:r>
              <a:rPr sz="2600" spc="65" dirty="0">
                <a:latin typeface="Times New Roman"/>
                <a:cs typeface="Times New Roman"/>
              </a:rPr>
              <a:t> </a:t>
            </a:r>
            <a:r>
              <a:rPr sz="2600" dirty="0">
                <a:latin typeface="Trebuchet MS"/>
                <a:cs typeface="Trebuchet MS"/>
              </a:rPr>
              <a:t>health</a:t>
            </a:r>
            <a:r>
              <a:rPr sz="2600" spc="105" dirty="0">
                <a:latin typeface="Times New Roman"/>
                <a:cs typeface="Times New Roman"/>
              </a:rPr>
              <a:t> </a:t>
            </a:r>
            <a:r>
              <a:rPr sz="2600" dirty="0">
                <a:latin typeface="Trebuchet MS"/>
                <a:cs typeface="Trebuchet MS"/>
              </a:rPr>
              <a:t>&amp;</a:t>
            </a:r>
            <a:r>
              <a:rPr sz="2600" spc="110" dirty="0">
                <a:latin typeface="Times New Roman"/>
                <a:cs typeface="Times New Roman"/>
              </a:rPr>
              <a:t> </a:t>
            </a:r>
            <a:r>
              <a:rPr sz="2600" dirty="0">
                <a:latin typeface="Trebuchet MS"/>
                <a:cs typeface="Trebuchet MS"/>
              </a:rPr>
              <a:t>nutrition</a:t>
            </a:r>
            <a:r>
              <a:rPr sz="2600" spc="85" dirty="0">
                <a:latin typeface="Times New Roman"/>
                <a:cs typeface="Times New Roman"/>
              </a:rPr>
              <a:t> </a:t>
            </a:r>
            <a:r>
              <a:rPr sz="2600" dirty="0">
                <a:latin typeface="Trebuchet MS"/>
                <a:cs typeface="Trebuchet MS"/>
              </a:rPr>
              <a:t>may</a:t>
            </a:r>
            <a:r>
              <a:rPr sz="2600" spc="114" dirty="0">
                <a:latin typeface="Times New Roman"/>
                <a:cs typeface="Times New Roman"/>
              </a:rPr>
              <a:t> </a:t>
            </a:r>
            <a:r>
              <a:rPr sz="2600" dirty="0">
                <a:latin typeface="Trebuchet MS"/>
                <a:cs typeface="Trebuchet MS"/>
              </a:rPr>
              <a:t>help</a:t>
            </a:r>
            <a:r>
              <a:rPr sz="2600" spc="100" dirty="0">
                <a:latin typeface="Times New Roman"/>
                <a:cs typeface="Times New Roman"/>
              </a:rPr>
              <a:t> </a:t>
            </a:r>
            <a:r>
              <a:rPr sz="2600" dirty="0">
                <a:latin typeface="Trebuchet MS"/>
                <a:cs typeface="Trebuchet MS"/>
              </a:rPr>
              <a:t>lessen</a:t>
            </a:r>
            <a:r>
              <a:rPr sz="2600" spc="95" dirty="0">
                <a:latin typeface="Times New Roman"/>
                <a:cs typeface="Times New Roman"/>
              </a:rPr>
              <a:t> </a:t>
            </a:r>
            <a:r>
              <a:rPr sz="2600" dirty="0">
                <a:latin typeface="Trebuchet MS"/>
                <a:cs typeface="Trebuchet MS"/>
              </a:rPr>
              <a:t>some</a:t>
            </a:r>
            <a:r>
              <a:rPr sz="2600" spc="95" dirty="0">
                <a:latin typeface="Times New Roman"/>
                <a:cs typeface="Times New Roman"/>
              </a:rPr>
              <a:t> </a:t>
            </a:r>
            <a:r>
              <a:rPr sz="2600" dirty="0">
                <a:latin typeface="Trebuchet MS"/>
                <a:cs typeface="Trebuchet MS"/>
              </a:rPr>
              <a:t>of</a:t>
            </a:r>
            <a:r>
              <a:rPr sz="2600" spc="125" dirty="0">
                <a:latin typeface="Times New Roman"/>
                <a:cs typeface="Times New Roman"/>
              </a:rPr>
              <a:t> </a:t>
            </a:r>
            <a:r>
              <a:rPr sz="2600" dirty="0">
                <a:latin typeface="Trebuchet MS"/>
                <a:cs typeface="Trebuchet MS"/>
              </a:rPr>
              <a:t>the</a:t>
            </a:r>
            <a:r>
              <a:rPr sz="2600" spc="95" dirty="0">
                <a:latin typeface="Times New Roman"/>
                <a:cs typeface="Times New Roman"/>
              </a:rPr>
              <a:t> </a:t>
            </a:r>
            <a:r>
              <a:rPr sz="2600" spc="-10" dirty="0">
                <a:latin typeface="Trebuchet MS"/>
                <a:cs typeface="Trebuchet MS"/>
              </a:rPr>
              <a:t>impact</a:t>
            </a:r>
            <a:r>
              <a:rPr sz="2600" spc="-10" dirty="0">
                <a:latin typeface="Times New Roman"/>
                <a:cs typeface="Times New Roman"/>
              </a:rPr>
              <a:t> </a:t>
            </a:r>
            <a:r>
              <a:rPr sz="2600" dirty="0">
                <a:latin typeface="Trebuchet MS"/>
                <a:cs typeface="Trebuchet MS"/>
              </a:rPr>
              <a:t>of</a:t>
            </a:r>
            <a:r>
              <a:rPr sz="2600" spc="110" dirty="0">
                <a:latin typeface="Times New Roman"/>
                <a:cs typeface="Times New Roman"/>
              </a:rPr>
              <a:t> </a:t>
            </a:r>
            <a:r>
              <a:rPr sz="2600" dirty="0">
                <a:latin typeface="Trebuchet MS"/>
                <a:cs typeface="Trebuchet MS"/>
              </a:rPr>
              <a:t>the</a:t>
            </a:r>
            <a:r>
              <a:rPr sz="2600" spc="114" dirty="0">
                <a:latin typeface="Times New Roman"/>
                <a:cs typeface="Times New Roman"/>
              </a:rPr>
              <a:t> </a:t>
            </a:r>
            <a:r>
              <a:rPr sz="2600" dirty="0">
                <a:latin typeface="Trebuchet MS"/>
                <a:cs typeface="Trebuchet MS"/>
              </a:rPr>
              <a:t>menopause</a:t>
            </a:r>
            <a:r>
              <a:rPr sz="2600" spc="120" dirty="0">
                <a:latin typeface="Times New Roman"/>
                <a:cs typeface="Times New Roman"/>
              </a:rPr>
              <a:t> </a:t>
            </a:r>
            <a:r>
              <a:rPr sz="2600" b="1" dirty="0">
                <a:latin typeface="Trebuchet MS"/>
                <a:cs typeface="Trebuchet MS"/>
              </a:rPr>
              <a:t>but</a:t>
            </a:r>
            <a:r>
              <a:rPr sz="2600" spc="114" dirty="0">
                <a:latin typeface="Times New Roman"/>
                <a:cs typeface="Times New Roman"/>
              </a:rPr>
              <a:t> </a:t>
            </a:r>
            <a:r>
              <a:rPr sz="2600" b="1" dirty="0">
                <a:latin typeface="Trebuchet MS"/>
                <a:cs typeface="Trebuchet MS"/>
              </a:rPr>
              <a:t>will</a:t>
            </a:r>
            <a:r>
              <a:rPr sz="2600" spc="105" dirty="0">
                <a:latin typeface="Times New Roman"/>
                <a:cs typeface="Times New Roman"/>
              </a:rPr>
              <a:t> </a:t>
            </a:r>
            <a:r>
              <a:rPr sz="2600" b="1" dirty="0">
                <a:latin typeface="Trebuchet MS"/>
                <a:cs typeface="Trebuchet MS"/>
              </a:rPr>
              <a:t>not</a:t>
            </a:r>
            <a:r>
              <a:rPr sz="2600" spc="120" dirty="0">
                <a:latin typeface="Times New Roman"/>
                <a:cs typeface="Times New Roman"/>
              </a:rPr>
              <a:t> </a:t>
            </a:r>
            <a:r>
              <a:rPr sz="2600" b="1" dirty="0">
                <a:latin typeface="Trebuchet MS"/>
                <a:cs typeface="Trebuchet MS"/>
              </a:rPr>
              <a:t>replace</a:t>
            </a:r>
            <a:r>
              <a:rPr sz="2600" spc="105" dirty="0">
                <a:latin typeface="Times New Roman"/>
                <a:cs typeface="Times New Roman"/>
              </a:rPr>
              <a:t> </a:t>
            </a:r>
            <a:r>
              <a:rPr sz="2600" b="1" dirty="0">
                <a:latin typeface="Trebuchet MS"/>
                <a:cs typeface="Trebuchet MS"/>
              </a:rPr>
              <a:t>benefits</a:t>
            </a:r>
            <a:r>
              <a:rPr sz="2600" spc="120" dirty="0">
                <a:latin typeface="Times New Roman"/>
                <a:cs typeface="Times New Roman"/>
              </a:rPr>
              <a:t> </a:t>
            </a:r>
            <a:r>
              <a:rPr sz="2600" b="1" dirty="0">
                <a:latin typeface="Trebuchet MS"/>
                <a:cs typeface="Trebuchet MS"/>
              </a:rPr>
              <a:t>of</a:t>
            </a:r>
            <a:r>
              <a:rPr sz="2600" spc="114" dirty="0">
                <a:latin typeface="Times New Roman"/>
                <a:cs typeface="Times New Roman"/>
              </a:rPr>
              <a:t> </a:t>
            </a:r>
            <a:r>
              <a:rPr sz="2600" b="1" spc="-25" dirty="0">
                <a:latin typeface="Trebuchet MS"/>
                <a:cs typeface="Trebuchet MS"/>
              </a:rPr>
              <a:t>HRT</a:t>
            </a:r>
            <a:endParaRPr sz="2600" dirty="0">
              <a:latin typeface="Trebuchet MS"/>
              <a:cs typeface="Trebuchet MS"/>
            </a:endParaRPr>
          </a:p>
          <a:p>
            <a:pPr marL="240665" marR="5080" indent="-228600">
              <a:lnSpc>
                <a:spcPct val="140000"/>
              </a:lnSpc>
              <a:spcBef>
                <a:spcPts val="994"/>
              </a:spcBef>
              <a:buFont typeface="Arial"/>
              <a:buChar char="•"/>
              <a:tabLst>
                <a:tab pos="240665" algn="l"/>
              </a:tabLst>
            </a:pPr>
            <a:r>
              <a:rPr sz="2600" b="1" dirty="0">
                <a:latin typeface="Trebuchet MS"/>
                <a:cs typeface="Trebuchet MS"/>
              </a:rPr>
              <a:t>Some</a:t>
            </a:r>
            <a:r>
              <a:rPr sz="2600" spc="75" dirty="0">
                <a:latin typeface="Times New Roman"/>
                <a:cs typeface="Times New Roman"/>
              </a:rPr>
              <a:t> </a:t>
            </a:r>
            <a:r>
              <a:rPr sz="2600" b="1" dirty="0">
                <a:latin typeface="Trebuchet MS"/>
                <a:cs typeface="Trebuchet MS"/>
              </a:rPr>
              <a:t>OTC</a:t>
            </a:r>
            <a:r>
              <a:rPr sz="2600" spc="70" dirty="0">
                <a:latin typeface="Times New Roman"/>
                <a:cs typeface="Times New Roman"/>
              </a:rPr>
              <a:t> </a:t>
            </a:r>
            <a:r>
              <a:rPr sz="2600" b="1" dirty="0">
                <a:latin typeface="Trebuchet MS"/>
                <a:cs typeface="Trebuchet MS"/>
              </a:rPr>
              <a:t>supplements</a:t>
            </a:r>
            <a:r>
              <a:rPr sz="2600" spc="90" dirty="0">
                <a:latin typeface="Times New Roman"/>
                <a:cs typeface="Times New Roman"/>
              </a:rPr>
              <a:t> </a:t>
            </a:r>
            <a:r>
              <a:rPr sz="2600" b="1" dirty="0">
                <a:latin typeface="Trebuchet MS"/>
                <a:cs typeface="Trebuchet MS"/>
              </a:rPr>
              <a:t>are</a:t>
            </a:r>
            <a:r>
              <a:rPr sz="2600" spc="75" dirty="0">
                <a:latin typeface="Times New Roman"/>
                <a:cs typeface="Times New Roman"/>
              </a:rPr>
              <a:t> </a:t>
            </a:r>
            <a:r>
              <a:rPr sz="2600" b="1" dirty="0">
                <a:latin typeface="Trebuchet MS"/>
                <a:cs typeface="Trebuchet MS"/>
              </a:rPr>
              <a:t>advertised</a:t>
            </a:r>
            <a:r>
              <a:rPr sz="2600" spc="70" dirty="0">
                <a:latin typeface="Times New Roman"/>
                <a:cs typeface="Times New Roman"/>
              </a:rPr>
              <a:t> </a:t>
            </a:r>
            <a:r>
              <a:rPr sz="2600" b="1" dirty="0">
                <a:latin typeface="Trebuchet MS"/>
                <a:cs typeface="Trebuchet MS"/>
              </a:rPr>
              <a:t>for</a:t>
            </a:r>
            <a:r>
              <a:rPr sz="2600" spc="80" dirty="0">
                <a:latin typeface="Times New Roman"/>
                <a:cs typeface="Times New Roman"/>
              </a:rPr>
              <a:t> </a:t>
            </a:r>
            <a:r>
              <a:rPr sz="2600" b="1" dirty="0">
                <a:latin typeface="Trebuchet MS"/>
                <a:cs typeface="Trebuchet MS"/>
              </a:rPr>
              <a:t>menopausal</a:t>
            </a:r>
            <a:r>
              <a:rPr sz="2600" spc="85" dirty="0">
                <a:latin typeface="Times New Roman"/>
                <a:cs typeface="Times New Roman"/>
              </a:rPr>
              <a:t> </a:t>
            </a:r>
            <a:r>
              <a:rPr sz="2600" b="1" dirty="0">
                <a:latin typeface="Trebuchet MS"/>
                <a:cs typeface="Trebuchet MS"/>
              </a:rPr>
              <a:t>symptom</a:t>
            </a:r>
            <a:r>
              <a:rPr sz="2600" spc="85" dirty="0">
                <a:latin typeface="Times New Roman"/>
                <a:cs typeface="Times New Roman"/>
              </a:rPr>
              <a:t> </a:t>
            </a:r>
            <a:r>
              <a:rPr sz="2600" b="1" spc="-10" dirty="0">
                <a:latin typeface="Trebuchet MS"/>
                <a:cs typeface="Trebuchet MS"/>
              </a:rPr>
              <a:t>relief</a:t>
            </a:r>
            <a:r>
              <a:rPr sz="2600" b="1" spc="-10" dirty="0">
                <a:solidFill>
                  <a:srgbClr val="2E5496"/>
                </a:solidFill>
                <a:latin typeface="Trebuchet MS"/>
                <a:cs typeface="Trebuchet MS"/>
              </a:rPr>
              <a:t>,</a:t>
            </a:r>
            <a:r>
              <a:rPr sz="2600" spc="-10" dirty="0">
                <a:solidFill>
                  <a:srgbClr val="2E5496"/>
                </a:solidFill>
                <a:latin typeface="Times New Roman"/>
                <a:cs typeface="Times New Roman"/>
              </a:rPr>
              <a:t> </a:t>
            </a:r>
            <a:r>
              <a:rPr sz="2600" b="1" u="sng" dirty="0">
                <a:solidFill>
                  <a:srgbClr val="2E5496"/>
                </a:solidFill>
                <a:uFill>
                  <a:solidFill>
                    <a:srgbClr val="2E5496"/>
                  </a:solidFill>
                </a:uFill>
                <a:latin typeface="Trebuchet MS"/>
                <a:cs typeface="Trebuchet MS"/>
              </a:rPr>
              <a:t>but</a:t>
            </a:r>
            <a:r>
              <a:rPr sz="2600" u="sng" spc="10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few</a:t>
            </a:r>
            <a:r>
              <a:rPr sz="2600" u="sng" spc="11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studies</a:t>
            </a:r>
            <a:r>
              <a:rPr sz="2600" u="sng" spc="11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show</a:t>
            </a:r>
            <a:r>
              <a:rPr sz="2600" u="sng" spc="11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them</a:t>
            </a:r>
            <a:r>
              <a:rPr sz="2600" u="sng" spc="11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to</a:t>
            </a:r>
            <a:r>
              <a:rPr sz="2600" u="sng" spc="11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be</a:t>
            </a:r>
            <a:r>
              <a:rPr sz="2600" u="sng" spc="11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more</a:t>
            </a:r>
            <a:r>
              <a:rPr sz="2600" u="sng" spc="114"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effective</a:t>
            </a:r>
            <a:r>
              <a:rPr sz="2600" u="sng" spc="11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than</a:t>
            </a:r>
            <a:r>
              <a:rPr sz="2600" u="sng" spc="95"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placebo</a:t>
            </a:r>
            <a:r>
              <a:rPr sz="2600" u="sng" spc="95"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&amp;</a:t>
            </a:r>
            <a:r>
              <a:rPr sz="2600" u="sng" spc="110" dirty="0">
                <a:solidFill>
                  <a:srgbClr val="2E5496"/>
                </a:solidFill>
                <a:uFill>
                  <a:solidFill>
                    <a:srgbClr val="2E5496"/>
                  </a:solidFill>
                </a:uFill>
                <a:latin typeface="Times New Roman"/>
                <a:cs typeface="Times New Roman"/>
              </a:rPr>
              <a:t> </a:t>
            </a:r>
            <a:r>
              <a:rPr sz="2600" b="1" u="sng" spc="-20" dirty="0">
                <a:solidFill>
                  <a:srgbClr val="2E5496"/>
                </a:solidFill>
                <a:uFill>
                  <a:solidFill>
                    <a:srgbClr val="2E5496"/>
                  </a:solidFill>
                </a:uFill>
                <a:latin typeface="Trebuchet MS"/>
                <a:cs typeface="Trebuchet MS"/>
              </a:rPr>
              <a:t>they</a:t>
            </a:r>
            <a:r>
              <a:rPr sz="2600" u="none" spc="-20" dirty="0">
                <a:solidFill>
                  <a:srgbClr val="2E5496"/>
                </a:solidFill>
                <a:latin typeface="Times New Roman"/>
                <a:cs typeface="Times New Roman"/>
              </a:rPr>
              <a:t> </a:t>
            </a:r>
            <a:r>
              <a:rPr sz="2600" b="1" u="sng" dirty="0">
                <a:solidFill>
                  <a:srgbClr val="2E5496"/>
                </a:solidFill>
                <a:uFill>
                  <a:solidFill>
                    <a:srgbClr val="2E5496"/>
                  </a:solidFill>
                </a:uFill>
                <a:latin typeface="Trebuchet MS"/>
                <a:cs typeface="Trebuchet MS"/>
              </a:rPr>
              <a:t>are</a:t>
            </a:r>
            <a:r>
              <a:rPr sz="2600" u="sng" spc="95"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not</a:t>
            </a:r>
            <a:r>
              <a:rPr sz="2600" u="sng" spc="100"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tested</a:t>
            </a:r>
            <a:r>
              <a:rPr sz="2600" u="sng" spc="95" dirty="0">
                <a:solidFill>
                  <a:srgbClr val="2E5496"/>
                </a:solidFill>
                <a:uFill>
                  <a:solidFill>
                    <a:srgbClr val="2E5496"/>
                  </a:solidFill>
                </a:uFill>
                <a:latin typeface="Times New Roman"/>
                <a:cs typeface="Times New Roman"/>
              </a:rPr>
              <a:t> </a:t>
            </a:r>
            <a:r>
              <a:rPr sz="2600" b="1" u="sng" dirty="0">
                <a:solidFill>
                  <a:srgbClr val="2E5496"/>
                </a:solidFill>
                <a:uFill>
                  <a:solidFill>
                    <a:srgbClr val="2E5496"/>
                  </a:solidFill>
                </a:uFill>
                <a:latin typeface="Trebuchet MS"/>
                <a:cs typeface="Trebuchet MS"/>
              </a:rPr>
              <a:t>for</a:t>
            </a:r>
            <a:r>
              <a:rPr sz="2600" u="sng" spc="114" dirty="0">
                <a:solidFill>
                  <a:srgbClr val="2E5496"/>
                </a:solidFill>
                <a:uFill>
                  <a:solidFill>
                    <a:srgbClr val="2E5496"/>
                  </a:solidFill>
                </a:uFill>
                <a:latin typeface="Times New Roman"/>
                <a:cs typeface="Times New Roman"/>
              </a:rPr>
              <a:t> </a:t>
            </a:r>
            <a:r>
              <a:rPr sz="2600" b="1" u="sng" spc="-10" dirty="0">
                <a:solidFill>
                  <a:srgbClr val="2E5496"/>
                </a:solidFill>
                <a:uFill>
                  <a:solidFill>
                    <a:srgbClr val="2E5496"/>
                  </a:solidFill>
                </a:uFill>
                <a:latin typeface="Trebuchet MS"/>
                <a:cs typeface="Trebuchet MS"/>
              </a:rPr>
              <a:t>safety</a:t>
            </a:r>
            <a:endParaRPr sz="26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76145" y="460375"/>
            <a:ext cx="5111115" cy="696595"/>
          </a:xfrm>
          <a:prstGeom prst="rect">
            <a:avLst/>
          </a:prstGeom>
        </p:spPr>
        <p:txBody>
          <a:bodyPr vert="horz" wrap="square" lIns="0" tIns="13335" rIns="0" bIns="0" rtlCol="0">
            <a:spAutoFit/>
          </a:bodyPr>
          <a:lstStyle/>
          <a:p>
            <a:pPr marL="12700">
              <a:lnSpc>
                <a:spcPct val="100000"/>
              </a:lnSpc>
              <a:spcBef>
                <a:spcPts val="105"/>
              </a:spcBef>
            </a:pPr>
            <a:r>
              <a:rPr spc="-30" dirty="0"/>
              <a:t>Health</a:t>
            </a:r>
            <a:r>
              <a:rPr b="0" spc="-229" dirty="0">
                <a:latin typeface="Times New Roman"/>
                <a:cs typeface="Times New Roman"/>
              </a:rPr>
              <a:t> </a:t>
            </a:r>
            <a:r>
              <a:rPr spc="-60" dirty="0"/>
              <a:t>Promotion:</a:t>
            </a:r>
            <a:r>
              <a:rPr b="0" spc="-204" dirty="0">
                <a:latin typeface="Times New Roman"/>
                <a:cs typeface="Times New Roman"/>
              </a:rPr>
              <a:t> </a:t>
            </a:r>
            <a:r>
              <a:rPr spc="-20" dirty="0"/>
              <a:t>Diet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31</a:t>
            </a:fld>
            <a:endParaRPr spc="-25" dirty="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675640" marR="286385" indent="-320040">
              <a:lnSpc>
                <a:spcPct val="100000"/>
              </a:lnSpc>
              <a:spcBef>
                <a:spcPts val="100"/>
              </a:spcBef>
              <a:buFont typeface="Arial"/>
              <a:buChar char="•"/>
              <a:tabLst>
                <a:tab pos="675640" algn="l"/>
              </a:tabLst>
            </a:pPr>
            <a:r>
              <a:rPr dirty="0"/>
              <a:t>Oily</a:t>
            </a:r>
            <a:r>
              <a:rPr spc="65" dirty="0">
                <a:latin typeface="Times New Roman"/>
                <a:cs typeface="Times New Roman"/>
              </a:rPr>
              <a:t> </a:t>
            </a:r>
            <a:r>
              <a:rPr dirty="0"/>
              <a:t>fish,</a:t>
            </a:r>
            <a:r>
              <a:rPr spc="80" dirty="0">
                <a:latin typeface="Times New Roman"/>
                <a:cs typeface="Times New Roman"/>
              </a:rPr>
              <a:t> </a:t>
            </a:r>
            <a:r>
              <a:rPr dirty="0"/>
              <a:t>low</a:t>
            </a:r>
            <a:r>
              <a:rPr spc="70" dirty="0">
                <a:latin typeface="Times New Roman"/>
                <a:cs typeface="Times New Roman"/>
              </a:rPr>
              <a:t> </a:t>
            </a:r>
            <a:r>
              <a:rPr dirty="0"/>
              <a:t>GI</a:t>
            </a:r>
            <a:r>
              <a:rPr spc="60" dirty="0">
                <a:latin typeface="Times New Roman"/>
                <a:cs typeface="Times New Roman"/>
              </a:rPr>
              <a:t> </a:t>
            </a:r>
            <a:r>
              <a:rPr dirty="0"/>
              <a:t>fruits</a:t>
            </a:r>
            <a:r>
              <a:rPr spc="65" dirty="0">
                <a:latin typeface="Times New Roman"/>
                <a:cs typeface="Times New Roman"/>
              </a:rPr>
              <a:t> </a:t>
            </a:r>
            <a:r>
              <a:rPr dirty="0"/>
              <a:t>&amp;</a:t>
            </a:r>
            <a:r>
              <a:rPr spc="65" dirty="0">
                <a:latin typeface="Times New Roman"/>
                <a:cs typeface="Times New Roman"/>
              </a:rPr>
              <a:t> </a:t>
            </a:r>
            <a:r>
              <a:rPr dirty="0"/>
              <a:t>veg,</a:t>
            </a:r>
            <a:r>
              <a:rPr spc="70" dirty="0">
                <a:latin typeface="Times New Roman"/>
                <a:cs typeface="Times New Roman"/>
              </a:rPr>
              <a:t> </a:t>
            </a:r>
            <a:r>
              <a:rPr dirty="0"/>
              <a:t>whole</a:t>
            </a:r>
            <a:r>
              <a:rPr spc="85" dirty="0">
                <a:latin typeface="Times New Roman"/>
                <a:cs typeface="Times New Roman"/>
              </a:rPr>
              <a:t> </a:t>
            </a:r>
            <a:r>
              <a:rPr dirty="0"/>
              <a:t>grains,</a:t>
            </a:r>
            <a:r>
              <a:rPr spc="85" dirty="0">
                <a:latin typeface="Times New Roman"/>
                <a:cs typeface="Times New Roman"/>
              </a:rPr>
              <a:t> </a:t>
            </a:r>
            <a:r>
              <a:rPr dirty="0"/>
              <a:t>soya,</a:t>
            </a:r>
            <a:r>
              <a:rPr spc="75" dirty="0">
                <a:latin typeface="Times New Roman"/>
                <a:cs typeface="Times New Roman"/>
              </a:rPr>
              <a:t> </a:t>
            </a:r>
            <a:r>
              <a:rPr dirty="0"/>
              <a:t>legumes,</a:t>
            </a:r>
            <a:r>
              <a:rPr spc="80" dirty="0">
                <a:latin typeface="Times New Roman"/>
                <a:cs typeface="Times New Roman"/>
              </a:rPr>
              <a:t> </a:t>
            </a:r>
            <a:r>
              <a:rPr dirty="0"/>
              <a:t>etc</a:t>
            </a:r>
            <a:r>
              <a:rPr spc="65" dirty="0">
                <a:latin typeface="Times New Roman"/>
                <a:cs typeface="Times New Roman"/>
              </a:rPr>
              <a:t> </a:t>
            </a:r>
            <a:r>
              <a:rPr spc="-25" dirty="0"/>
              <a:t>all</a:t>
            </a:r>
            <a:r>
              <a:rPr spc="-25" dirty="0">
                <a:latin typeface="Times New Roman"/>
                <a:cs typeface="Times New Roman"/>
              </a:rPr>
              <a:t> </a:t>
            </a:r>
            <a:r>
              <a:rPr dirty="0"/>
              <a:t>reduce</a:t>
            </a:r>
            <a:r>
              <a:rPr spc="70" dirty="0">
                <a:latin typeface="Times New Roman"/>
                <a:cs typeface="Times New Roman"/>
              </a:rPr>
              <a:t> </a:t>
            </a:r>
            <a:r>
              <a:rPr dirty="0"/>
              <a:t>LDL</a:t>
            </a:r>
            <a:r>
              <a:rPr spc="-25" dirty="0">
                <a:latin typeface="Times New Roman"/>
                <a:cs typeface="Times New Roman"/>
              </a:rPr>
              <a:t> </a:t>
            </a:r>
            <a:r>
              <a:rPr spc="-10" dirty="0"/>
              <a:t>cholesterol</a:t>
            </a:r>
          </a:p>
          <a:p>
            <a:pPr marL="675640" marR="227329" indent="-320040">
              <a:lnSpc>
                <a:spcPct val="100000"/>
              </a:lnSpc>
              <a:spcBef>
                <a:spcPts val="900"/>
              </a:spcBef>
              <a:buFont typeface="Arial"/>
              <a:buChar char="•"/>
              <a:tabLst>
                <a:tab pos="675640" algn="l"/>
              </a:tabLst>
            </a:pPr>
            <a:r>
              <a:rPr dirty="0"/>
              <a:t>Avoiding</a:t>
            </a:r>
            <a:r>
              <a:rPr spc="60" dirty="0">
                <a:latin typeface="Times New Roman"/>
                <a:cs typeface="Times New Roman"/>
              </a:rPr>
              <a:t> </a:t>
            </a:r>
            <a:r>
              <a:rPr dirty="0"/>
              <a:t>excess</a:t>
            </a:r>
            <a:r>
              <a:rPr spc="65" dirty="0">
                <a:latin typeface="Times New Roman"/>
                <a:cs typeface="Times New Roman"/>
              </a:rPr>
              <a:t> </a:t>
            </a:r>
            <a:r>
              <a:rPr dirty="0"/>
              <a:t>red</a:t>
            </a:r>
            <a:r>
              <a:rPr spc="65" dirty="0">
                <a:latin typeface="Times New Roman"/>
                <a:cs typeface="Times New Roman"/>
              </a:rPr>
              <a:t> </a:t>
            </a:r>
            <a:r>
              <a:rPr dirty="0"/>
              <a:t>meat</a:t>
            </a:r>
            <a:r>
              <a:rPr spc="50" dirty="0">
                <a:latin typeface="Times New Roman"/>
                <a:cs typeface="Times New Roman"/>
              </a:rPr>
              <a:t> </a:t>
            </a:r>
            <a:r>
              <a:rPr dirty="0"/>
              <a:t>&amp;</a:t>
            </a:r>
            <a:r>
              <a:rPr spc="60" dirty="0">
                <a:latin typeface="Times New Roman"/>
                <a:cs typeface="Times New Roman"/>
              </a:rPr>
              <a:t> </a:t>
            </a:r>
            <a:r>
              <a:rPr dirty="0"/>
              <a:t>simple</a:t>
            </a:r>
            <a:r>
              <a:rPr spc="60" dirty="0">
                <a:latin typeface="Times New Roman"/>
                <a:cs typeface="Times New Roman"/>
              </a:rPr>
              <a:t> </a:t>
            </a:r>
            <a:r>
              <a:rPr dirty="0"/>
              <a:t>sugars</a:t>
            </a:r>
            <a:r>
              <a:rPr spc="65" dirty="0">
                <a:latin typeface="Times New Roman"/>
                <a:cs typeface="Times New Roman"/>
              </a:rPr>
              <a:t> </a:t>
            </a:r>
            <a:r>
              <a:rPr dirty="0"/>
              <a:t>can</a:t>
            </a:r>
            <a:r>
              <a:rPr spc="60" dirty="0">
                <a:latin typeface="Times New Roman"/>
                <a:cs typeface="Times New Roman"/>
              </a:rPr>
              <a:t> </a:t>
            </a:r>
            <a:r>
              <a:rPr dirty="0"/>
              <a:t>improve</a:t>
            </a:r>
            <a:r>
              <a:rPr spc="60" dirty="0">
                <a:latin typeface="Times New Roman"/>
                <a:cs typeface="Times New Roman"/>
              </a:rPr>
              <a:t> </a:t>
            </a:r>
            <a:r>
              <a:rPr dirty="0"/>
              <a:t>weight</a:t>
            </a:r>
            <a:r>
              <a:rPr spc="60" dirty="0">
                <a:latin typeface="Times New Roman"/>
                <a:cs typeface="Times New Roman"/>
              </a:rPr>
              <a:t> </a:t>
            </a:r>
            <a:r>
              <a:rPr spc="-25" dirty="0"/>
              <a:t>and</a:t>
            </a:r>
            <a:r>
              <a:rPr spc="-25" dirty="0">
                <a:latin typeface="Times New Roman"/>
                <a:cs typeface="Times New Roman"/>
              </a:rPr>
              <a:t> </a:t>
            </a:r>
            <a:r>
              <a:rPr dirty="0"/>
              <a:t>reduce</a:t>
            </a:r>
            <a:r>
              <a:rPr spc="80" dirty="0">
                <a:latin typeface="Times New Roman"/>
                <a:cs typeface="Times New Roman"/>
              </a:rPr>
              <a:t> </a:t>
            </a:r>
            <a:r>
              <a:rPr dirty="0"/>
              <a:t>hot</a:t>
            </a:r>
            <a:r>
              <a:rPr spc="70" dirty="0">
                <a:latin typeface="Times New Roman"/>
                <a:cs typeface="Times New Roman"/>
              </a:rPr>
              <a:t> </a:t>
            </a:r>
            <a:r>
              <a:rPr spc="-10" dirty="0"/>
              <a:t>sweats</a:t>
            </a:r>
          </a:p>
          <a:p>
            <a:pPr marL="675005" indent="-319405">
              <a:lnSpc>
                <a:spcPct val="100000"/>
              </a:lnSpc>
              <a:spcBef>
                <a:spcPts val="900"/>
              </a:spcBef>
              <a:buFont typeface="Arial"/>
              <a:buChar char="•"/>
              <a:tabLst>
                <a:tab pos="675005" algn="l"/>
              </a:tabLst>
            </a:pPr>
            <a:r>
              <a:rPr b="1" dirty="0">
                <a:solidFill>
                  <a:srgbClr val="1F4E79"/>
                </a:solidFill>
                <a:latin typeface="Trebuchet MS"/>
                <a:cs typeface="Trebuchet MS"/>
              </a:rPr>
              <a:t>Vitamin</a:t>
            </a:r>
            <a:r>
              <a:rPr spc="35" dirty="0">
                <a:solidFill>
                  <a:srgbClr val="1F4E79"/>
                </a:solidFill>
                <a:latin typeface="Times New Roman"/>
                <a:cs typeface="Times New Roman"/>
              </a:rPr>
              <a:t> </a:t>
            </a:r>
            <a:r>
              <a:rPr b="1" dirty="0">
                <a:solidFill>
                  <a:srgbClr val="1F4E79"/>
                </a:solidFill>
                <a:latin typeface="Trebuchet MS"/>
                <a:cs typeface="Trebuchet MS"/>
              </a:rPr>
              <a:t>D</a:t>
            </a:r>
            <a:r>
              <a:rPr spc="60" dirty="0">
                <a:solidFill>
                  <a:srgbClr val="1F4E79"/>
                </a:solidFill>
                <a:latin typeface="Times New Roman"/>
                <a:cs typeface="Times New Roman"/>
              </a:rPr>
              <a:t> </a:t>
            </a:r>
            <a:r>
              <a:rPr dirty="0"/>
              <a:t>intake</a:t>
            </a:r>
            <a:r>
              <a:rPr spc="75" dirty="0">
                <a:latin typeface="Times New Roman"/>
                <a:cs typeface="Times New Roman"/>
              </a:rPr>
              <a:t> </a:t>
            </a:r>
            <a:r>
              <a:rPr dirty="0"/>
              <a:t>of</a:t>
            </a:r>
            <a:r>
              <a:rPr spc="60" dirty="0">
                <a:latin typeface="Times New Roman"/>
                <a:cs typeface="Times New Roman"/>
              </a:rPr>
              <a:t> </a:t>
            </a:r>
            <a:r>
              <a:rPr dirty="0"/>
              <a:t>at</a:t>
            </a:r>
            <a:r>
              <a:rPr spc="60" dirty="0">
                <a:latin typeface="Times New Roman"/>
                <a:cs typeface="Times New Roman"/>
              </a:rPr>
              <a:t> </a:t>
            </a:r>
            <a:r>
              <a:rPr dirty="0"/>
              <a:t>least</a:t>
            </a:r>
            <a:r>
              <a:rPr spc="75" dirty="0">
                <a:latin typeface="Times New Roman"/>
                <a:cs typeface="Times New Roman"/>
              </a:rPr>
              <a:t> </a:t>
            </a:r>
            <a:r>
              <a:rPr dirty="0"/>
              <a:t>400mIU/day</a:t>
            </a:r>
            <a:r>
              <a:rPr spc="70" dirty="0">
                <a:latin typeface="Times New Roman"/>
                <a:cs typeface="Times New Roman"/>
              </a:rPr>
              <a:t> </a:t>
            </a:r>
            <a:r>
              <a:rPr dirty="0"/>
              <a:t>will</a:t>
            </a:r>
            <a:r>
              <a:rPr spc="80" dirty="0">
                <a:latin typeface="Times New Roman"/>
                <a:cs typeface="Times New Roman"/>
              </a:rPr>
              <a:t> </a:t>
            </a:r>
            <a:r>
              <a:rPr dirty="0"/>
              <a:t>improve</a:t>
            </a:r>
            <a:r>
              <a:rPr spc="70" dirty="0">
                <a:latin typeface="Times New Roman"/>
                <a:cs typeface="Times New Roman"/>
              </a:rPr>
              <a:t> </a:t>
            </a:r>
            <a:r>
              <a:rPr dirty="0"/>
              <a:t>bone</a:t>
            </a:r>
            <a:r>
              <a:rPr spc="75" dirty="0">
                <a:latin typeface="Times New Roman"/>
                <a:cs typeface="Times New Roman"/>
              </a:rPr>
              <a:t> </a:t>
            </a:r>
            <a:r>
              <a:rPr dirty="0"/>
              <a:t>health</a:t>
            </a:r>
            <a:r>
              <a:rPr spc="95" dirty="0">
                <a:latin typeface="Times New Roman"/>
                <a:cs typeface="Times New Roman"/>
              </a:rPr>
              <a:t> </a:t>
            </a:r>
            <a:r>
              <a:rPr spc="-50" dirty="0"/>
              <a:t>–</a:t>
            </a:r>
          </a:p>
          <a:p>
            <a:pPr marL="675640">
              <a:lnSpc>
                <a:spcPct val="100000"/>
              </a:lnSpc>
            </a:pPr>
            <a:r>
              <a:rPr dirty="0"/>
              <a:t>supplements</a:t>
            </a:r>
            <a:r>
              <a:rPr spc="95" dirty="0">
                <a:latin typeface="Times New Roman"/>
                <a:cs typeface="Times New Roman"/>
              </a:rPr>
              <a:t> </a:t>
            </a:r>
            <a:r>
              <a:rPr dirty="0"/>
              <a:t>will</a:t>
            </a:r>
            <a:r>
              <a:rPr spc="65" dirty="0">
                <a:latin typeface="Times New Roman"/>
                <a:cs typeface="Times New Roman"/>
              </a:rPr>
              <a:t> </a:t>
            </a:r>
            <a:r>
              <a:rPr dirty="0"/>
              <a:t>be</a:t>
            </a:r>
            <a:r>
              <a:rPr spc="65" dirty="0">
                <a:latin typeface="Times New Roman"/>
                <a:cs typeface="Times New Roman"/>
              </a:rPr>
              <a:t> </a:t>
            </a:r>
            <a:r>
              <a:rPr dirty="0"/>
              <a:t>advised</a:t>
            </a:r>
            <a:r>
              <a:rPr spc="85" dirty="0">
                <a:latin typeface="Times New Roman"/>
                <a:cs typeface="Times New Roman"/>
              </a:rPr>
              <a:t> </a:t>
            </a:r>
            <a:r>
              <a:rPr dirty="0"/>
              <a:t>in</a:t>
            </a:r>
            <a:r>
              <a:rPr spc="65" dirty="0">
                <a:latin typeface="Times New Roman"/>
                <a:cs typeface="Times New Roman"/>
              </a:rPr>
              <a:t> </a:t>
            </a:r>
            <a:r>
              <a:rPr dirty="0"/>
              <a:t>the</a:t>
            </a:r>
            <a:r>
              <a:rPr spc="60" dirty="0">
                <a:latin typeface="Times New Roman"/>
                <a:cs typeface="Times New Roman"/>
              </a:rPr>
              <a:t> </a:t>
            </a:r>
            <a:r>
              <a:rPr spc="-10" dirty="0"/>
              <a:t>winter</a:t>
            </a:r>
          </a:p>
          <a:p>
            <a:pPr marL="675005" indent="-319405">
              <a:lnSpc>
                <a:spcPct val="100000"/>
              </a:lnSpc>
              <a:spcBef>
                <a:spcPts val="900"/>
              </a:spcBef>
              <a:buFont typeface="Arial"/>
              <a:buChar char="•"/>
              <a:tabLst>
                <a:tab pos="675005" algn="l"/>
              </a:tabLst>
            </a:pPr>
            <a:r>
              <a:rPr b="1" dirty="0">
                <a:solidFill>
                  <a:srgbClr val="1F4E79"/>
                </a:solidFill>
                <a:latin typeface="Trebuchet MS"/>
                <a:cs typeface="Trebuchet MS"/>
              </a:rPr>
              <a:t>Calcium</a:t>
            </a:r>
            <a:r>
              <a:rPr spc="50" dirty="0">
                <a:solidFill>
                  <a:srgbClr val="1F4E79"/>
                </a:solidFill>
                <a:latin typeface="Times New Roman"/>
                <a:cs typeface="Times New Roman"/>
              </a:rPr>
              <a:t> </a:t>
            </a:r>
            <a:r>
              <a:rPr spc="-20" dirty="0"/>
              <a:t>700-</a:t>
            </a:r>
            <a:r>
              <a:rPr dirty="0"/>
              <a:t>1200mg</a:t>
            </a:r>
            <a:r>
              <a:rPr spc="75" dirty="0">
                <a:latin typeface="Times New Roman"/>
                <a:cs typeface="Times New Roman"/>
              </a:rPr>
              <a:t> </a:t>
            </a:r>
            <a:r>
              <a:rPr dirty="0"/>
              <a:t>/day</a:t>
            </a:r>
            <a:r>
              <a:rPr spc="80" dirty="0">
                <a:latin typeface="Times New Roman"/>
                <a:cs typeface="Times New Roman"/>
              </a:rPr>
              <a:t> </a:t>
            </a:r>
            <a:r>
              <a:rPr dirty="0"/>
              <a:t>ideally</a:t>
            </a:r>
            <a:r>
              <a:rPr spc="85" dirty="0">
                <a:latin typeface="Times New Roman"/>
                <a:cs typeface="Times New Roman"/>
              </a:rPr>
              <a:t> </a:t>
            </a:r>
            <a:r>
              <a:rPr dirty="0"/>
              <a:t>via</a:t>
            </a:r>
            <a:r>
              <a:rPr spc="65" dirty="0">
                <a:latin typeface="Times New Roman"/>
                <a:cs typeface="Times New Roman"/>
              </a:rPr>
              <a:t> </a:t>
            </a:r>
            <a:r>
              <a:rPr dirty="0"/>
              <a:t>diet</a:t>
            </a:r>
            <a:r>
              <a:rPr spc="70" dirty="0">
                <a:latin typeface="Times New Roman"/>
                <a:cs typeface="Times New Roman"/>
              </a:rPr>
              <a:t> </a:t>
            </a:r>
            <a:r>
              <a:rPr dirty="0"/>
              <a:t>but</a:t>
            </a:r>
            <a:r>
              <a:rPr spc="65" dirty="0">
                <a:latin typeface="Times New Roman"/>
                <a:cs typeface="Times New Roman"/>
              </a:rPr>
              <a:t> </a:t>
            </a:r>
            <a:r>
              <a:rPr dirty="0"/>
              <a:t>supplements</a:t>
            </a:r>
            <a:r>
              <a:rPr spc="95" dirty="0">
                <a:latin typeface="Times New Roman"/>
                <a:cs typeface="Times New Roman"/>
              </a:rPr>
              <a:t> </a:t>
            </a:r>
            <a:r>
              <a:rPr dirty="0"/>
              <a:t>may</a:t>
            </a:r>
            <a:r>
              <a:rPr spc="65" dirty="0">
                <a:latin typeface="Times New Roman"/>
                <a:cs typeface="Times New Roman"/>
              </a:rPr>
              <a:t> </a:t>
            </a:r>
            <a:r>
              <a:rPr spc="-25" dirty="0"/>
              <a:t>be</a:t>
            </a:r>
          </a:p>
          <a:p>
            <a:pPr marL="675640">
              <a:lnSpc>
                <a:spcPct val="100000"/>
              </a:lnSpc>
              <a:spcBef>
                <a:spcPts val="5"/>
              </a:spcBef>
            </a:pPr>
            <a:r>
              <a:rPr dirty="0"/>
              <a:t>useful</a:t>
            </a:r>
            <a:r>
              <a:rPr spc="80" dirty="0">
                <a:latin typeface="Times New Roman"/>
                <a:cs typeface="Times New Roman"/>
              </a:rPr>
              <a:t> </a:t>
            </a:r>
            <a:r>
              <a:rPr dirty="0"/>
              <a:t>for</a:t>
            </a:r>
            <a:r>
              <a:rPr spc="75" dirty="0">
                <a:latin typeface="Times New Roman"/>
                <a:cs typeface="Times New Roman"/>
              </a:rPr>
              <a:t> </a:t>
            </a:r>
            <a:r>
              <a:rPr dirty="0"/>
              <a:t>people</a:t>
            </a:r>
            <a:r>
              <a:rPr spc="95" dirty="0">
                <a:latin typeface="Times New Roman"/>
                <a:cs typeface="Times New Roman"/>
              </a:rPr>
              <a:t> </a:t>
            </a:r>
            <a:r>
              <a:rPr dirty="0"/>
              <a:t>with</a:t>
            </a:r>
            <a:r>
              <a:rPr spc="75" dirty="0">
                <a:latin typeface="Times New Roman"/>
                <a:cs typeface="Times New Roman"/>
              </a:rPr>
              <a:t> </a:t>
            </a:r>
            <a:r>
              <a:rPr dirty="0"/>
              <a:t>low</a:t>
            </a:r>
            <a:r>
              <a:rPr spc="75" dirty="0">
                <a:latin typeface="Times New Roman"/>
                <a:cs typeface="Times New Roman"/>
              </a:rPr>
              <a:t> </a:t>
            </a:r>
            <a:r>
              <a:rPr dirty="0"/>
              <a:t>Ca</a:t>
            </a:r>
            <a:r>
              <a:rPr spc="65" dirty="0">
                <a:latin typeface="Times New Roman"/>
                <a:cs typeface="Times New Roman"/>
              </a:rPr>
              <a:t> </a:t>
            </a:r>
            <a:r>
              <a:rPr spc="-10" dirty="0"/>
              <a:t>diets</a:t>
            </a: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64286" y="367995"/>
            <a:ext cx="6624320" cy="697230"/>
          </a:xfrm>
          <a:prstGeom prst="rect">
            <a:avLst/>
          </a:prstGeom>
        </p:spPr>
        <p:txBody>
          <a:bodyPr vert="horz" wrap="square" lIns="0" tIns="13335" rIns="0" bIns="0" rtlCol="0">
            <a:spAutoFit/>
          </a:bodyPr>
          <a:lstStyle/>
          <a:p>
            <a:pPr marL="12700">
              <a:lnSpc>
                <a:spcPct val="100000"/>
              </a:lnSpc>
              <a:spcBef>
                <a:spcPts val="105"/>
              </a:spcBef>
            </a:pPr>
            <a:r>
              <a:rPr spc="-35" dirty="0"/>
              <a:t>Health</a:t>
            </a:r>
            <a:r>
              <a:rPr b="0" spc="-220" dirty="0">
                <a:latin typeface="Times New Roman"/>
                <a:cs typeface="Times New Roman"/>
              </a:rPr>
              <a:t> </a:t>
            </a:r>
            <a:r>
              <a:rPr spc="-60" dirty="0"/>
              <a:t>Promotion:</a:t>
            </a:r>
            <a:r>
              <a:rPr b="0" spc="-190" dirty="0">
                <a:latin typeface="Times New Roman"/>
                <a:cs typeface="Times New Roman"/>
              </a:rPr>
              <a:t> </a:t>
            </a:r>
            <a:r>
              <a:rPr spc="-25" dirty="0"/>
              <a:t>Movement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32</a:t>
            </a:fld>
            <a:endParaRPr spc="-25" dirty="0"/>
          </a:p>
        </p:txBody>
      </p:sp>
      <p:sp>
        <p:nvSpPr>
          <p:cNvPr id="3" name="object 3"/>
          <p:cNvSpPr txBox="1"/>
          <p:nvPr/>
        </p:nvSpPr>
        <p:spPr>
          <a:xfrm>
            <a:off x="649937" y="1270530"/>
            <a:ext cx="9989820" cy="4054475"/>
          </a:xfrm>
          <a:prstGeom prst="rect">
            <a:avLst/>
          </a:prstGeom>
        </p:spPr>
        <p:txBody>
          <a:bodyPr vert="horz" wrap="square" lIns="0" tIns="84455" rIns="0" bIns="0" rtlCol="0">
            <a:spAutoFit/>
          </a:bodyPr>
          <a:lstStyle/>
          <a:p>
            <a:pPr marL="12700">
              <a:lnSpc>
                <a:spcPct val="100000"/>
              </a:lnSpc>
              <a:spcBef>
                <a:spcPts val="665"/>
              </a:spcBef>
            </a:pPr>
            <a:r>
              <a:rPr sz="2800" dirty="0">
                <a:latin typeface="Trebuchet MS"/>
                <a:cs typeface="Trebuchet MS"/>
              </a:rPr>
              <a:t>Regular</a:t>
            </a:r>
            <a:r>
              <a:rPr sz="2800" spc="-15" dirty="0">
                <a:latin typeface="Times New Roman"/>
                <a:cs typeface="Times New Roman"/>
              </a:rPr>
              <a:t> </a:t>
            </a:r>
            <a:r>
              <a:rPr sz="2800" spc="-20" dirty="0">
                <a:latin typeface="Trebuchet MS"/>
                <a:cs typeface="Trebuchet MS"/>
              </a:rPr>
              <a:t>Physical</a:t>
            </a:r>
            <a:r>
              <a:rPr sz="2800" spc="-120" dirty="0">
                <a:latin typeface="Times New Roman"/>
                <a:cs typeface="Times New Roman"/>
              </a:rPr>
              <a:t> </a:t>
            </a:r>
            <a:r>
              <a:rPr sz="2800" dirty="0">
                <a:latin typeface="Trebuchet MS"/>
                <a:cs typeface="Trebuchet MS"/>
              </a:rPr>
              <a:t>Activity</a:t>
            </a:r>
            <a:r>
              <a:rPr sz="2800" spc="25" dirty="0">
                <a:latin typeface="Times New Roman"/>
                <a:cs typeface="Times New Roman"/>
              </a:rPr>
              <a:t> </a:t>
            </a:r>
            <a:r>
              <a:rPr sz="2800" spc="-50" dirty="0">
                <a:latin typeface="Trebuchet MS"/>
                <a:cs typeface="Trebuchet MS"/>
              </a:rPr>
              <a:t>:</a:t>
            </a:r>
            <a:endParaRPr sz="2800" dirty="0">
              <a:latin typeface="Trebuchet MS"/>
              <a:cs typeface="Trebuchet MS"/>
            </a:endParaRPr>
          </a:p>
          <a:p>
            <a:pPr marL="332740" marR="393700" indent="-320040">
              <a:lnSpc>
                <a:spcPts val="3020"/>
              </a:lnSpc>
              <a:spcBef>
                <a:spcPts val="944"/>
              </a:spcBef>
              <a:buFont typeface="Arial"/>
              <a:buChar char="•"/>
              <a:tabLst>
                <a:tab pos="332740" algn="l"/>
              </a:tabLst>
            </a:pPr>
            <a:r>
              <a:rPr sz="2800" dirty="0">
                <a:latin typeface="Trebuchet MS"/>
                <a:cs typeface="Trebuchet MS"/>
              </a:rPr>
              <a:t>Decreases</a:t>
            </a:r>
            <a:r>
              <a:rPr sz="2800" spc="40" dirty="0">
                <a:latin typeface="Times New Roman"/>
                <a:cs typeface="Times New Roman"/>
              </a:rPr>
              <a:t> </a:t>
            </a:r>
            <a:r>
              <a:rPr sz="2800" dirty="0">
                <a:latin typeface="Trebuchet MS"/>
                <a:cs typeface="Trebuchet MS"/>
              </a:rPr>
              <a:t>premature</a:t>
            </a:r>
            <a:r>
              <a:rPr sz="2800" spc="30" dirty="0">
                <a:latin typeface="Times New Roman"/>
                <a:cs typeface="Times New Roman"/>
              </a:rPr>
              <a:t> </a:t>
            </a:r>
            <a:r>
              <a:rPr sz="2800" dirty="0">
                <a:latin typeface="Trebuchet MS"/>
                <a:cs typeface="Trebuchet MS"/>
              </a:rPr>
              <a:t>death,</a:t>
            </a:r>
            <a:r>
              <a:rPr sz="2800" spc="50" dirty="0">
                <a:latin typeface="Times New Roman"/>
                <a:cs typeface="Times New Roman"/>
              </a:rPr>
              <a:t> </a:t>
            </a:r>
            <a:r>
              <a:rPr sz="2800" dirty="0">
                <a:latin typeface="Trebuchet MS"/>
                <a:cs typeface="Trebuchet MS"/>
              </a:rPr>
              <a:t>heart</a:t>
            </a:r>
            <a:r>
              <a:rPr sz="2800" spc="25" dirty="0">
                <a:latin typeface="Times New Roman"/>
                <a:cs typeface="Times New Roman"/>
              </a:rPr>
              <a:t> </a:t>
            </a:r>
            <a:r>
              <a:rPr sz="2800" dirty="0">
                <a:latin typeface="Trebuchet MS"/>
                <a:cs typeface="Trebuchet MS"/>
              </a:rPr>
              <a:t>disease,</a:t>
            </a:r>
            <a:r>
              <a:rPr sz="2800" spc="60" dirty="0">
                <a:latin typeface="Times New Roman"/>
                <a:cs typeface="Times New Roman"/>
              </a:rPr>
              <a:t> </a:t>
            </a:r>
            <a:r>
              <a:rPr sz="2800" dirty="0">
                <a:latin typeface="Trebuchet MS"/>
                <a:cs typeface="Trebuchet MS"/>
              </a:rPr>
              <a:t>diabetes,</a:t>
            </a:r>
            <a:r>
              <a:rPr sz="2800" spc="50" dirty="0">
                <a:latin typeface="Times New Roman"/>
                <a:cs typeface="Times New Roman"/>
              </a:rPr>
              <a:t> </a:t>
            </a:r>
            <a:r>
              <a:rPr sz="2800" spc="-20" dirty="0">
                <a:latin typeface="Trebuchet MS"/>
                <a:cs typeface="Trebuchet MS"/>
              </a:rPr>
              <a:t>high</a:t>
            </a:r>
            <a:r>
              <a:rPr sz="2800" spc="-20" dirty="0">
                <a:latin typeface="Times New Roman"/>
                <a:cs typeface="Times New Roman"/>
              </a:rPr>
              <a:t> </a:t>
            </a:r>
            <a:r>
              <a:rPr sz="2800" dirty="0">
                <a:latin typeface="Trebuchet MS"/>
                <a:cs typeface="Trebuchet MS"/>
              </a:rPr>
              <a:t>blood</a:t>
            </a:r>
            <a:r>
              <a:rPr sz="2800" spc="35" dirty="0">
                <a:latin typeface="Times New Roman"/>
                <a:cs typeface="Times New Roman"/>
              </a:rPr>
              <a:t> </a:t>
            </a:r>
            <a:r>
              <a:rPr sz="2800" dirty="0">
                <a:latin typeface="Trebuchet MS"/>
                <a:cs typeface="Trebuchet MS"/>
              </a:rPr>
              <a:t>pressure,</a:t>
            </a:r>
            <a:r>
              <a:rPr sz="2800" spc="40" dirty="0">
                <a:latin typeface="Times New Roman"/>
                <a:cs typeface="Times New Roman"/>
              </a:rPr>
              <a:t> </a:t>
            </a:r>
            <a:r>
              <a:rPr sz="2800" dirty="0">
                <a:latin typeface="Trebuchet MS"/>
                <a:cs typeface="Trebuchet MS"/>
              </a:rPr>
              <a:t>colon</a:t>
            </a:r>
            <a:r>
              <a:rPr sz="2800" spc="30" dirty="0">
                <a:latin typeface="Times New Roman"/>
                <a:cs typeface="Times New Roman"/>
              </a:rPr>
              <a:t> </a:t>
            </a:r>
            <a:r>
              <a:rPr sz="2800" spc="-30" dirty="0">
                <a:latin typeface="Trebuchet MS"/>
                <a:cs typeface="Trebuchet MS"/>
              </a:rPr>
              <a:t>cancer,</a:t>
            </a:r>
            <a:r>
              <a:rPr sz="2800" spc="50" dirty="0">
                <a:latin typeface="Times New Roman"/>
                <a:cs typeface="Times New Roman"/>
              </a:rPr>
              <a:t> </a:t>
            </a:r>
            <a:r>
              <a:rPr sz="2800" dirty="0">
                <a:latin typeface="Trebuchet MS"/>
                <a:cs typeface="Trebuchet MS"/>
              </a:rPr>
              <a:t>obesity</a:t>
            </a:r>
            <a:r>
              <a:rPr sz="2800" spc="35" dirty="0">
                <a:latin typeface="Times New Roman"/>
                <a:cs typeface="Times New Roman"/>
              </a:rPr>
              <a:t> </a:t>
            </a:r>
            <a:r>
              <a:rPr sz="2800" dirty="0">
                <a:latin typeface="Trebuchet MS"/>
                <a:cs typeface="Trebuchet MS"/>
              </a:rPr>
              <a:t>and</a:t>
            </a:r>
            <a:r>
              <a:rPr sz="2800" spc="40" dirty="0">
                <a:latin typeface="Times New Roman"/>
                <a:cs typeface="Times New Roman"/>
              </a:rPr>
              <a:t> </a:t>
            </a:r>
            <a:r>
              <a:rPr sz="2800" spc="-20" dirty="0">
                <a:latin typeface="Trebuchet MS"/>
                <a:cs typeface="Trebuchet MS"/>
              </a:rPr>
              <a:t>more</a:t>
            </a:r>
            <a:endParaRPr sz="2800" dirty="0">
              <a:latin typeface="Trebuchet MS"/>
              <a:cs typeface="Trebuchet MS"/>
            </a:endParaRPr>
          </a:p>
          <a:p>
            <a:pPr marL="332740" marR="5080" indent="-320040">
              <a:lnSpc>
                <a:spcPts val="3020"/>
              </a:lnSpc>
              <a:spcBef>
                <a:spcPts val="910"/>
              </a:spcBef>
              <a:buFont typeface="Arial"/>
              <a:buChar char="•"/>
              <a:tabLst>
                <a:tab pos="332740" algn="l"/>
              </a:tabLst>
            </a:pPr>
            <a:r>
              <a:rPr sz="2800" dirty="0">
                <a:latin typeface="Trebuchet MS"/>
                <a:cs typeface="Trebuchet MS"/>
              </a:rPr>
              <a:t>Exercise</a:t>
            </a:r>
            <a:r>
              <a:rPr sz="2800" spc="65" dirty="0">
                <a:latin typeface="Times New Roman"/>
                <a:cs typeface="Times New Roman"/>
              </a:rPr>
              <a:t> </a:t>
            </a:r>
            <a:r>
              <a:rPr sz="2800" dirty="0">
                <a:latin typeface="Trebuchet MS"/>
                <a:cs typeface="Trebuchet MS"/>
              </a:rPr>
              <a:t>has</a:t>
            </a:r>
            <a:r>
              <a:rPr sz="2800" spc="85" dirty="0">
                <a:latin typeface="Times New Roman"/>
                <a:cs typeface="Times New Roman"/>
              </a:rPr>
              <a:t> </a:t>
            </a:r>
            <a:r>
              <a:rPr sz="2800" dirty="0">
                <a:latin typeface="Trebuchet MS"/>
                <a:cs typeface="Trebuchet MS"/>
              </a:rPr>
              <a:t>a</a:t>
            </a:r>
            <a:r>
              <a:rPr sz="2800" spc="70" dirty="0">
                <a:latin typeface="Times New Roman"/>
                <a:cs typeface="Times New Roman"/>
              </a:rPr>
              <a:t> </a:t>
            </a:r>
            <a:r>
              <a:rPr sz="2800" dirty="0">
                <a:latin typeface="Trebuchet MS"/>
                <a:cs typeface="Trebuchet MS"/>
              </a:rPr>
              <a:t>beneficial</a:t>
            </a:r>
            <a:r>
              <a:rPr sz="2800" spc="95" dirty="0">
                <a:latin typeface="Times New Roman"/>
                <a:cs typeface="Times New Roman"/>
              </a:rPr>
              <a:t> </a:t>
            </a:r>
            <a:r>
              <a:rPr sz="2800" dirty="0">
                <a:latin typeface="Trebuchet MS"/>
                <a:cs typeface="Trebuchet MS"/>
              </a:rPr>
              <a:t>effect</a:t>
            </a:r>
            <a:r>
              <a:rPr sz="2800" spc="80" dirty="0">
                <a:latin typeface="Times New Roman"/>
                <a:cs typeface="Times New Roman"/>
              </a:rPr>
              <a:t> </a:t>
            </a:r>
            <a:r>
              <a:rPr sz="2800" dirty="0">
                <a:latin typeface="Trebuchet MS"/>
                <a:cs typeface="Trebuchet MS"/>
              </a:rPr>
              <a:t>on</a:t>
            </a:r>
            <a:r>
              <a:rPr sz="2800" spc="70" dirty="0">
                <a:latin typeface="Times New Roman"/>
                <a:cs typeface="Times New Roman"/>
              </a:rPr>
              <a:t> </a:t>
            </a:r>
            <a:r>
              <a:rPr sz="2800" dirty="0">
                <a:latin typeface="Trebuchet MS"/>
                <a:cs typeface="Trebuchet MS"/>
              </a:rPr>
              <a:t>Bone</a:t>
            </a:r>
            <a:r>
              <a:rPr sz="2800" spc="60" dirty="0">
                <a:latin typeface="Times New Roman"/>
                <a:cs typeface="Times New Roman"/>
              </a:rPr>
              <a:t> </a:t>
            </a:r>
            <a:r>
              <a:rPr sz="2800" dirty="0">
                <a:latin typeface="Trebuchet MS"/>
                <a:cs typeface="Trebuchet MS"/>
              </a:rPr>
              <a:t>&amp;</a:t>
            </a:r>
            <a:r>
              <a:rPr sz="2800" spc="70" dirty="0">
                <a:latin typeface="Times New Roman"/>
                <a:cs typeface="Times New Roman"/>
              </a:rPr>
              <a:t> </a:t>
            </a:r>
            <a:r>
              <a:rPr sz="2800" dirty="0">
                <a:latin typeface="Trebuchet MS"/>
                <a:cs typeface="Trebuchet MS"/>
              </a:rPr>
              <a:t>Muscle</a:t>
            </a:r>
            <a:r>
              <a:rPr sz="2800" spc="75" dirty="0">
                <a:latin typeface="Times New Roman"/>
                <a:cs typeface="Times New Roman"/>
              </a:rPr>
              <a:t> </a:t>
            </a:r>
            <a:r>
              <a:rPr sz="2800" dirty="0">
                <a:latin typeface="Trebuchet MS"/>
                <a:cs typeface="Trebuchet MS"/>
              </a:rPr>
              <a:t>and</a:t>
            </a:r>
            <a:r>
              <a:rPr sz="2800" spc="70" dirty="0">
                <a:latin typeface="Times New Roman"/>
                <a:cs typeface="Times New Roman"/>
              </a:rPr>
              <a:t> </a:t>
            </a:r>
            <a:r>
              <a:rPr sz="2800" spc="-25" dirty="0">
                <a:latin typeface="Trebuchet MS"/>
                <a:cs typeface="Trebuchet MS"/>
              </a:rPr>
              <a:t>can</a:t>
            </a:r>
            <a:r>
              <a:rPr sz="2800" spc="-25" dirty="0">
                <a:latin typeface="Times New Roman"/>
                <a:cs typeface="Times New Roman"/>
              </a:rPr>
              <a:t> </a:t>
            </a:r>
            <a:r>
              <a:rPr sz="2800" dirty="0">
                <a:latin typeface="Trebuchet MS"/>
                <a:cs typeface="Trebuchet MS"/>
              </a:rPr>
              <a:t>reduce</a:t>
            </a:r>
            <a:r>
              <a:rPr sz="2800" spc="50" dirty="0">
                <a:latin typeface="Times New Roman"/>
                <a:cs typeface="Times New Roman"/>
              </a:rPr>
              <a:t> </a:t>
            </a:r>
            <a:r>
              <a:rPr sz="2800" dirty="0">
                <a:latin typeface="Trebuchet MS"/>
                <a:cs typeface="Trebuchet MS"/>
              </a:rPr>
              <a:t>the</a:t>
            </a:r>
            <a:r>
              <a:rPr sz="2800" spc="55" dirty="0">
                <a:latin typeface="Times New Roman"/>
                <a:cs typeface="Times New Roman"/>
              </a:rPr>
              <a:t> </a:t>
            </a:r>
            <a:r>
              <a:rPr sz="2800" dirty="0">
                <a:latin typeface="Trebuchet MS"/>
                <a:cs typeface="Trebuchet MS"/>
              </a:rPr>
              <a:t>risk</a:t>
            </a:r>
            <a:r>
              <a:rPr sz="2800" spc="60" dirty="0">
                <a:latin typeface="Times New Roman"/>
                <a:cs typeface="Times New Roman"/>
              </a:rPr>
              <a:t> </a:t>
            </a:r>
            <a:r>
              <a:rPr sz="2800" dirty="0">
                <a:latin typeface="Trebuchet MS"/>
                <a:cs typeface="Trebuchet MS"/>
              </a:rPr>
              <a:t>of</a:t>
            </a:r>
            <a:r>
              <a:rPr sz="2800" spc="55" dirty="0">
                <a:latin typeface="Times New Roman"/>
                <a:cs typeface="Times New Roman"/>
              </a:rPr>
              <a:t> </a:t>
            </a:r>
            <a:r>
              <a:rPr sz="2800" dirty="0">
                <a:latin typeface="Trebuchet MS"/>
                <a:cs typeface="Trebuchet MS"/>
              </a:rPr>
              <a:t>falling</a:t>
            </a:r>
            <a:r>
              <a:rPr sz="2800" spc="55" dirty="0">
                <a:latin typeface="Times New Roman"/>
                <a:cs typeface="Times New Roman"/>
              </a:rPr>
              <a:t> </a:t>
            </a:r>
            <a:r>
              <a:rPr sz="2800" dirty="0">
                <a:latin typeface="Trebuchet MS"/>
                <a:cs typeface="Trebuchet MS"/>
              </a:rPr>
              <a:t>by</a:t>
            </a:r>
            <a:r>
              <a:rPr sz="2800" spc="55" dirty="0">
                <a:latin typeface="Times New Roman"/>
                <a:cs typeface="Times New Roman"/>
              </a:rPr>
              <a:t> </a:t>
            </a:r>
            <a:r>
              <a:rPr sz="2800" dirty="0">
                <a:latin typeface="Trebuchet MS"/>
                <a:cs typeface="Trebuchet MS"/>
              </a:rPr>
              <a:t>improving</a:t>
            </a:r>
            <a:r>
              <a:rPr sz="2800" spc="70" dirty="0">
                <a:latin typeface="Times New Roman"/>
                <a:cs typeface="Times New Roman"/>
              </a:rPr>
              <a:t> </a:t>
            </a:r>
            <a:r>
              <a:rPr sz="2800" dirty="0">
                <a:latin typeface="Trebuchet MS"/>
                <a:cs typeface="Trebuchet MS"/>
              </a:rPr>
              <a:t>strength,</a:t>
            </a:r>
            <a:r>
              <a:rPr sz="2800" spc="60" dirty="0">
                <a:latin typeface="Times New Roman"/>
                <a:cs typeface="Times New Roman"/>
              </a:rPr>
              <a:t> </a:t>
            </a:r>
            <a:r>
              <a:rPr sz="2800" dirty="0">
                <a:latin typeface="Trebuchet MS"/>
                <a:cs typeface="Trebuchet MS"/>
              </a:rPr>
              <a:t>flexibility</a:t>
            </a:r>
            <a:r>
              <a:rPr sz="2800" spc="65" dirty="0">
                <a:latin typeface="Times New Roman"/>
                <a:cs typeface="Times New Roman"/>
              </a:rPr>
              <a:t> </a:t>
            </a:r>
            <a:r>
              <a:rPr sz="2800" spc="-50" dirty="0">
                <a:latin typeface="Trebuchet MS"/>
                <a:cs typeface="Trebuchet MS"/>
              </a:rPr>
              <a:t>&amp;</a:t>
            </a:r>
            <a:r>
              <a:rPr sz="2800" spc="-50" dirty="0">
                <a:latin typeface="Times New Roman"/>
                <a:cs typeface="Times New Roman"/>
              </a:rPr>
              <a:t> </a:t>
            </a:r>
            <a:r>
              <a:rPr sz="2800" spc="-10" dirty="0">
                <a:latin typeface="Trebuchet MS"/>
                <a:cs typeface="Trebuchet MS"/>
              </a:rPr>
              <a:t>balance.</a:t>
            </a:r>
            <a:endParaRPr sz="2800" dirty="0">
              <a:latin typeface="Trebuchet MS"/>
              <a:cs typeface="Trebuchet MS"/>
            </a:endParaRPr>
          </a:p>
          <a:p>
            <a:pPr marL="332105" indent="-319405">
              <a:lnSpc>
                <a:spcPct val="100000"/>
              </a:lnSpc>
              <a:spcBef>
                <a:spcPts val="530"/>
              </a:spcBef>
              <a:buFont typeface="Arial"/>
              <a:buChar char="•"/>
              <a:tabLst>
                <a:tab pos="332105" algn="l"/>
              </a:tabLst>
            </a:pPr>
            <a:r>
              <a:rPr sz="2800" dirty="0">
                <a:latin typeface="Trebuchet MS"/>
                <a:cs typeface="Trebuchet MS"/>
              </a:rPr>
              <a:t>Exercise</a:t>
            </a:r>
            <a:r>
              <a:rPr sz="2800" spc="5" dirty="0">
                <a:latin typeface="Times New Roman"/>
                <a:cs typeface="Times New Roman"/>
              </a:rPr>
              <a:t> </a:t>
            </a:r>
            <a:r>
              <a:rPr sz="2800" dirty="0">
                <a:latin typeface="Trebuchet MS"/>
                <a:cs typeface="Trebuchet MS"/>
              </a:rPr>
              <a:t>improves</a:t>
            </a:r>
            <a:r>
              <a:rPr sz="2800" spc="35" dirty="0">
                <a:latin typeface="Times New Roman"/>
                <a:cs typeface="Times New Roman"/>
              </a:rPr>
              <a:t> </a:t>
            </a:r>
            <a:r>
              <a:rPr sz="2800" dirty="0">
                <a:latin typeface="Trebuchet MS"/>
                <a:cs typeface="Trebuchet MS"/>
              </a:rPr>
              <a:t>most</a:t>
            </a:r>
            <a:r>
              <a:rPr sz="2800" spc="20" dirty="0">
                <a:latin typeface="Times New Roman"/>
                <a:cs typeface="Times New Roman"/>
              </a:rPr>
              <a:t> </a:t>
            </a:r>
            <a:r>
              <a:rPr sz="2800" dirty="0">
                <a:latin typeface="Trebuchet MS"/>
                <a:cs typeface="Trebuchet MS"/>
              </a:rPr>
              <a:t>psychological</a:t>
            </a:r>
            <a:r>
              <a:rPr sz="2800" spc="25" dirty="0">
                <a:latin typeface="Times New Roman"/>
                <a:cs typeface="Times New Roman"/>
              </a:rPr>
              <a:t> </a:t>
            </a:r>
            <a:r>
              <a:rPr sz="2800" spc="-10" dirty="0">
                <a:latin typeface="Trebuchet MS"/>
                <a:cs typeface="Trebuchet MS"/>
              </a:rPr>
              <a:t>symptoms</a:t>
            </a:r>
            <a:endParaRPr sz="2800" dirty="0">
              <a:latin typeface="Trebuchet MS"/>
              <a:cs typeface="Trebuchet MS"/>
            </a:endParaRPr>
          </a:p>
          <a:p>
            <a:pPr marL="332740" marR="1219835" indent="-320040">
              <a:lnSpc>
                <a:spcPts val="3020"/>
              </a:lnSpc>
              <a:spcBef>
                <a:spcPts val="950"/>
              </a:spcBef>
              <a:buFont typeface="Arial"/>
              <a:buChar char="•"/>
              <a:tabLst>
                <a:tab pos="332740" algn="l"/>
              </a:tabLst>
            </a:pPr>
            <a:r>
              <a:rPr sz="2800" dirty="0">
                <a:latin typeface="Trebuchet MS"/>
                <a:cs typeface="Trebuchet MS"/>
              </a:rPr>
              <a:t>Exercise</a:t>
            </a:r>
            <a:r>
              <a:rPr sz="2800" spc="50" dirty="0">
                <a:latin typeface="Times New Roman"/>
                <a:cs typeface="Times New Roman"/>
              </a:rPr>
              <a:t> </a:t>
            </a:r>
            <a:r>
              <a:rPr sz="2800" dirty="0">
                <a:latin typeface="Trebuchet MS"/>
                <a:cs typeface="Trebuchet MS"/>
              </a:rPr>
              <a:t>reduces</a:t>
            </a:r>
            <a:r>
              <a:rPr sz="2800" spc="65" dirty="0">
                <a:latin typeface="Times New Roman"/>
                <a:cs typeface="Times New Roman"/>
              </a:rPr>
              <a:t> </a:t>
            </a:r>
            <a:r>
              <a:rPr sz="2800" dirty="0">
                <a:latin typeface="Trebuchet MS"/>
                <a:cs typeface="Trebuchet MS"/>
              </a:rPr>
              <a:t>bad</a:t>
            </a:r>
            <a:r>
              <a:rPr sz="2800" spc="60" dirty="0">
                <a:latin typeface="Times New Roman"/>
                <a:cs typeface="Times New Roman"/>
              </a:rPr>
              <a:t> </a:t>
            </a:r>
            <a:r>
              <a:rPr sz="2800" dirty="0">
                <a:latin typeface="Trebuchet MS"/>
                <a:cs typeface="Trebuchet MS"/>
              </a:rPr>
              <a:t>cholesterol</a:t>
            </a:r>
            <a:r>
              <a:rPr sz="2800" spc="60" dirty="0">
                <a:latin typeface="Times New Roman"/>
                <a:cs typeface="Times New Roman"/>
              </a:rPr>
              <a:t> </a:t>
            </a:r>
            <a:r>
              <a:rPr sz="2800" dirty="0">
                <a:latin typeface="Trebuchet MS"/>
                <a:cs typeface="Trebuchet MS"/>
              </a:rPr>
              <a:t>and</a:t>
            </a:r>
            <a:r>
              <a:rPr sz="2800" spc="55" dirty="0">
                <a:latin typeface="Times New Roman"/>
                <a:cs typeface="Times New Roman"/>
              </a:rPr>
              <a:t> </a:t>
            </a:r>
            <a:r>
              <a:rPr sz="2800" dirty="0">
                <a:latin typeface="Trebuchet MS"/>
                <a:cs typeface="Trebuchet MS"/>
              </a:rPr>
              <a:t>raises</a:t>
            </a:r>
            <a:r>
              <a:rPr sz="2800" spc="75" dirty="0">
                <a:latin typeface="Times New Roman"/>
                <a:cs typeface="Times New Roman"/>
              </a:rPr>
              <a:t> </a:t>
            </a:r>
            <a:r>
              <a:rPr sz="2800" dirty="0">
                <a:latin typeface="Trebuchet MS"/>
                <a:cs typeface="Trebuchet MS"/>
              </a:rPr>
              <a:t>the</a:t>
            </a:r>
            <a:r>
              <a:rPr sz="2800" spc="50" dirty="0">
                <a:latin typeface="Times New Roman"/>
                <a:cs typeface="Times New Roman"/>
              </a:rPr>
              <a:t> </a:t>
            </a:r>
            <a:r>
              <a:rPr sz="2800" spc="-20" dirty="0">
                <a:latin typeface="Trebuchet MS"/>
                <a:cs typeface="Trebuchet MS"/>
              </a:rPr>
              <a:t>good</a:t>
            </a:r>
            <a:r>
              <a:rPr sz="2800" spc="-20" dirty="0">
                <a:latin typeface="Times New Roman"/>
                <a:cs typeface="Times New Roman"/>
              </a:rPr>
              <a:t> </a:t>
            </a:r>
            <a:r>
              <a:rPr sz="2800" spc="-10" dirty="0">
                <a:latin typeface="Trebuchet MS"/>
                <a:cs typeface="Trebuchet MS"/>
              </a:rPr>
              <a:t>cholesterol</a:t>
            </a:r>
            <a:endParaRPr sz="28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35659" y="462152"/>
            <a:ext cx="9990455" cy="696595"/>
          </a:xfrm>
          <a:prstGeom prst="rect">
            <a:avLst/>
          </a:prstGeom>
        </p:spPr>
        <p:txBody>
          <a:bodyPr vert="horz" wrap="square" lIns="0" tIns="13335" rIns="0" bIns="0" rtlCol="0">
            <a:spAutoFit/>
          </a:bodyPr>
          <a:lstStyle/>
          <a:p>
            <a:pPr marL="12700">
              <a:lnSpc>
                <a:spcPct val="100000"/>
              </a:lnSpc>
              <a:spcBef>
                <a:spcPts val="105"/>
              </a:spcBef>
            </a:pPr>
            <a:r>
              <a:rPr spc="-30" dirty="0"/>
              <a:t>Health</a:t>
            </a:r>
            <a:r>
              <a:rPr b="0" spc="-229" dirty="0">
                <a:latin typeface="Times New Roman"/>
                <a:cs typeface="Times New Roman"/>
              </a:rPr>
              <a:t> </a:t>
            </a:r>
            <a:r>
              <a:rPr spc="-60" dirty="0"/>
              <a:t>Promotion:</a:t>
            </a:r>
            <a:r>
              <a:rPr b="0" spc="-200" dirty="0">
                <a:latin typeface="Times New Roman"/>
                <a:cs typeface="Times New Roman"/>
              </a:rPr>
              <a:t> </a:t>
            </a:r>
            <a:r>
              <a:rPr spc="-75" dirty="0"/>
              <a:t>Weight</a:t>
            </a:r>
            <a:r>
              <a:rPr b="0" spc="-200" dirty="0">
                <a:latin typeface="Times New Roman"/>
                <a:cs typeface="Times New Roman"/>
              </a:rPr>
              <a:t> </a:t>
            </a:r>
            <a:r>
              <a:rPr spc="-20" dirty="0"/>
              <a:t>Gain</a:t>
            </a:r>
            <a:r>
              <a:rPr b="0" spc="-220" dirty="0">
                <a:latin typeface="Times New Roman"/>
                <a:cs typeface="Times New Roman"/>
              </a:rPr>
              <a:t> </a:t>
            </a:r>
            <a:r>
              <a:rPr spc="-20" dirty="0"/>
              <a:t>Management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33</a:t>
            </a:fld>
            <a:endParaRPr spc="-25" dirty="0"/>
          </a:p>
        </p:txBody>
      </p:sp>
      <p:sp>
        <p:nvSpPr>
          <p:cNvPr id="3" name="object 3"/>
          <p:cNvSpPr txBox="1"/>
          <p:nvPr/>
        </p:nvSpPr>
        <p:spPr>
          <a:xfrm>
            <a:off x="514910" y="1370838"/>
            <a:ext cx="10255250" cy="3829685"/>
          </a:xfrm>
          <a:prstGeom prst="rect">
            <a:avLst/>
          </a:prstGeom>
        </p:spPr>
        <p:txBody>
          <a:bodyPr vert="horz" wrap="square" lIns="0" tIns="13335" rIns="0" bIns="0" rtlCol="0">
            <a:spAutoFit/>
          </a:bodyPr>
          <a:lstStyle/>
          <a:p>
            <a:pPr marL="12700">
              <a:lnSpc>
                <a:spcPct val="100000"/>
              </a:lnSpc>
              <a:spcBef>
                <a:spcPts val="105"/>
              </a:spcBef>
            </a:pPr>
            <a:r>
              <a:rPr sz="2000" dirty="0">
                <a:latin typeface="Trebuchet MS"/>
                <a:cs typeface="Trebuchet MS"/>
              </a:rPr>
              <a:t>Menopause</a:t>
            </a:r>
            <a:r>
              <a:rPr sz="2000" spc="50" dirty="0">
                <a:latin typeface="Times New Roman"/>
                <a:cs typeface="Times New Roman"/>
              </a:rPr>
              <a:t> </a:t>
            </a:r>
            <a:r>
              <a:rPr sz="2000" dirty="0">
                <a:latin typeface="Trebuchet MS"/>
                <a:cs typeface="Trebuchet MS"/>
              </a:rPr>
              <a:t>can</a:t>
            </a:r>
            <a:r>
              <a:rPr sz="2000" spc="55" dirty="0">
                <a:latin typeface="Times New Roman"/>
                <a:cs typeface="Times New Roman"/>
              </a:rPr>
              <a:t> </a:t>
            </a:r>
            <a:r>
              <a:rPr sz="2000" dirty="0">
                <a:latin typeface="Trebuchet MS"/>
                <a:cs typeface="Trebuchet MS"/>
              </a:rPr>
              <a:t>result</a:t>
            </a:r>
            <a:r>
              <a:rPr sz="2000" spc="55" dirty="0">
                <a:latin typeface="Times New Roman"/>
                <a:cs typeface="Times New Roman"/>
              </a:rPr>
              <a:t> </a:t>
            </a:r>
            <a:r>
              <a:rPr sz="2000" dirty="0">
                <a:latin typeface="Trebuchet MS"/>
                <a:cs typeface="Trebuchet MS"/>
              </a:rPr>
              <a:t>in</a:t>
            </a:r>
            <a:r>
              <a:rPr sz="2000" spc="80" dirty="0">
                <a:latin typeface="Times New Roman"/>
                <a:cs typeface="Times New Roman"/>
              </a:rPr>
              <a:t> </a:t>
            </a:r>
            <a:r>
              <a:rPr sz="2000" dirty="0">
                <a:latin typeface="Trebuchet MS"/>
                <a:cs typeface="Trebuchet MS"/>
              </a:rPr>
              <a:t>weight</a:t>
            </a:r>
            <a:r>
              <a:rPr sz="2000" spc="55" dirty="0">
                <a:latin typeface="Times New Roman"/>
                <a:cs typeface="Times New Roman"/>
              </a:rPr>
              <a:t> </a:t>
            </a:r>
            <a:r>
              <a:rPr sz="2000" dirty="0">
                <a:latin typeface="Trebuchet MS"/>
                <a:cs typeface="Trebuchet MS"/>
              </a:rPr>
              <a:t>gain</a:t>
            </a:r>
            <a:r>
              <a:rPr sz="2000" spc="60" dirty="0">
                <a:latin typeface="Times New Roman"/>
                <a:cs typeface="Times New Roman"/>
              </a:rPr>
              <a:t> </a:t>
            </a:r>
            <a:r>
              <a:rPr sz="2000" dirty="0">
                <a:latin typeface="Trebuchet MS"/>
                <a:cs typeface="Trebuchet MS"/>
              </a:rPr>
              <a:t>due</a:t>
            </a:r>
            <a:r>
              <a:rPr sz="2000" spc="65" dirty="0">
                <a:latin typeface="Times New Roman"/>
                <a:cs typeface="Times New Roman"/>
              </a:rPr>
              <a:t> </a:t>
            </a:r>
            <a:r>
              <a:rPr sz="2000" spc="-25" dirty="0">
                <a:latin typeface="Trebuchet MS"/>
                <a:cs typeface="Trebuchet MS"/>
              </a:rPr>
              <a:t>to:</a:t>
            </a:r>
            <a:endParaRPr sz="2000" dirty="0">
              <a:latin typeface="Trebuchet MS"/>
              <a:cs typeface="Trebuchet MS"/>
            </a:endParaRPr>
          </a:p>
          <a:p>
            <a:pPr>
              <a:lnSpc>
                <a:spcPct val="100000"/>
              </a:lnSpc>
              <a:spcBef>
                <a:spcPts val="15"/>
              </a:spcBef>
            </a:pPr>
            <a:endParaRPr sz="2000" dirty="0">
              <a:latin typeface="Trebuchet MS"/>
              <a:cs typeface="Trebuchet MS"/>
            </a:endParaRPr>
          </a:p>
          <a:p>
            <a:pPr marL="332105" indent="-319405">
              <a:lnSpc>
                <a:spcPct val="100000"/>
              </a:lnSpc>
              <a:buFont typeface="Arial"/>
              <a:buChar char="•"/>
              <a:tabLst>
                <a:tab pos="332105" algn="l"/>
              </a:tabLst>
            </a:pPr>
            <a:r>
              <a:rPr sz="2000" dirty="0">
                <a:latin typeface="Trebuchet MS"/>
                <a:cs typeface="Trebuchet MS"/>
              </a:rPr>
              <a:t>Metabolic</a:t>
            </a:r>
            <a:r>
              <a:rPr sz="2000" spc="35" dirty="0">
                <a:latin typeface="Times New Roman"/>
                <a:cs typeface="Times New Roman"/>
              </a:rPr>
              <a:t> </a:t>
            </a:r>
            <a:r>
              <a:rPr sz="2000" dirty="0">
                <a:latin typeface="Trebuchet MS"/>
                <a:cs typeface="Trebuchet MS"/>
              </a:rPr>
              <a:t>slow</a:t>
            </a:r>
            <a:r>
              <a:rPr sz="2000" spc="50" dirty="0">
                <a:latin typeface="Times New Roman"/>
                <a:cs typeface="Times New Roman"/>
              </a:rPr>
              <a:t> </a:t>
            </a:r>
            <a:r>
              <a:rPr sz="2000" spc="-20" dirty="0">
                <a:latin typeface="Trebuchet MS"/>
                <a:cs typeface="Trebuchet MS"/>
              </a:rPr>
              <a:t>down</a:t>
            </a:r>
            <a:endParaRPr sz="2000" dirty="0">
              <a:latin typeface="Trebuchet MS"/>
              <a:cs typeface="Trebuchet MS"/>
            </a:endParaRPr>
          </a:p>
          <a:p>
            <a:pPr marL="12700" marR="3450590" indent="319405">
              <a:lnSpc>
                <a:spcPct val="197500"/>
              </a:lnSpc>
              <a:buFont typeface="Arial"/>
              <a:buChar char="•"/>
              <a:tabLst>
                <a:tab pos="332105" algn="l"/>
              </a:tabLst>
            </a:pPr>
            <a:r>
              <a:rPr sz="2000" dirty="0">
                <a:latin typeface="Trebuchet MS"/>
                <a:cs typeface="Trebuchet MS"/>
              </a:rPr>
              <a:t>Shift</a:t>
            </a:r>
            <a:r>
              <a:rPr sz="2000" spc="75" dirty="0">
                <a:latin typeface="Times New Roman"/>
                <a:cs typeface="Times New Roman"/>
              </a:rPr>
              <a:t> </a:t>
            </a:r>
            <a:r>
              <a:rPr sz="2000" dirty="0">
                <a:latin typeface="Trebuchet MS"/>
                <a:cs typeface="Trebuchet MS"/>
              </a:rPr>
              <a:t>from</a:t>
            </a:r>
            <a:r>
              <a:rPr sz="2000" spc="75" dirty="0">
                <a:latin typeface="Times New Roman"/>
                <a:cs typeface="Times New Roman"/>
              </a:rPr>
              <a:t> </a:t>
            </a:r>
            <a:r>
              <a:rPr sz="2000" dirty="0">
                <a:latin typeface="Trebuchet MS"/>
                <a:cs typeface="Trebuchet MS"/>
              </a:rPr>
              <a:t>Gluteo-</a:t>
            </a:r>
            <a:r>
              <a:rPr sz="2000" spc="65" dirty="0">
                <a:latin typeface="Times New Roman"/>
                <a:cs typeface="Times New Roman"/>
              </a:rPr>
              <a:t> </a:t>
            </a:r>
            <a:r>
              <a:rPr sz="2000" dirty="0">
                <a:latin typeface="Trebuchet MS"/>
                <a:cs typeface="Trebuchet MS"/>
              </a:rPr>
              <a:t>femoral</a:t>
            </a:r>
            <a:r>
              <a:rPr sz="2000" spc="65" dirty="0">
                <a:latin typeface="Times New Roman"/>
                <a:cs typeface="Times New Roman"/>
              </a:rPr>
              <a:t> </a:t>
            </a:r>
            <a:r>
              <a:rPr sz="2000" dirty="0">
                <a:latin typeface="Trebuchet MS"/>
                <a:cs typeface="Trebuchet MS"/>
              </a:rPr>
              <a:t>to</a:t>
            </a:r>
            <a:r>
              <a:rPr sz="2000" spc="85" dirty="0">
                <a:latin typeface="Times New Roman"/>
                <a:cs typeface="Times New Roman"/>
              </a:rPr>
              <a:t> </a:t>
            </a:r>
            <a:r>
              <a:rPr sz="2000" dirty="0">
                <a:latin typeface="Trebuchet MS"/>
                <a:cs typeface="Trebuchet MS"/>
              </a:rPr>
              <a:t>Central</a:t>
            </a:r>
            <a:r>
              <a:rPr sz="2000" spc="70" dirty="0">
                <a:latin typeface="Times New Roman"/>
                <a:cs typeface="Times New Roman"/>
              </a:rPr>
              <a:t> </a:t>
            </a:r>
            <a:r>
              <a:rPr sz="2000" dirty="0">
                <a:latin typeface="Trebuchet MS"/>
                <a:cs typeface="Trebuchet MS"/>
              </a:rPr>
              <a:t>adipose</a:t>
            </a:r>
            <a:r>
              <a:rPr sz="2000" spc="60" dirty="0">
                <a:latin typeface="Times New Roman"/>
                <a:cs typeface="Times New Roman"/>
              </a:rPr>
              <a:t> </a:t>
            </a:r>
            <a:r>
              <a:rPr sz="2000" spc="-10" dirty="0">
                <a:latin typeface="Trebuchet MS"/>
                <a:cs typeface="Trebuchet MS"/>
              </a:rPr>
              <a:t>deposition</a:t>
            </a:r>
            <a:r>
              <a:rPr sz="2000" spc="-10" dirty="0">
                <a:latin typeface="Times New Roman"/>
                <a:cs typeface="Times New Roman"/>
              </a:rPr>
              <a:t> </a:t>
            </a:r>
            <a:r>
              <a:rPr sz="2000" dirty="0">
                <a:latin typeface="Trebuchet MS"/>
                <a:cs typeface="Trebuchet MS"/>
              </a:rPr>
              <a:t>Weight</a:t>
            </a:r>
            <a:r>
              <a:rPr sz="2000" spc="30" dirty="0">
                <a:latin typeface="Times New Roman"/>
                <a:cs typeface="Times New Roman"/>
              </a:rPr>
              <a:t> </a:t>
            </a:r>
            <a:r>
              <a:rPr sz="2000" dirty="0">
                <a:latin typeface="Trebuchet MS"/>
                <a:cs typeface="Trebuchet MS"/>
              </a:rPr>
              <a:t>gain</a:t>
            </a:r>
            <a:r>
              <a:rPr sz="2000" spc="30" dirty="0">
                <a:latin typeface="Times New Roman"/>
                <a:cs typeface="Times New Roman"/>
              </a:rPr>
              <a:t> </a:t>
            </a:r>
            <a:r>
              <a:rPr sz="2000" dirty="0">
                <a:latin typeface="Trebuchet MS"/>
                <a:cs typeface="Trebuchet MS"/>
              </a:rPr>
              <a:t>can</a:t>
            </a:r>
            <a:r>
              <a:rPr sz="2000" spc="45" dirty="0">
                <a:latin typeface="Times New Roman"/>
                <a:cs typeface="Times New Roman"/>
              </a:rPr>
              <a:t> </a:t>
            </a:r>
            <a:r>
              <a:rPr sz="2000" spc="-10" dirty="0">
                <a:latin typeface="Trebuchet MS"/>
                <a:cs typeface="Trebuchet MS"/>
              </a:rPr>
              <a:t>trigger:</a:t>
            </a:r>
            <a:endParaRPr sz="2000" dirty="0">
              <a:latin typeface="Trebuchet MS"/>
              <a:cs typeface="Trebuchet MS"/>
            </a:endParaRPr>
          </a:p>
          <a:p>
            <a:pPr>
              <a:lnSpc>
                <a:spcPct val="100000"/>
              </a:lnSpc>
              <a:spcBef>
                <a:spcPts val="20"/>
              </a:spcBef>
              <a:buFont typeface="Arial"/>
              <a:buChar char="•"/>
            </a:pPr>
            <a:endParaRPr sz="2000" dirty="0">
              <a:latin typeface="Trebuchet MS"/>
              <a:cs typeface="Trebuchet MS"/>
            </a:endParaRPr>
          </a:p>
          <a:p>
            <a:pPr marL="240665" indent="-227965">
              <a:lnSpc>
                <a:spcPct val="100000"/>
              </a:lnSpc>
              <a:buFont typeface="Arial"/>
              <a:buChar char="•"/>
              <a:tabLst>
                <a:tab pos="240665" algn="l"/>
              </a:tabLst>
            </a:pPr>
            <a:r>
              <a:rPr sz="2000" b="1" dirty="0">
                <a:latin typeface="Trebuchet MS"/>
                <a:cs typeface="Trebuchet MS"/>
              </a:rPr>
              <a:t>Tiredness</a:t>
            </a:r>
            <a:r>
              <a:rPr sz="2000" spc="55" dirty="0">
                <a:latin typeface="Times New Roman"/>
                <a:cs typeface="Times New Roman"/>
              </a:rPr>
              <a:t> </a:t>
            </a:r>
            <a:r>
              <a:rPr sz="2000" b="1" dirty="0">
                <a:latin typeface="Trebuchet MS"/>
                <a:cs typeface="Trebuchet MS"/>
              </a:rPr>
              <a:t>&amp;</a:t>
            </a:r>
            <a:r>
              <a:rPr sz="2000" spc="75" dirty="0">
                <a:latin typeface="Times New Roman"/>
                <a:cs typeface="Times New Roman"/>
              </a:rPr>
              <a:t> </a:t>
            </a:r>
            <a:r>
              <a:rPr sz="2000" b="1" dirty="0">
                <a:latin typeface="Trebuchet MS"/>
                <a:cs typeface="Trebuchet MS"/>
              </a:rPr>
              <a:t>Low</a:t>
            </a:r>
            <a:r>
              <a:rPr sz="2000" spc="50" dirty="0">
                <a:latin typeface="Times New Roman"/>
                <a:cs typeface="Times New Roman"/>
              </a:rPr>
              <a:t> </a:t>
            </a:r>
            <a:r>
              <a:rPr sz="2000" b="1" dirty="0">
                <a:latin typeface="Trebuchet MS"/>
                <a:cs typeface="Trebuchet MS"/>
              </a:rPr>
              <a:t>Mood</a:t>
            </a:r>
            <a:r>
              <a:rPr sz="2000" spc="80" dirty="0">
                <a:latin typeface="Times New Roman"/>
                <a:cs typeface="Times New Roman"/>
              </a:rPr>
              <a:t> </a:t>
            </a:r>
            <a:r>
              <a:rPr sz="2000" b="1" dirty="0">
                <a:latin typeface="Trebuchet MS"/>
                <a:cs typeface="Trebuchet MS"/>
              </a:rPr>
              <a:t>which</a:t>
            </a:r>
            <a:r>
              <a:rPr sz="2000" spc="60" dirty="0">
                <a:latin typeface="Times New Roman"/>
                <a:cs typeface="Times New Roman"/>
              </a:rPr>
              <a:t> </a:t>
            </a:r>
            <a:r>
              <a:rPr sz="2000" b="1" dirty="0">
                <a:latin typeface="Trebuchet MS"/>
                <a:cs typeface="Trebuchet MS"/>
              </a:rPr>
              <a:t>then</a:t>
            </a:r>
            <a:r>
              <a:rPr sz="2000" spc="65" dirty="0">
                <a:latin typeface="Times New Roman"/>
                <a:cs typeface="Times New Roman"/>
              </a:rPr>
              <a:t> </a:t>
            </a:r>
            <a:r>
              <a:rPr sz="2000" b="1" dirty="0">
                <a:latin typeface="Trebuchet MS"/>
                <a:cs typeface="Trebuchet MS"/>
              </a:rPr>
              <a:t>promote</a:t>
            </a:r>
            <a:r>
              <a:rPr sz="2000" spc="55" dirty="0">
                <a:latin typeface="Times New Roman"/>
                <a:cs typeface="Times New Roman"/>
              </a:rPr>
              <a:t> </a:t>
            </a:r>
            <a:r>
              <a:rPr sz="2000" b="1" dirty="0">
                <a:latin typeface="Trebuchet MS"/>
                <a:cs typeface="Trebuchet MS"/>
              </a:rPr>
              <a:t>increased</a:t>
            </a:r>
            <a:r>
              <a:rPr sz="2000" spc="45" dirty="0">
                <a:latin typeface="Times New Roman"/>
                <a:cs typeface="Times New Roman"/>
              </a:rPr>
              <a:t> </a:t>
            </a:r>
            <a:r>
              <a:rPr sz="2000" b="1" dirty="0">
                <a:latin typeface="Trebuchet MS"/>
                <a:cs typeface="Trebuchet MS"/>
              </a:rPr>
              <a:t>calorie</a:t>
            </a:r>
            <a:r>
              <a:rPr sz="2000" spc="75" dirty="0">
                <a:latin typeface="Times New Roman"/>
                <a:cs typeface="Times New Roman"/>
              </a:rPr>
              <a:t> </a:t>
            </a:r>
            <a:r>
              <a:rPr sz="2000" b="1" spc="-10" dirty="0">
                <a:latin typeface="Trebuchet MS"/>
                <a:cs typeface="Trebuchet MS"/>
              </a:rPr>
              <a:t>intake</a:t>
            </a:r>
            <a:endParaRPr sz="2000" dirty="0">
              <a:latin typeface="Trebuchet MS"/>
              <a:cs typeface="Trebuchet MS"/>
            </a:endParaRPr>
          </a:p>
          <a:p>
            <a:pPr marL="240665" marR="5080" indent="-228600">
              <a:lnSpc>
                <a:spcPct val="160100"/>
              </a:lnSpc>
              <a:spcBef>
                <a:spcPts val="900"/>
              </a:spcBef>
              <a:buFont typeface="Arial"/>
              <a:buChar char="•"/>
              <a:tabLst>
                <a:tab pos="240665" algn="l"/>
              </a:tabLst>
            </a:pPr>
            <a:r>
              <a:rPr sz="2000" b="1" dirty="0">
                <a:latin typeface="Trebuchet MS"/>
                <a:cs typeface="Trebuchet MS"/>
              </a:rPr>
              <a:t>Overweight/Obesity</a:t>
            </a:r>
            <a:r>
              <a:rPr sz="2000" spc="45" dirty="0">
                <a:latin typeface="Times New Roman"/>
                <a:cs typeface="Times New Roman"/>
              </a:rPr>
              <a:t> </a:t>
            </a:r>
            <a:r>
              <a:rPr sz="2000" b="1" dirty="0">
                <a:latin typeface="Trebuchet MS"/>
                <a:cs typeface="Trebuchet MS"/>
              </a:rPr>
              <a:t>is</a:t>
            </a:r>
            <a:r>
              <a:rPr sz="2000" spc="95" dirty="0">
                <a:latin typeface="Times New Roman"/>
                <a:cs typeface="Times New Roman"/>
              </a:rPr>
              <a:t> </a:t>
            </a:r>
            <a:r>
              <a:rPr sz="2000" b="1" dirty="0">
                <a:latin typeface="Trebuchet MS"/>
                <a:cs typeface="Trebuchet MS"/>
              </a:rPr>
              <a:t>now</a:t>
            </a:r>
            <a:r>
              <a:rPr sz="2000" spc="70" dirty="0">
                <a:latin typeface="Times New Roman"/>
                <a:cs typeface="Times New Roman"/>
              </a:rPr>
              <a:t> </a:t>
            </a:r>
            <a:r>
              <a:rPr sz="2000" b="1" dirty="0">
                <a:latin typeface="Trebuchet MS"/>
                <a:cs typeface="Trebuchet MS"/>
              </a:rPr>
              <a:t>thought</a:t>
            </a:r>
            <a:r>
              <a:rPr sz="2000" spc="60" dirty="0">
                <a:latin typeface="Times New Roman"/>
                <a:cs typeface="Times New Roman"/>
              </a:rPr>
              <a:t> </a:t>
            </a:r>
            <a:r>
              <a:rPr sz="2000" b="1" dirty="0">
                <a:latin typeface="Trebuchet MS"/>
                <a:cs typeface="Trebuchet MS"/>
              </a:rPr>
              <a:t>of</a:t>
            </a:r>
            <a:r>
              <a:rPr sz="2000" spc="85" dirty="0">
                <a:latin typeface="Times New Roman"/>
                <a:cs typeface="Times New Roman"/>
              </a:rPr>
              <a:t> </a:t>
            </a:r>
            <a:r>
              <a:rPr sz="2000" b="1" dirty="0">
                <a:latin typeface="Trebuchet MS"/>
                <a:cs typeface="Trebuchet MS"/>
              </a:rPr>
              <a:t>as</a:t>
            </a:r>
            <a:r>
              <a:rPr sz="2000" spc="90" dirty="0">
                <a:latin typeface="Times New Roman"/>
                <a:cs typeface="Times New Roman"/>
              </a:rPr>
              <a:t> </a:t>
            </a:r>
            <a:r>
              <a:rPr sz="2000" b="1" dirty="0">
                <a:latin typeface="Trebuchet MS"/>
                <a:cs typeface="Trebuchet MS"/>
              </a:rPr>
              <a:t>a</a:t>
            </a:r>
            <a:r>
              <a:rPr sz="2000" spc="90" dirty="0">
                <a:latin typeface="Times New Roman"/>
                <a:cs typeface="Times New Roman"/>
              </a:rPr>
              <a:t> </a:t>
            </a:r>
            <a:r>
              <a:rPr sz="2000" b="1" u="sng" dirty="0">
                <a:uFill>
                  <a:solidFill>
                    <a:srgbClr val="000000"/>
                  </a:solidFill>
                </a:uFill>
                <a:latin typeface="Trebuchet MS"/>
                <a:cs typeface="Trebuchet MS"/>
              </a:rPr>
              <a:t>chronic</a:t>
            </a:r>
            <a:r>
              <a:rPr sz="2000" u="sng" spc="80" dirty="0">
                <a:uFill>
                  <a:solidFill>
                    <a:srgbClr val="000000"/>
                  </a:solidFill>
                </a:uFill>
                <a:latin typeface="Times New Roman"/>
                <a:cs typeface="Times New Roman"/>
              </a:rPr>
              <a:t> </a:t>
            </a:r>
            <a:r>
              <a:rPr sz="2000" b="1" u="sng" dirty="0">
                <a:uFill>
                  <a:solidFill>
                    <a:srgbClr val="000000"/>
                  </a:solidFill>
                </a:uFill>
                <a:latin typeface="Trebuchet MS"/>
                <a:cs typeface="Trebuchet MS"/>
              </a:rPr>
              <a:t>medical</a:t>
            </a:r>
            <a:r>
              <a:rPr sz="2000" u="sng" spc="85" dirty="0">
                <a:uFill>
                  <a:solidFill>
                    <a:srgbClr val="000000"/>
                  </a:solidFill>
                </a:uFill>
                <a:latin typeface="Times New Roman"/>
                <a:cs typeface="Times New Roman"/>
              </a:rPr>
              <a:t> </a:t>
            </a:r>
            <a:r>
              <a:rPr sz="2000" b="1" u="sng" dirty="0">
                <a:uFill>
                  <a:solidFill>
                    <a:srgbClr val="000000"/>
                  </a:solidFill>
                </a:uFill>
                <a:latin typeface="Trebuchet MS"/>
                <a:cs typeface="Trebuchet MS"/>
              </a:rPr>
              <a:t>illness</a:t>
            </a:r>
            <a:r>
              <a:rPr sz="2000" u="sng" spc="65" dirty="0">
                <a:uFill>
                  <a:solidFill>
                    <a:srgbClr val="000000"/>
                  </a:solidFill>
                </a:uFill>
                <a:latin typeface="Times New Roman"/>
                <a:cs typeface="Times New Roman"/>
              </a:rPr>
              <a:t> </a:t>
            </a:r>
            <a:r>
              <a:rPr sz="2000" b="1" u="none" dirty="0">
                <a:latin typeface="Trebuchet MS"/>
                <a:cs typeface="Trebuchet MS"/>
              </a:rPr>
              <a:t>as</a:t>
            </a:r>
            <a:r>
              <a:rPr sz="2000" u="none" spc="95" dirty="0">
                <a:latin typeface="Times New Roman"/>
                <a:cs typeface="Times New Roman"/>
              </a:rPr>
              <a:t> </a:t>
            </a:r>
            <a:r>
              <a:rPr sz="2000" b="1" u="none" dirty="0">
                <a:latin typeface="Trebuchet MS"/>
                <a:cs typeface="Trebuchet MS"/>
              </a:rPr>
              <a:t>opposed</a:t>
            </a:r>
            <a:r>
              <a:rPr sz="2000" u="none" spc="75" dirty="0">
                <a:latin typeface="Times New Roman"/>
                <a:cs typeface="Times New Roman"/>
              </a:rPr>
              <a:t> </a:t>
            </a:r>
            <a:r>
              <a:rPr sz="2000" b="1" u="none" dirty="0">
                <a:latin typeface="Trebuchet MS"/>
                <a:cs typeface="Trebuchet MS"/>
              </a:rPr>
              <a:t>to</a:t>
            </a:r>
            <a:r>
              <a:rPr sz="2000" u="none" spc="85" dirty="0">
                <a:latin typeface="Times New Roman"/>
                <a:cs typeface="Times New Roman"/>
              </a:rPr>
              <a:t> </a:t>
            </a:r>
            <a:r>
              <a:rPr sz="2000" b="1" u="none" spc="-25" dirty="0">
                <a:latin typeface="Trebuchet MS"/>
                <a:cs typeface="Trebuchet MS"/>
              </a:rPr>
              <a:t>the</a:t>
            </a:r>
            <a:r>
              <a:rPr sz="2000" u="none" spc="-25" dirty="0">
                <a:latin typeface="Times New Roman"/>
                <a:cs typeface="Times New Roman"/>
              </a:rPr>
              <a:t> </a:t>
            </a:r>
            <a:r>
              <a:rPr sz="2000" b="1" u="none" dirty="0">
                <a:latin typeface="Trebuchet MS"/>
                <a:cs typeface="Trebuchet MS"/>
              </a:rPr>
              <a:t>result</a:t>
            </a:r>
            <a:r>
              <a:rPr sz="2000" u="none" spc="55" dirty="0">
                <a:latin typeface="Times New Roman"/>
                <a:cs typeface="Times New Roman"/>
              </a:rPr>
              <a:t> </a:t>
            </a:r>
            <a:r>
              <a:rPr sz="2000" b="1" u="none" dirty="0">
                <a:latin typeface="Trebuchet MS"/>
                <a:cs typeface="Trebuchet MS"/>
              </a:rPr>
              <a:t>of</a:t>
            </a:r>
            <a:r>
              <a:rPr sz="2000" u="none" spc="65" dirty="0">
                <a:latin typeface="Times New Roman"/>
                <a:cs typeface="Times New Roman"/>
              </a:rPr>
              <a:t> </a:t>
            </a:r>
            <a:r>
              <a:rPr sz="2000" b="1" u="none" dirty="0">
                <a:latin typeface="Trebuchet MS"/>
                <a:cs typeface="Trebuchet MS"/>
              </a:rPr>
              <a:t>poor</a:t>
            </a:r>
            <a:r>
              <a:rPr sz="2000" u="none" spc="75" dirty="0">
                <a:latin typeface="Times New Roman"/>
                <a:cs typeface="Times New Roman"/>
              </a:rPr>
              <a:t> </a:t>
            </a:r>
            <a:r>
              <a:rPr sz="2000" b="1" u="none" dirty="0">
                <a:latin typeface="Trebuchet MS"/>
                <a:cs typeface="Trebuchet MS"/>
              </a:rPr>
              <a:t>lifestyle</a:t>
            </a:r>
            <a:r>
              <a:rPr sz="2000" u="none" spc="45" dirty="0">
                <a:latin typeface="Times New Roman"/>
                <a:cs typeface="Times New Roman"/>
              </a:rPr>
              <a:t> </a:t>
            </a:r>
            <a:r>
              <a:rPr sz="2000" b="1" u="none" dirty="0">
                <a:latin typeface="Trebuchet MS"/>
                <a:cs typeface="Trebuchet MS"/>
              </a:rPr>
              <a:t>choices,</a:t>
            </a:r>
            <a:r>
              <a:rPr sz="2000" u="none" spc="75" dirty="0">
                <a:latin typeface="Times New Roman"/>
                <a:cs typeface="Times New Roman"/>
              </a:rPr>
              <a:t> </a:t>
            </a:r>
            <a:r>
              <a:rPr sz="2000" b="1" u="none" dirty="0">
                <a:latin typeface="Trebuchet MS"/>
                <a:cs typeface="Trebuchet MS"/>
              </a:rPr>
              <a:t>new</a:t>
            </a:r>
            <a:r>
              <a:rPr sz="2000" u="none" spc="50" dirty="0">
                <a:latin typeface="Times New Roman"/>
                <a:cs typeface="Times New Roman"/>
              </a:rPr>
              <a:t> </a:t>
            </a:r>
            <a:r>
              <a:rPr sz="2000" b="1" u="none" dirty="0">
                <a:latin typeface="Trebuchet MS"/>
                <a:cs typeface="Trebuchet MS"/>
              </a:rPr>
              <a:t>Rx</a:t>
            </a:r>
            <a:r>
              <a:rPr sz="2000" u="none" spc="75" dirty="0">
                <a:latin typeface="Times New Roman"/>
                <a:cs typeface="Times New Roman"/>
              </a:rPr>
              <a:t> </a:t>
            </a:r>
            <a:r>
              <a:rPr sz="2000" b="1" u="none" dirty="0">
                <a:latin typeface="Trebuchet MS"/>
                <a:cs typeface="Trebuchet MS"/>
              </a:rPr>
              <a:t>interventions</a:t>
            </a:r>
            <a:r>
              <a:rPr sz="2000" u="none" spc="45" dirty="0">
                <a:latin typeface="Times New Roman"/>
                <a:cs typeface="Times New Roman"/>
              </a:rPr>
              <a:t> </a:t>
            </a:r>
            <a:r>
              <a:rPr sz="2000" b="1" u="none" dirty="0">
                <a:latin typeface="Trebuchet MS"/>
                <a:cs typeface="Trebuchet MS"/>
              </a:rPr>
              <a:t>on</a:t>
            </a:r>
            <a:r>
              <a:rPr sz="2000" u="none" spc="70" dirty="0">
                <a:latin typeface="Times New Roman"/>
                <a:cs typeface="Times New Roman"/>
              </a:rPr>
              <a:t> </a:t>
            </a:r>
            <a:r>
              <a:rPr sz="2000" b="1" u="none" spc="-10" dirty="0">
                <a:latin typeface="Trebuchet MS"/>
                <a:cs typeface="Trebuchet MS"/>
              </a:rPr>
              <a:t>trend</a:t>
            </a:r>
            <a:endParaRPr sz="20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75819" rIns="0" bIns="0" rtlCol="0">
            <a:spAutoFit/>
          </a:bodyPr>
          <a:lstStyle/>
          <a:p>
            <a:pPr marL="123825">
              <a:lnSpc>
                <a:spcPct val="100000"/>
              </a:lnSpc>
              <a:spcBef>
                <a:spcPts val="95"/>
              </a:spcBef>
            </a:pPr>
            <a:r>
              <a:rPr sz="4000" spc="-35" dirty="0"/>
              <a:t>Health</a:t>
            </a:r>
            <a:r>
              <a:rPr sz="4000" b="0" spc="-195" dirty="0">
                <a:latin typeface="Times New Roman"/>
                <a:cs typeface="Times New Roman"/>
              </a:rPr>
              <a:t> </a:t>
            </a:r>
            <a:r>
              <a:rPr sz="4000" spc="-50" dirty="0"/>
              <a:t>Promotion:</a:t>
            </a:r>
            <a:r>
              <a:rPr sz="4000" b="0" spc="-180" dirty="0">
                <a:latin typeface="Times New Roman"/>
                <a:cs typeface="Times New Roman"/>
              </a:rPr>
              <a:t> </a:t>
            </a:r>
            <a:r>
              <a:rPr sz="4000" spc="-45" dirty="0"/>
              <a:t>Reducing</a:t>
            </a:r>
            <a:r>
              <a:rPr sz="4000" b="0" spc="-200" dirty="0">
                <a:latin typeface="Times New Roman"/>
                <a:cs typeface="Times New Roman"/>
              </a:rPr>
              <a:t> </a:t>
            </a:r>
            <a:r>
              <a:rPr sz="4000" spc="-10" dirty="0"/>
              <a:t>Alcohol</a:t>
            </a:r>
            <a:endParaRPr sz="4000" dirty="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34</a:t>
            </a:fld>
            <a:endParaRPr spc="-25" dirty="0"/>
          </a:p>
        </p:txBody>
      </p:sp>
      <p:sp>
        <p:nvSpPr>
          <p:cNvPr id="3" name="object 3"/>
          <p:cNvSpPr txBox="1"/>
          <p:nvPr/>
        </p:nvSpPr>
        <p:spPr>
          <a:xfrm>
            <a:off x="400610" y="1641501"/>
            <a:ext cx="9088755" cy="2870200"/>
          </a:xfrm>
          <a:prstGeom prst="rect">
            <a:avLst/>
          </a:prstGeom>
        </p:spPr>
        <p:txBody>
          <a:bodyPr vert="horz" wrap="square" lIns="0" tIns="12700" rIns="0" bIns="0" rtlCol="0">
            <a:spAutoFit/>
          </a:bodyPr>
          <a:lstStyle/>
          <a:p>
            <a:pPr marL="332740" marR="366395" indent="-320040">
              <a:lnSpc>
                <a:spcPct val="130000"/>
              </a:lnSpc>
              <a:spcBef>
                <a:spcPts val="100"/>
              </a:spcBef>
              <a:buFont typeface="Arial"/>
              <a:buChar char="•"/>
              <a:tabLst>
                <a:tab pos="332740" algn="l"/>
              </a:tabLst>
            </a:pPr>
            <a:r>
              <a:rPr sz="2200" dirty="0">
                <a:latin typeface="Trebuchet MS"/>
                <a:cs typeface="Trebuchet MS"/>
              </a:rPr>
              <a:t>Moderate</a:t>
            </a:r>
            <a:r>
              <a:rPr sz="2200" spc="55" dirty="0">
                <a:latin typeface="Times New Roman"/>
                <a:cs typeface="Times New Roman"/>
              </a:rPr>
              <a:t> </a:t>
            </a:r>
            <a:r>
              <a:rPr sz="2200" dirty="0">
                <a:latin typeface="Trebuchet MS"/>
                <a:cs typeface="Trebuchet MS"/>
              </a:rPr>
              <a:t>alcohol</a:t>
            </a:r>
            <a:r>
              <a:rPr sz="2200" spc="55" dirty="0">
                <a:latin typeface="Times New Roman"/>
                <a:cs typeface="Times New Roman"/>
              </a:rPr>
              <a:t> </a:t>
            </a:r>
            <a:r>
              <a:rPr sz="2200" dirty="0">
                <a:latin typeface="Trebuchet MS"/>
                <a:cs typeface="Trebuchet MS"/>
              </a:rPr>
              <a:t>intake</a:t>
            </a:r>
            <a:r>
              <a:rPr sz="2200" spc="65" dirty="0">
                <a:latin typeface="Times New Roman"/>
                <a:cs typeface="Times New Roman"/>
              </a:rPr>
              <a:t> </a:t>
            </a:r>
            <a:r>
              <a:rPr sz="2200" dirty="0">
                <a:latin typeface="Trebuchet MS"/>
                <a:cs typeface="Trebuchet MS"/>
              </a:rPr>
              <a:t>(&lt;2</a:t>
            </a:r>
            <a:r>
              <a:rPr sz="2200" spc="55" dirty="0">
                <a:latin typeface="Times New Roman"/>
                <a:cs typeface="Times New Roman"/>
              </a:rPr>
              <a:t> </a:t>
            </a:r>
            <a:r>
              <a:rPr sz="2200" dirty="0">
                <a:latin typeface="Trebuchet MS"/>
                <a:cs typeface="Trebuchet MS"/>
              </a:rPr>
              <a:t>units/day)</a:t>
            </a:r>
            <a:r>
              <a:rPr sz="2200" spc="60" dirty="0">
                <a:latin typeface="Times New Roman"/>
                <a:cs typeface="Times New Roman"/>
              </a:rPr>
              <a:t> </a:t>
            </a:r>
            <a:r>
              <a:rPr sz="2200" dirty="0">
                <a:latin typeface="Trebuchet MS"/>
                <a:cs typeface="Trebuchet MS"/>
              </a:rPr>
              <a:t>is</a:t>
            </a:r>
            <a:r>
              <a:rPr sz="2200" spc="60" dirty="0">
                <a:latin typeface="Times New Roman"/>
                <a:cs typeface="Times New Roman"/>
              </a:rPr>
              <a:t> </a:t>
            </a:r>
            <a:r>
              <a:rPr sz="2200" dirty="0">
                <a:latin typeface="Trebuchet MS"/>
                <a:cs typeface="Trebuchet MS"/>
              </a:rPr>
              <a:t>linked</a:t>
            </a:r>
            <a:r>
              <a:rPr sz="2200" spc="70" dirty="0">
                <a:latin typeface="Times New Roman"/>
                <a:cs typeface="Times New Roman"/>
              </a:rPr>
              <a:t> </a:t>
            </a:r>
            <a:r>
              <a:rPr sz="2200" dirty="0">
                <a:latin typeface="Trebuchet MS"/>
                <a:cs typeface="Trebuchet MS"/>
              </a:rPr>
              <a:t>to</a:t>
            </a:r>
            <a:r>
              <a:rPr sz="2200" spc="60" dirty="0">
                <a:latin typeface="Times New Roman"/>
                <a:cs typeface="Times New Roman"/>
              </a:rPr>
              <a:t> </a:t>
            </a:r>
            <a:r>
              <a:rPr sz="2200" dirty="0">
                <a:latin typeface="Trebuchet MS"/>
                <a:cs typeface="Trebuchet MS"/>
              </a:rPr>
              <a:t>lower</a:t>
            </a:r>
            <a:r>
              <a:rPr sz="2200" spc="60" dirty="0">
                <a:latin typeface="Times New Roman"/>
                <a:cs typeface="Times New Roman"/>
              </a:rPr>
              <a:t> </a:t>
            </a:r>
            <a:r>
              <a:rPr sz="2200" spc="-10" dirty="0">
                <a:latin typeface="Trebuchet MS"/>
                <a:cs typeface="Trebuchet MS"/>
              </a:rPr>
              <a:t>mortality</a:t>
            </a:r>
            <a:r>
              <a:rPr sz="2200" spc="-10" dirty="0">
                <a:latin typeface="Times New Roman"/>
                <a:cs typeface="Times New Roman"/>
              </a:rPr>
              <a:t> </a:t>
            </a:r>
            <a:r>
              <a:rPr sz="2200" dirty="0">
                <a:latin typeface="Trebuchet MS"/>
                <a:cs typeface="Trebuchet MS"/>
              </a:rPr>
              <a:t>than</a:t>
            </a:r>
            <a:r>
              <a:rPr sz="2200" spc="65" dirty="0">
                <a:latin typeface="Times New Roman"/>
                <a:cs typeface="Times New Roman"/>
              </a:rPr>
              <a:t> </a:t>
            </a:r>
            <a:r>
              <a:rPr sz="2200" dirty="0">
                <a:latin typeface="Trebuchet MS"/>
                <a:cs typeface="Trebuchet MS"/>
              </a:rPr>
              <a:t>abstinence</a:t>
            </a:r>
            <a:r>
              <a:rPr sz="2200" spc="65" dirty="0">
                <a:latin typeface="Times New Roman"/>
                <a:cs typeface="Times New Roman"/>
              </a:rPr>
              <a:t> </a:t>
            </a:r>
            <a:r>
              <a:rPr sz="2200" dirty="0">
                <a:latin typeface="Trebuchet MS"/>
                <a:cs typeface="Trebuchet MS"/>
              </a:rPr>
              <a:t>–</a:t>
            </a:r>
            <a:r>
              <a:rPr sz="2200" spc="-40" dirty="0">
                <a:latin typeface="Trebuchet MS"/>
                <a:cs typeface="Trebuchet MS"/>
              </a:rPr>
              <a:t> </a:t>
            </a:r>
            <a:r>
              <a:rPr sz="2200" i="1" dirty="0">
                <a:latin typeface="Trebuchet MS"/>
                <a:cs typeface="Trebuchet MS"/>
              </a:rPr>
              <a:t>although</a:t>
            </a:r>
            <a:r>
              <a:rPr sz="2200" spc="55" dirty="0">
                <a:latin typeface="Times New Roman"/>
                <a:cs typeface="Times New Roman"/>
              </a:rPr>
              <a:t> </a:t>
            </a:r>
            <a:r>
              <a:rPr sz="2200" i="1" dirty="0">
                <a:latin typeface="Trebuchet MS"/>
                <a:cs typeface="Trebuchet MS"/>
              </a:rPr>
              <a:t>the</a:t>
            </a:r>
            <a:r>
              <a:rPr sz="2200" spc="70" dirty="0">
                <a:latin typeface="Times New Roman"/>
                <a:cs typeface="Times New Roman"/>
              </a:rPr>
              <a:t> </a:t>
            </a:r>
            <a:r>
              <a:rPr sz="2200" i="1" dirty="0">
                <a:latin typeface="Trebuchet MS"/>
                <a:cs typeface="Trebuchet MS"/>
              </a:rPr>
              <a:t>link</a:t>
            </a:r>
            <a:r>
              <a:rPr sz="2200" spc="75" dirty="0">
                <a:latin typeface="Times New Roman"/>
                <a:cs typeface="Times New Roman"/>
              </a:rPr>
              <a:t> </a:t>
            </a:r>
            <a:r>
              <a:rPr sz="2200" i="1" dirty="0">
                <a:latin typeface="Trebuchet MS"/>
                <a:cs typeface="Trebuchet MS"/>
              </a:rPr>
              <a:t>is</a:t>
            </a:r>
            <a:r>
              <a:rPr sz="2200" spc="70" dirty="0">
                <a:latin typeface="Times New Roman"/>
                <a:cs typeface="Times New Roman"/>
              </a:rPr>
              <a:t> </a:t>
            </a:r>
            <a:r>
              <a:rPr sz="2200" i="1" spc="-10" dirty="0">
                <a:latin typeface="Trebuchet MS"/>
                <a:cs typeface="Trebuchet MS"/>
              </a:rPr>
              <a:t>unclear</a:t>
            </a:r>
            <a:endParaRPr sz="2200" dirty="0">
              <a:latin typeface="Trebuchet MS"/>
              <a:cs typeface="Trebuchet MS"/>
            </a:endParaRPr>
          </a:p>
          <a:p>
            <a:pPr marL="332740" marR="5080" indent="-320040">
              <a:lnSpc>
                <a:spcPct val="130000"/>
              </a:lnSpc>
              <a:spcBef>
                <a:spcPts val="900"/>
              </a:spcBef>
              <a:buFont typeface="Arial"/>
              <a:buChar char="•"/>
              <a:tabLst>
                <a:tab pos="332740" algn="l"/>
              </a:tabLst>
            </a:pPr>
            <a:r>
              <a:rPr sz="2200" b="1" dirty="0">
                <a:solidFill>
                  <a:srgbClr val="6F2F9F"/>
                </a:solidFill>
                <a:latin typeface="Trebuchet MS"/>
                <a:cs typeface="Trebuchet MS"/>
              </a:rPr>
              <a:t>Breast</a:t>
            </a:r>
            <a:r>
              <a:rPr sz="2200" spc="60" dirty="0">
                <a:solidFill>
                  <a:srgbClr val="6F2F9F"/>
                </a:solidFill>
                <a:latin typeface="Times New Roman"/>
                <a:cs typeface="Times New Roman"/>
              </a:rPr>
              <a:t> </a:t>
            </a:r>
            <a:r>
              <a:rPr sz="2200" b="1" dirty="0">
                <a:solidFill>
                  <a:srgbClr val="6F2F9F"/>
                </a:solidFill>
                <a:latin typeface="Trebuchet MS"/>
                <a:cs typeface="Trebuchet MS"/>
              </a:rPr>
              <a:t>Cancer</a:t>
            </a:r>
            <a:r>
              <a:rPr sz="2200" spc="60" dirty="0">
                <a:solidFill>
                  <a:srgbClr val="6F2F9F"/>
                </a:solidFill>
                <a:latin typeface="Times New Roman"/>
                <a:cs typeface="Times New Roman"/>
              </a:rPr>
              <a:t> </a:t>
            </a:r>
            <a:r>
              <a:rPr sz="2200" b="1" dirty="0">
                <a:solidFill>
                  <a:srgbClr val="6F2F9F"/>
                </a:solidFill>
                <a:latin typeface="Trebuchet MS"/>
                <a:cs typeface="Trebuchet MS"/>
              </a:rPr>
              <a:t>risk</a:t>
            </a:r>
            <a:r>
              <a:rPr sz="2200" spc="55" dirty="0">
                <a:solidFill>
                  <a:srgbClr val="6F2F9F"/>
                </a:solidFill>
                <a:latin typeface="Times New Roman"/>
                <a:cs typeface="Times New Roman"/>
              </a:rPr>
              <a:t> </a:t>
            </a:r>
            <a:r>
              <a:rPr sz="2200" b="1" dirty="0">
                <a:solidFill>
                  <a:srgbClr val="6F2F9F"/>
                </a:solidFill>
                <a:latin typeface="Trebuchet MS"/>
                <a:cs typeface="Trebuchet MS"/>
              </a:rPr>
              <a:t>however</a:t>
            </a:r>
            <a:r>
              <a:rPr sz="2200" spc="60" dirty="0">
                <a:solidFill>
                  <a:srgbClr val="6F2F9F"/>
                </a:solidFill>
                <a:latin typeface="Times New Roman"/>
                <a:cs typeface="Times New Roman"/>
              </a:rPr>
              <a:t> </a:t>
            </a:r>
            <a:r>
              <a:rPr sz="2200" b="1" dirty="0">
                <a:solidFill>
                  <a:srgbClr val="6F2F9F"/>
                </a:solidFill>
                <a:latin typeface="Trebuchet MS"/>
                <a:cs typeface="Trebuchet MS"/>
              </a:rPr>
              <a:t>is</a:t>
            </a:r>
            <a:r>
              <a:rPr sz="2200" spc="45" dirty="0">
                <a:solidFill>
                  <a:srgbClr val="6F2F9F"/>
                </a:solidFill>
                <a:latin typeface="Times New Roman"/>
                <a:cs typeface="Times New Roman"/>
              </a:rPr>
              <a:t> </a:t>
            </a:r>
            <a:r>
              <a:rPr sz="2200" b="1" dirty="0">
                <a:solidFill>
                  <a:srgbClr val="6F2F9F"/>
                </a:solidFill>
                <a:latin typeface="Trebuchet MS"/>
                <a:cs typeface="Trebuchet MS"/>
              </a:rPr>
              <a:t>higher</a:t>
            </a:r>
            <a:r>
              <a:rPr sz="2200" spc="45" dirty="0">
                <a:solidFill>
                  <a:srgbClr val="6F2F9F"/>
                </a:solidFill>
                <a:latin typeface="Times New Roman"/>
                <a:cs typeface="Times New Roman"/>
              </a:rPr>
              <a:t> </a:t>
            </a:r>
            <a:r>
              <a:rPr sz="2200" b="1" dirty="0">
                <a:solidFill>
                  <a:srgbClr val="6F2F9F"/>
                </a:solidFill>
                <a:latin typeface="Trebuchet MS"/>
                <a:cs typeface="Trebuchet MS"/>
              </a:rPr>
              <a:t>in</a:t>
            </a:r>
            <a:r>
              <a:rPr sz="2200" spc="60" dirty="0">
                <a:solidFill>
                  <a:srgbClr val="6F2F9F"/>
                </a:solidFill>
                <a:latin typeface="Times New Roman"/>
                <a:cs typeface="Times New Roman"/>
              </a:rPr>
              <a:t> </a:t>
            </a:r>
            <a:r>
              <a:rPr sz="2200" b="1" dirty="0">
                <a:solidFill>
                  <a:srgbClr val="6F2F9F"/>
                </a:solidFill>
                <a:latin typeface="Trebuchet MS"/>
                <a:cs typeface="Trebuchet MS"/>
              </a:rPr>
              <a:t>women</a:t>
            </a:r>
            <a:r>
              <a:rPr sz="2200" spc="60" dirty="0">
                <a:solidFill>
                  <a:srgbClr val="6F2F9F"/>
                </a:solidFill>
                <a:latin typeface="Times New Roman"/>
                <a:cs typeface="Times New Roman"/>
              </a:rPr>
              <a:t> </a:t>
            </a:r>
            <a:r>
              <a:rPr sz="2200" b="1" dirty="0">
                <a:solidFill>
                  <a:srgbClr val="6F2F9F"/>
                </a:solidFill>
                <a:latin typeface="Trebuchet MS"/>
                <a:cs typeface="Trebuchet MS"/>
              </a:rPr>
              <a:t>who</a:t>
            </a:r>
            <a:r>
              <a:rPr sz="2200" spc="50" dirty="0">
                <a:solidFill>
                  <a:srgbClr val="6F2F9F"/>
                </a:solidFill>
                <a:latin typeface="Times New Roman"/>
                <a:cs typeface="Times New Roman"/>
              </a:rPr>
              <a:t> </a:t>
            </a:r>
            <a:r>
              <a:rPr sz="2200" b="1" dirty="0">
                <a:solidFill>
                  <a:srgbClr val="6F2F9F"/>
                </a:solidFill>
                <a:latin typeface="Trebuchet MS"/>
                <a:cs typeface="Trebuchet MS"/>
              </a:rPr>
              <a:t>consume</a:t>
            </a:r>
            <a:r>
              <a:rPr sz="2200" spc="65" dirty="0">
                <a:solidFill>
                  <a:srgbClr val="6F2F9F"/>
                </a:solidFill>
                <a:latin typeface="Times New Roman"/>
                <a:cs typeface="Times New Roman"/>
              </a:rPr>
              <a:t> </a:t>
            </a:r>
            <a:r>
              <a:rPr sz="2200" b="1" spc="-20" dirty="0">
                <a:solidFill>
                  <a:srgbClr val="6F2F9F"/>
                </a:solidFill>
                <a:latin typeface="Trebuchet MS"/>
                <a:cs typeface="Trebuchet MS"/>
              </a:rPr>
              <a:t>even</a:t>
            </a:r>
            <a:r>
              <a:rPr sz="2200" spc="-20" dirty="0">
                <a:solidFill>
                  <a:srgbClr val="6F2F9F"/>
                </a:solidFill>
                <a:latin typeface="Times New Roman"/>
                <a:cs typeface="Times New Roman"/>
              </a:rPr>
              <a:t> </a:t>
            </a:r>
            <a:r>
              <a:rPr sz="2200" b="1" dirty="0">
                <a:solidFill>
                  <a:srgbClr val="6F2F9F"/>
                </a:solidFill>
                <a:latin typeface="Trebuchet MS"/>
                <a:cs typeface="Trebuchet MS"/>
              </a:rPr>
              <a:t>low</a:t>
            </a:r>
            <a:r>
              <a:rPr sz="2200" spc="50" dirty="0">
                <a:solidFill>
                  <a:srgbClr val="6F2F9F"/>
                </a:solidFill>
                <a:latin typeface="Times New Roman"/>
                <a:cs typeface="Times New Roman"/>
              </a:rPr>
              <a:t> </a:t>
            </a:r>
            <a:r>
              <a:rPr sz="2200" b="1" dirty="0">
                <a:solidFill>
                  <a:srgbClr val="6F2F9F"/>
                </a:solidFill>
                <a:latin typeface="Trebuchet MS"/>
                <a:cs typeface="Trebuchet MS"/>
              </a:rPr>
              <a:t>levels</a:t>
            </a:r>
            <a:r>
              <a:rPr sz="2200" spc="60" dirty="0">
                <a:solidFill>
                  <a:srgbClr val="6F2F9F"/>
                </a:solidFill>
                <a:latin typeface="Times New Roman"/>
                <a:cs typeface="Times New Roman"/>
              </a:rPr>
              <a:t> </a:t>
            </a:r>
            <a:r>
              <a:rPr sz="2200" b="1" dirty="0">
                <a:solidFill>
                  <a:srgbClr val="6F2F9F"/>
                </a:solidFill>
                <a:latin typeface="Trebuchet MS"/>
                <a:cs typeface="Trebuchet MS"/>
              </a:rPr>
              <a:t>of</a:t>
            </a:r>
            <a:r>
              <a:rPr sz="2200" spc="50" dirty="0">
                <a:solidFill>
                  <a:srgbClr val="6F2F9F"/>
                </a:solidFill>
                <a:latin typeface="Times New Roman"/>
                <a:cs typeface="Times New Roman"/>
              </a:rPr>
              <a:t> </a:t>
            </a:r>
            <a:r>
              <a:rPr sz="2200" b="1" dirty="0">
                <a:solidFill>
                  <a:srgbClr val="6F2F9F"/>
                </a:solidFill>
                <a:latin typeface="Trebuchet MS"/>
                <a:cs typeface="Trebuchet MS"/>
              </a:rPr>
              <a:t>alcohol</a:t>
            </a:r>
            <a:r>
              <a:rPr sz="2200" spc="70" dirty="0">
                <a:solidFill>
                  <a:srgbClr val="6F2F9F"/>
                </a:solidFill>
                <a:latin typeface="Times New Roman"/>
                <a:cs typeface="Times New Roman"/>
              </a:rPr>
              <a:t> </a:t>
            </a:r>
            <a:r>
              <a:rPr sz="2200" b="1" dirty="0">
                <a:solidFill>
                  <a:srgbClr val="6F2F9F"/>
                </a:solidFill>
                <a:latin typeface="Trebuchet MS"/>
                <a:cs typeface="Trebuchet MS"/>
              </a:rPr>
              <a:t>(compared</a:t>
            </a:r>
            <a:r>
              <a:rPr sz="2200" spc="75" dirty="0">
                <a:solidFill>
                  <a:srgbClr val="6F2F9F"/>
                </a:solidFill>
                <a:latin typeface="Times New Roman"/>
                <a:cs typeface="Times New Roman"/>
              </a:rPr>
              <a:t> </a:t>
            </a:r>
            <a:r>
              <a:rPr sz="2200" b="1" dirty="0">
                <a:solidFill>
                  <a:srgbClr val="6F2F9F"/>
                </a:solidFill>
                <a:latin typeface="Trebuchet MS"/>
                <a:cs typeface="Trebuchet MS"/>
              </a:rPr>
              <a:t>to</a:t>
            </a:r>
            <a:r>
              <a:rPr sz="2200" spc="55" dirty="0">
                <a:solidFill>
                  <a:srgbClr val="6F2F9F"/>
                </a:solidFill>
                <a:latin typeface="Times New Roman"/>
                <a:cs typeface="Times New Roman"/>
              </a:rPr>
              <a:t> </a:t>
            </a:r>
            <a:r>
              <a:rPr sz="2200" b="1" dirty="0">
                <a:solidFill>
                  <a:srgbClr val="6F2F9F"/>
                </a:solidFill>
                <a:latin typeface="Trebuchet MS"/>
                <a:cs typeface="Trebuchet MS"/>
              </a:rPr>
              <a:t>abstinent</a:t>
            </a:r>
            <a:r>
              <a:rPr sz="2200" spc="85" dirty="0">
                <a:solidFill>
                  <a:srgbClr val="6F2F9F"/>
                </a:solidFill>
                <a:latin typeface="Times New Roman"/>
                <a:cs typeface="Times New Roman"/>
              </a:rPr>
              <a:t> </a:t>
            </a:r>
            <a:r>
              <a:rPr sz="2200" b="1" spc="-10" dirty="0">
                <a:solidFill>
                  <a:srgbClr val="6F2F9F"/>
                </a:solidFill>
                <a:latin typeface="Trebuchet MS"/>
                <a:cs typeface="Trebuchet MS"/>
              </a:rPr>
              <a:t>women)</a:t>
            </a:r>
            <a:endParaRPr sz="2200" dirty="0">
              <a:latin typeface="Trebuchet MS"/>
              <a:cs typeface="Trebuchet MS"/>
            </a:endParaRPr>
          </a:p>
          <a:p>
            <a:pPr marL="332740" marR="666750" indent="-320040">
              <a:lnSpc>
                <a:spcPct val="130100"/>
              </a:lnSpc>
              <a:spcBef>
                <a:spcPts val="900"/>
              </a:spcBef>
              <a:buFont typeface="Arial"/>
              <a:buChar char="•"/>
              <a:tabLst>
                <a:tab pos="332740" algn="l"/>
              </a:tabLst>
            </a:pPr>
            <a:r>
              <a:rPr sz="2200" dirty="0">
                <a:latin typeface="Trebuchet MS"/>
                <a:cs typeface="Trebuchet MS"/>
              </a:rPr>
              <a:t>Heavy</a:t>
            </a:r>
            <a:r>
              <a:rPr sz="2200" spc="70" dirty="0">
                <a:latin typeface="Times New Roman"/>
                <a:cs typeface="Times New Roman"/>
              </a:rPr>
              <a:t> </a:t>
            </a:r>
            <a:r>
              <a:rPr sz="2200" dirty="0">
                <a:latin typeface="Trebuchet MS"/>
                <a:cs typeface="Trebuchet MS"/>
              </a:rPr>
              <a:t>alcohol</a:t>
            </a:r>
            <a:r>
              <a:rPr sz="2200" spc="80" dirty="0">
                <a:latin typeface="Times New Roman"/>
                <a:cs typeface="Times New Roman"/>
              </a:rPr>
              <a:t> </a:t>
            </a:r>
            <a:r>
              <a:rPr sz="2200" dirty="0">
                <a:latin typeface="Trebuchet MS"/>
                <a:cs typeface="Trebuchet MS"/>
              </a:rPr>
              <a:t>consumption</a:t>
            </a:r>
            <a:r>
              <a:rPr sz="2200" spc="80" dirty="0">
                <a:latin typeface="Times New Roman"/>
                <a:cs typeface="Times New Roman"/>
              </a:rPr>
              <a:t> </a:t>
            </a:r>
            <a:r>
              <a:rPr sz="2200" dirty="0">
                <a:latin typeface="Trebuchet MS"/>
                <a:cs typeface="Trebuchet MS"/>
              </a:rPr>
              <a:t>is</a:t>
            </a:r>
            <a:r>
              <a:rPr sz="2200" spc="80" dirty="0">
                <a:latin typeface="Times New Roman"/>
                <a:cs typeface="Times New Roman"/>
              </a:rPr>
              <a:t> </a:t>
            </a:r>
            <a:r>
              <a:rPr sz="2200" dirty="0">
                <a:latin typeface="Trebuchet MS"/>
                <a:cs typeface="Trebuchet MS"/>
              </a:rPr>
              <a:t>linked</a:t>
            </a:r>
            <a:r>
              <a:rPr sz="2200" spc="85" dirty="0">
                <a:latin typeface="Times New Roman"/>
                <a:cs typeface="Times New Roman"/>
              </a:rPr>
              <a:t> </a:t>
            </a:r>
            <a:r>
              <a:rPr sz="2200" dirty="0">
                <a:latin typeface="Trebuchet MS"/>
                <a:cs typeface="Trebuchet MS"/>
              </a:rPr>
              <a:t>to</a:t>
            </a:r>
            <a:r>
              <a:rPr sz="2200" spc="80" dirty="0">
                <a:latin typeface="Times New Roman"/>
                <a:cs typeface="Times New Roman"/>
              </a:rPr>
              <a:t> </a:t>
            </a:r>
            <a:r>
              <a:rPr sz="2200" dirty="0">
                <a:latin typeface="Trebuchet MS"/>
                <a:cs typeface="Trebuchet MS"/>
              </a:rPr>
              <a:t>increased</a:t>
            </a:r>
            <a:r>
              <a:rPr sz="2200" spc="80" dirty="0">
                <a:latin typeface="Times New Roman"/>
                <a:cs typeface="Times New Roman"/>
              </a:rPr>
              <a:t> </a:t>
            </a:r>
            <a:r>
              <a:rPr sz="2200" dirty="0">
                <a:latin typeface="Trebuchet MS"/>
                <a:cs typeface="Trebuchet MS"/>
              </a:rPr>
              <a:t>rates</a:t>
            </a:r>
            <a:r>
              <a:rPr sz="2200" spc="80" dirty="0">
                <a:latin typeface="Times New Roman"/>
                <a:cs typeface="Times New Roman"/>
              </a:rPr>
              <a:t> </a:t>
            </a:r>
            <a:r>
              <a:rPr sz="2200" dirty="0">
                <a:latin typeface="Trebuchet MS"/>
                <a:cs typeface="Trebuchet MS"/>
              </a:rPr>
              <a:t>of</a:t>
            </a:r>
            <a:r>
              <a:rPr sz="2200" spc="70" dirty="0">
                <a:latin typeface="Times New Roman"/>
                <a:cs typeface="Times New Roman"/>
              </a:rPr>
              <a:t> </a:t>
            </a:r>
            <a:r>
              <a:rPr sz="2200" spc="-10" dirty="0">
                <a:latin typeface="Trebuchet MS"/>
                <a:cs typeface="Trebuchet MS"/>
              </a:rPr>
              <a:t>breast</a:t>
            </a:r>
            <a:r>
              <a:rPr sz="2200" spc="-10" dirty="0">
                <a:latin typeface="Times New Roman"/>
                <a:cs typeface="Times New Roman"/>
              </a:rPr>
              <a:t> </a:t>
            </a:r>
            <a:r>
              <a:rPr sz="2200" spc="-25" dirty="0">
                <a:latin typeface="Trebuchet MS"/>
                <a:cs typeface="Trebuchet MS"/>
              </a:rPr>
              <a:t>cancer,</a:t>
            </a:r>
            <a:r>
              <a:rPr sz="2200" spc="45" dirty="0">
                <a:latin typeface="Times New Roman"/>
                <a:cs typeface="Times New Roman"/>
              </a:rPr>
              <a:t> </a:t>
            </a:r>
            <a:r>
              <a:rPr sz="2200" dirty="0">
                <a:latin typeface="Trebuchet MS"/>
                <a:cs typeface="Trebuchet MS"/>
              </a:rPr>
              <a:t>low</a:t>
            </a:r>
            <a:r>
              <a:rPr sz="2200" spc="50" dirty="0">
                <a:latin typeface="Times New Roman"/>
                <a:cs typeface="Times New Roman"/>
              </a:rPr>
              <a:t> </a:t>
            </a:r>
            <a:r>
              <a:rPr sz="2200" dirty="0">
                <a:latin typeface="Trebuchet MS"/>
                <a:cs typeface="Trebuchet MS"/>
              </a:rPr>
              <a:t>bone</a:t>
            </a:r>
            <a:r>
              <a:rPr sz="2200" spc="60" dirty="0">
                <a:latin typeface="Times New Roman"/>
                <a:cs typeface="Times New Roman"/>
              </a:rPr>
              <a:t> </a:t>
            </a:r>
            <a:r>
              <a:rPr sz="2200" spc="-25" dirty="0">
                <a:latin typeface="Trebuchet MS"/>
                <a:cs typeface="Trebuchet MS"/>
              </a:rPr>
              <a:t>density,</a:t>
            </a:r>
            <a:r>
              <a:rPr sz="2200" spc="55" dirty="0">
                <a:latin typeface="Times New Roman"/>
                <a:cs typeface="Times New Roman"/>
              </a:rPr>
              <a:t> </a:t>
            </a:r>
            <a:r>
              <a:rPr sz="2200" dirty="0">
                <a:latin typeface="Trebuchet MS"/>
                <a:cs typeface="Trebuchet MS"/>
              </a:rPr>
              <a:t>falls</a:t>
            </a:r>
            <a:r>
              <a:rPr sz="2200" spc="50" dirty="0">
                <a:latin typeface="Times New Roman"/>
                <a:cs typeface="Times New Roman"/>
              </a:rPr>
              <a:t> </a:t>
            </a:r>
            <a:r>
              <a:rPr sz="2200" dirty="0">
                <a:latin typeface="Trebuchet MS"/>
                <a:cs typeface="Trebuchet MS"/>
              </a:rPr>
              <a:t>&amp;</a:t>
            </a:r>
            <a:r>
              <a:rPr sz="2200" spc="50" dirty="0">
                <a:latin typeface="Times New Roman"/>
                <a:cs typeface="Times New Roman"/>
              </a:rPr>
              <a:t> </a:t>
            </a:r>
            <a:r>
              <a:rPr sz="2200" dirty="0">
                <a:latin typeface="Trebuchet MS"/>
                <a:cs typeface="Trebuchet MS"/>
              </a:rPr>
              <a:t>fractures</a:t>
            </a:r>
            <a:r>
              <a:rPr sz="2200" spc="35" dirty="0">
                <a:latin typeface="Times New Roman"/>
                <a:cs typeface="Times New Roman"/>
              </a:rPr>
              <a:t> </a:t>
            </a:r>
            <a:r>
              <a:rPr sz="2200" dirty="0">
                <a:latin typeface="Trebuchet MS"/>
                <a:cs typeface="Trebuchet MS"/>
              </a:rPr>
              <a:t>and</a:t>
            </a:r>
            <a:r>
              <a:rPr sz="2200" spc="50" dirty="0">
                <a:latin typeface="Times New Roman"/>
                <a:cs typeface="Times New Roman"/>
              </a:rPr>
              <a:t> </a:t>
            </a:r>
            <a:r>
              <a:rPr sz="2200" spc="-20" dirty="0">
                <a:latin typeface="Trebuchet MS"/>
                <a:cs typeface="Trebuchet MS"/>
              </a:rPr>
              <a:t>more</a:t>
            </a:r>
            <a:endParaRPr sz="22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98806" y="473709"/>
            <a:ext cx="10877550" cy="696595"/>
          </a:xfrm>
          <a:prstGeom prst="rect">
            <a:avLst/>
          </a:prstGeom>
        </p:spPr>
        <p:txBody>
          <a:bodyPr vert="horz" wrap="square" lIns="0" tIns="13335" rIns="0" bIns="0" rtlCol="0">
            <a:spAutoFit/>
          </a:bodyPr>
          <a:lstStyle/>
          <a:p>
            <a:pPr marL="12700">
              <a:lnSpc>
                <a:spcPct val="100000"/>
              </a:lnSpc>
              <a:spcBef>
                <a:spcPts val="105"/>
              </a:spcBef>
            </a:pPr>
            <a:r>
              <a:rPr spc="-30" dirty="0"/>
              <a:t>Health</a:t>
            </a:r>
            <a:r>
              <a:rPr b="0" spc="-229" dirty="0">
                <a:latin typeface="Times New Roman"/>
                <a:cs typeface="Times New Roman"/>
              </a:rPr>
              <a:t> </a:t>
            </a:r>
            <a:r>
              <a:rPr spc="-60" dirty="0"/>
              <a:t>Promotion:</a:t>
            </a:r>
            <a:r>
              <a:rPr b="0" spc="-200" dirty="0">
                <a:latin typeface="Times New Roman"/>
                <a:cs typeface="Times New Roman"/>
              </a:rPr>
              <a:t> </a:t>
            </a:r>
            <a:r>
              <a:rPr spc="-35" dirty="0"/>
              <a:t>Smoking</a:t>
            </a:r>
            <a:r>
              <a:rPr b="0" spc="-225" dirty="0">
                <a:latin typeface="Times New Roman"/>
                <a:cs typeface="Times New Roman"/>
              </a:rPr>
              <a:t> </a:t>
            </a:r>
            <a:r>
              <a:rPr spc="-40" dirty="0"/>
              <a:t>Cessation</a:t>
            </a:r>
            <a:r>
              <a:rPr b="0" spc="-225" dirty="0">
                <a:latin typeface="Times New Roman"/>
                <a:cs typeface="Times New Roman"/>
              </a:rPr>
              <a:t> </a:t>
            </a:r>
            <a:r>
              <a:rPr dirty="0"/>
              <a:t>{&amp;</a:t>
            </a:r>
            <a:r>
              <a:rPr b="0" spc="-240" dirty="0">
                <a:latin typeface="Times New Roman"/>
                <a:cs typeface="Times New Roman"/>
              </a:rPr>
              <a:t> </a:t>
            </a:r>
            <a:r>
              <a:rPr spc="-10" dirty="0"/>
              <a:t>vaping!)</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35</a:t>
            </a:fld>
            <a:endParaRPr spc="-25" dirty="0"/>
          </a:p>
        </p:txBody>
      </p:sp>
      <p:sp>
        <p:nvSpPr>
          <p:cNvPr id="3" name="object 3"/>
          <p:cNvSpPr txBox="1"/>
          <p:nvPr/>
        </p:nvSpPr>
        <p:spPr>
          <a:xfrm>
            <a:off x="417065" y="1189638"/>
            <a:ext cx="9547860" cy="4511040"/>
          </a:xfrm>
          <a:prstGeom prst="rect">
            <a:avLst/>
          </a:prstGeom>
        </p:spPr>
        <p:txBody>
          <a:bodyPr vert="horz" wrap="square" lIns="0" tIns="188595" rIns="0" bIns="0" rtlCol="0">
            <a:spAutoFit/>
          </a:bodyPr>
          <a:lstStyle/>
          <a:p>
            <a:pPr marL="12700">
              <a:lnSpc>
                <a:spcPct val="100000"/>
              </a:lnSpc>
              <a:spcBef>
                <a:spcPts val="1485"/>
              </a:spcBef>
            </a:pPr>
            <a:r>
              <a:rPr sz="2000" u="sng" dirty="0">
                <a:uFill>
                  <a:solidFill>
                    <a:srgbClr val="000000"/>
                  </a:solidFill>
                </a:uFill>
                <a:latin typeface="Trebuchet MS"/>
                <a:cs typeface="Trebuchet MS"/>
              </a:rPr>
              <a:t>Not</a:t>
            </a:r>
            <a:r>
              <a:rPr sz="2000" u="sng" spc="75" dirty="0">
                <a:uFill>
                  <a:solidFill>
                    <a:srgbClr val="000000"/>
                  </a:solidFill>
                </a:uFill>
                <a:latin typeface="Times New Roman"/>
                <a:cs typeface="Times New Roman"/>
              </a:rPr>
              <a:t> </a:t>
            </a:r>
            <a:r>
              <a:rPr sz="2000" u="sng" spc="-10" dirty="0">
                <a:uFill>
                  <a:solidFill>
                    <a:srgbClr val="000000"/>
                  </a:solidFill>
                </a:uFill>
                <a:latin typeface="Trebuchet MS"/>
                <a:cs typeface="Trebuchet MS"/>
              </a:rPr>
              <a:t>smoking:</a:t>
            </a:r>
            <a:endParaRPr sz="2000" dirty="0">
              <a:latin typeface="Trebuchet MS"/>
              <a:cs typeface="Trebuchet MS"/>
            </a:endParaRPr>
          </a:p>
          <a:p>
            <a:pPr marL="12700">
              <a:lnSpc>
                <a:spcPct val="100000"/>
              </a:lnSpc>
              <a:spcBef>
                <a:spcPts val="1380"/>
              </a:spcBef>
            </a:pPr>
            <a:r>
              <a:rPr sz="2000" dirty="0">
                <a:latin typeface="Trebuchet MS"/>
                <a:cs typeface="Trebuchet MS"/>
              </a:rPr>
              <a:t>improves</a:t>
            </a:r>
            <a:r>
              <a:rPr sz="2000" spc="20" dirty="0">
                <a:latin typeface="Times New Roman"/>
                <a:cs typeface="Times New Roman"/>
              </a:rPr>
              <a:t> </a:t>
            </a:r>
            <a:r>
              <a:rPr sz="2000" dirty="0">
                <a:latin typeface="Trebuchet MS"/>
                <a:cs typeface="Trebuchet MS"/>
              </a:rPr>
              <a:t>sleep,</a:t>
            </a:r>
            <a:r>
              <a:rPr sz="2000" spc="40" dirty="0">
                <a:latin typeface="Times New Roman"/>
                <a:cs typeface="Times New Roman"/>
              </a:rPr>
              <a:t> </a:t>
            </a:r>
            <a:r>
              <a:rPr sz="2000" spc="-30" dirty="0">
                <a:latin typeface="Trebuchet MS"/>
                <a:cs typeface="Trebuchet MS"/>
              </a:rPr>
              <a:t>hair,</a:t>
            </a:r>
            <a:r>
              <a:rPr sz="2000" spc="35" dirty="0">
                <a:latin typeface="Times New Roman"/>
                <a:cs typeface="Times New Roman"/>
              </a:rPr>
              <a:t> </a:t>
            </a:r>
            <a:r>
              <a:rPr sz="2000" dirty="0">
                <a:latin typeface="Trebuchet MS"/>
                <a:cs typeface="Trebuchet MS"/>
              </a:rPr>
              <a:t>skin</a:t>
            </a:r>
            <a:r>
              <a:rPr sz="2000" spc="60" dirty="0">
                <a:latin typeface="Times New Roman"/>
                <a:cs typeface="Times New Roman"/>
              </a:rPr>
              <a:t> </a:t>
            </a:r>
            <a:r>
              <a:rPr sz="2000" dirty="0">
                <a:latin typeface="Trebuchet MS"/>
                <a:cs typeface="Trebuchet MS"/>
              </a:rPr>
              <a:t>&amp;</a:t>
            </a:r>
            <a:r>
              <a:rPr sz="2000" spc="50" dirty="0">
                <a:latin typeface="Times New Roman"/>
                <a:cs typeface="Times New Roman"/>
              </a:rPr>
              <a:t> </a:t>
            </a:r>
            <a:r>
              <a:rPr sz="2000" dirty="0">
                <a:latin typeface="Trebuchet MS"/>
                <a:cs typeface="Trebuchet MS"/>
              </a:rPr>
              <a:t>teeth</a:t>
            </a:r>
            <a:r>
              <a:rPr sz="2000" spc="30" dirty="0">
                <a:latin typeface="Times New Roman"/>
                <a:cs typeface="Times New Roman"/>
              </a:rPr>
              <a:t> </a:t>
            </a:r>
            <a:r>
              <a:rPr sz="2000" spc="-10" dirty="0">
                <a:latin typeface="Trebuchet MS"/>
                <a:cs typeface="Trebuchet MS"/>
              </a:rPr>
              <a:t>quality</a:t>
            </a:r>
            <a:endParaRPr sz="2000" dirty="0">
              <a:latin typeface="Trebuchet MS"/>
              <a:cs typeface="Trebuchet MS"/>
            </a:endParaRPr>
          </a:p>
          <a:p>
            <a:pPr marL="12700">
              <a:lnSpc>
                <a:spcPct val="100000"/>
              </a:lnSpc>
              <a:spcBef>
                <a:spcPts val="1380"/>
              </a:spcBef>
            </a:pPr>
            <a:r>
              <a:rPr sz="2000" dirty="0">
                <a:latin typeface="Trebuchet MS"/>
                <a:cs typeface="Trebuchet MS"/>
              </a:rPr>
              <a:t>improves</a:t>
            </a:r>
            <a:r>
              <a:rPr sz="2000" spc="35" dirty="0">
                <a:latin typeface="Times New Roman"/>
                <a:cs typeface="Times New Roman"/>
              </a:rPr>
              <a:t> </a:t>
            </a:r>
            <a:r>
              <a:rPr sz="2000" dirty="0">
                <a:latin typeface="Trebuchet MS"/>
                <a:cs typeface="Trebuchet MS"/>
              </a:rPr>
              <a:t>your</a:t>
            </a:r>
            <a:r>
              <a:rPr sz="2000" spc="55" dirty="0">
                <a:latin typeface="Times New Roman"/>
                <a:cs typeface="Times New Roman"/>
              </a:rPr>
              <a:t> </a:t>
            </a:r>
            <a:r>
              <a:rPr sz="2000" dirty="0">
                <a:latin typeface="Trebuchet MS"/>
                <a:cs typeface="Trebuchet MS"/>
              </a:rPr>
              <a:t>exercise</a:t>
            </a:r>
            <a:r>
              <a:rPr sz="2000" spc="30" dirty="0">
                <a:latin typeface="Times New Roman"/>
                <a:cs typeface="Times New Roman"/>
              </a:rPr>
              <a:t> </a:t>
            </a:r>
            <a:r>
              <a:rPr sz="2000" spc="-20" dirty="0">
                <a:latin typeface="Trebuchet MS"/>
                <a:cs typeface="Trebuchet MS"/>
              </a:rPr>
              <a:t>capacity,</a:t>
            </a:r>
            <a:r>
              <a:rPr sz="2000" spc="30" dirty="0">
                <a:latin typeface="Times New Roman"/>
                <a:cs typeface="Times New Roman"/>
              </a:rPr>
              <a:t> </a:t>
            </a:r>
            <a:r>
              <a:rPr sz="2000" dirty="0">
                <a:latin typeface="Trebuchet MS"/>
                <a:cs typeface="Trebuchet MS"/>
              </a:rPr>
              <a:t>endurance</a:t>
            </a:r>
            <a:r>
              <a:rPr sz="2000" spc="25" dirty="0">
                <a:latin typeface="Times New Roman"/>
                <a:cs typeface="Times New Roman"/>
              </a:rPr>
              <a:t> </a:t>
            </a:r>
            <a:r>
              <a:rPr sz="2000" dirty="0">
                <a:latin typeface="Trebuchet MS"/>
                <a:cs typeface="Trebuchet MS"/>
              </a:rPr>
              <a:t>&amp;</a:t>
            </a:r>
            <a:r>
              <a:rPr sz="2000" spc="70" dirty="0">
                <a:latin typeface="Times New Roman"/>
                <a:cs typeface="Times New Roman"/>
              </a:rPr>
              <a:t> </a:t>
            </a:r>
            <a:r>
              <a:rPr sz="2000" spc="-10" dirty="0">
                <a:latin typeface="Trebuchet MS"/>
                <a:cs typeface="Trebuchet MS"/>
              </a:rPr>
              <a:t>enjoyment</a:t>
            </a:r>
            <a:endParaRPr sz="2000" dirty="0">
              <a:latin typeface="Trebuchet MS"/>
              <a:cs typeface="Trebuchet MS"/>
            </a:endParaRPr>
          </a:p>
          <a:p>
            <a:pPr marL="12700">
              <a:lnSpc>
                <a:spcPct val="100000"/>
              </a:lnSpc>
              <a:spcBef>
                <a:spcPts val="1380"/>
              </a:spcBef>
            </a:pPr>
            <a:r>
              <a:rPr sz="2000" dirty="0">
                <a:latin typeface="Trebuchet MS"/>
                <a:cs typeface="Trebuchet MS"/>
              </a:rPr>
              <a:t>improves</a:t>
            </a:r>
            <a:r>
              <a:rPr sz="2000" spc="50" dirty="0">
                <a:latin typeface="Times New Roman"/>
                <a:cs typeface="Times New Roman"/>
              </a:rPr>
              <a:t> </a:t>
            </a:r>
            <a:r>
              <a:rPr sz="2000" dirty="0">
                <a:latin typeface="Trebuchet MS"/>
                <a:cs typeface="Trebuchet MS"/>
              </a:rPr>
              <a:t>fertility</a:t>
            </a:r>
            <a:r>
              <a:rPr sz="2000" spc="50" dirty="0">
                <a:latin typeface="Times New Roman"/>
                <a:cs typeface="Times New Roman"/>
              </a:rPr>
              <a:t> </a:t>
            </a:r>
            <a:r>
              <a:rPr sz="2000" dirty="0">
                <a:latin typeface="Trebuchet MS"/>
                <a:cs typeface="Trebuchet MS"/>
              </a:rPr>
              <a:t>for</a:t>
            </a:r>
            <a:r>
              <a:rPr sz="2000" spc="80" dirty="0">
                <a:latin typeface="Times New Roman"/>
                <a:cs typeface="Times New Roman"/>
              </a:rPr>
              <a:t> </a:t>
            </a:r>
            <a:r>
              <a:rPr sz="2000" dirty="0">
                <a:latin typeface="Trebuchet MS"/>
                <a:cs typeface="Trebuchet MS"/>
              </a:rPr>
              <a:t>both</a:t>
            </a:r>
            <a:r>
              <a:rPr sz="2000" spc="55" dirty="0">
                <a:latin typeface="Times New Roman"/>
                <a:cs typeface="Times New Roman"/>
              </a:rPr>
              <a:t> </a:t>
            </a:r>
            <a:r>
              <a:rPr sz="2000" dirty="0">
                <a:latin typeface="Trebuchet MS"/>
                <a:cs typeface="Trebuchet MS"/>
              </a:rPr>
              <a:t>men</a:t>
            </a:r>
            <a:r>
              <a:rPr sz="2000" spc="70" dirty="0">
                <a:latin typeface="Times New Roman"/>
                <a:cs typeface="Times New Roman"/>
              </a:rPr>
              <a:t> </a:t>
            </a:r>
            <a:r>
              <a:rPr sz="2000" dirty="0">
                <a:latin typeface="Trebuchet MS"/>
                <a:cs typeface="Trebuchet MS"/>
              </a:rPr>
              <a:t>and</a:t>
            </a:r>
            <a:r>
              <a:rPr sz="2000" spc="75" dirty="0">
                <a:latin typeface="Times New Roman"/>
                <a:cs typeface="Times New Roman"/>
              </a:rPr>
              <a:t> </a:t>
            </a:r>
            <a:r>
              <a:rPr sz="2000" spc="-10" dirty="0">
                <a:latin typeface="Trebuchet MS"/>
                <a:cs typeface="Trebuchet MS"/>
              </a:rPr>
              <a:t>women</a:t>
            </a:r>
            <a:endParaRPr sz="2000" dirty="0">
              <a:latin typeface="Trebuchet MS"/>
              <a:cs typeface="Trebuchet MS"/>
            </a:endParaRPr>
          </a:p>
          <a:p>
            <a:pPr marL="12700">
              <a:lnSpc>
                <a:spcPct val="100000"/>
              </a:lnSpc>
              <a:spcBef>
                <a:spcPts val="1480"/>
              </a:spcBef>
            </a:pPr>
            <a:r>
              <a:rPr sz="2000" dirty="0">
                <a:latin typeface="Trebuchet MS"/>
                <a:cs typeface="Trebuchet MS"/>
              </a:rPr>
              <a:t>increases</a:t>
            </a:r>
            <a:r>
              <a:rPr sz="2000" spc="55" dirty="0">
                <a:latin typeface="Times New Roman"/>
                <a:cs typeface="Times New Roman"/>
              </a:rPr>
              <a:t> </a:t>
            </a:r>
            <a:r>
              <a:rPr sz="2000" dirty="0">
                <a:latin typeface="Trebuchet MS"/>
                <a:cs typeface="Trebuchet MS"/>
              </a:rPr>
              <a:t>your</a:t>
            </a:r>
            <a:r>
              <a:rPr sz="2000" spc="75" dirty="0">
                <a:latin typeface="Times New Roman"/>
                <a:cs typeface="Times New Roman"/>
              </a:rPr>
              <a:t> </a:t>
            </a:r>
            <a:r>
              <a:rPr sz="2000" dirty="0">
                <a:latin typeface="Trebuchet MS"/>
                <a:cs typeface="Trebuchet MS"/>
              </a:rPr>
              <a:t>potential</a:t>
            </a:r>
            <a:r>
              <a:rPr sz="2000" spc="50" dirty="0">
                <a:latin typeface="Times New Roman"/>
                <a:cs typeface="Times New Roman"/>
              </a:rPr>
              <a:t> </a:t>
            </a:r>
            <a:r>
              <a:rPr sz="2000" dirty="0">
                <a:latin typeface="Trebuchet MS"/>
                <a:cs typeface="Trebuchet MS"/>
              </a:rPr>
              <a:t>life</a:t>
            </a:r>
            <a:r>
              <a:rPr sz="2000" spc="80" dirty="0">
                <a:latin typeface="Times New Roman"/>
                <a:cs typeface="Times New Roman"/>
              </a:rPr>
              <a:t> </a:t>
            </a:r>
            <a:r>
              <a:rPr sz="2000" dirty="0">
                <a:latin typeface="Trebuchet MS"/>
                <a:cs typeface="Trebuchet MS"/>
              </a:rPr>
              <a:t>span</a:t>
            </a:r>
            <a:r>
              <a:rPr sz="2000" spc="65" dirty="0">
                <a:latin typeface="Times New Roman"/>
                <a:cs typeface="Times New Roman"/>
              </a:rPr>
              <a:t> </a:t>
            </a:r>
            <a:r>
              <a:rPr sz="2000" dirty="0">
                <a:latin typeface="Trebuchet MS"/>
                <a:cs typeface="Trebuchet MS"/>
              </a:rPr>
              <a:t>by</a:t>
            </a:r>
            <a:r>
              <a:rPr sz="2000" spc="80" dirty="0">
                <a:latin typeface="Times New Roman"/>
                <a:cs typeface="Times New Roman"/>
              </a:rPr>
              <a:t> </a:t>
            </a:r>
            <a:r>
              <a:rPr sz="2000" dirty="0">
                <a:latin typeface="Trebuchet MS"/>
                <a:cs typeface="Trebuchet MS"/>
              </a:rPr>
              <a:t>10-15</a:t>
            </a:r>
            <a:r>
              <a:rPr sz="2000" spc="85" dirty="0">
                <a:latin typeface="Times New Roman"/>
                <a:cs typeface="Times New Roman"/>
              </a:rPr>
              <a:t> </a:t>
            </a:r>
            <a:r>
              <a:rPr sz="2000" spc="-10" dirty="0">
                <a:latin typeface="Trebuchet MS"/>
                <a:cs typeface="Trebuchet MS"/>
              </a:rPr>
              <a:t>years</a:t>
            </a:r>
            <a:endParaRPr sz="2000" dirty="0">
              <a:latin typeface="Trebuchet MS"/>
              <a:cs typeface="Trebuchet MS"/>
            </a:endParaRPr>
          </a:p>
          <a:p>
            <a:pPr marL="12700">
              <a:lnSpc>
                <a:spcPct val="100000"/>
              </a:lnSpc>
              <a:spcBef>
                <a:spcPts val="1485"/>
              </a:spcBef>
            </a:pPr>
            <a:r>
              <a:rPr sz="2000" dirty="0">
                <a:latin typeface="Trebuchet MS"/>
                <a:cs typeface="Trebuchet MS"/>
              </a:rPr>
              <a:t>reduces</a:t>
            </a:r>
            <a:r>
              <a:rPr sz="2000" spc="30" dirty="0">
                <a:latin typeface="Times New Roman"/>
                <a:cs typeface="Times New Roman"/>
              </a:rPr>
              <a:t> </a:t>
            </a:r>
            <a:r>
              <a:rPr sz="2000" dirty="0">
                <a:latin typeface="Trebuchet MS"/>
                <a:cs typeface="Trebuchet MS"/>
              </a:rPr>
              <a:t>your</a:t>
            </a:r>
            <a:r>
              <a:rPr sz="2000" spc="50" dirty="0">
                <a:latin typeface="Times New Roman"/>
                <a:cs typeface="Times New Roman"/>
              </a:rPr>
              <a:t> </a:t>
            </a:r>
            <a:r>
              <a:rPr sz="2000" dirty="0">
                <a:latin typeface="Trebuchet MS"/>
                <a:cs typeface="Trebuchet MS"/>
              </a:rPr>
              <a:t>risk</a:t>
            </a:r>
            <a:r>
              <a:rPr sz="2000" spc="65" dirty="0">
                <a:latin typeface="Times New Roman"/>
                <a:cs typeface="Times New Roman"/>
              </a:rPr>
              <a:t> </a:t>
            </a:r>
            <a:r>
              <a:rPr sz="2000" dirty="0">
                <a:latin typeface="Trebuchet MS"/>
                <a:cs typeface="Trebuchet MS"/>
              </a:rPr>
              <a:t>of</a:t>
            </a:r>
            <a:r>
              <a:rPr sz="2000" spc="50" dirty="0">
                <a:latin typeface="Times New Roman"/>
                <a:cs typeface="Times New Roman"/>
              </a:rPr>
              <a:t> </a:t>
            </a:r>
            <a:r>
              <a:rPr sz="2000" dirty="0">
                <a:latin typeface="Trebuchet MS"/>
                <a:cs typeface="Trebuchet MS"/>
              </a:rPr>
              <a:t>Heart</a:t>
            </a:r>
            <a:r>
              <a:rPr sz="2000" spc="50" dirty="0">
                <a:latin typeface="Times New Roman"/>
                <a:cs typeface="Times New Roman"/>
              </a:rPr>
              <a:t> </a:t>
            </a:r>
            <a:r>
              <a:rPr sz="2000" dirty="0">
                <a:latin typeface="Trebuchet MS"/>
                <a:cs typeface="Trebuchet MS"/>
              </a:rPr>
              <a:t>Disease,</a:t>
            </a:r>
            <a:r>
              <a:rPr sz="2000" spc="40" dirty="0">
                <a:latin typeface="Times New Roman"/>
                <a:cs typeface="Times New Roman"/>
              </a:rPr>
              <a:t> </a:t>
            </a:r>
            <a:r>
              <a:rPr sz="2000" dirty="0">
                <a:latin typeface="Trebuchet MS"/>
                <a:cs typeface="Trebuchet MS"/>
              </a:rPr>
              <a:t>Emphysema,</a:t>
            </a:r>
            <a:r>
              <a:rPr sz="2000" spc="50" dirty="0">
                <a:latin typeface="Times New Roman"/>
                <a:cs typeface="Times New Roman"/>
              </a:rPr>
              <a:t> </a:t>
            </a:r>
            <a:r>
              <a:rPr sz="2000" dirty="0">
                <a:latin typeface="Trebuchet MS"/>
                <a:cs typeface="Trebuchet MS"/>
              </a:rPr>
              <a:t>Lung</a:t>
            </a:r>
            <a:r>
              <a:rPr sz="2000" spc="40" dirty="0">
                <a:latin typeface="Times New Roman"/>
                <a:cs typeface="Times New Roman"/>
              </a:rPr>
              <a:t> </a:t>
            </a:r>
            <a:r>
              <a:rPr sz="2000" spc="-30" dirty="0">
                <a:latin typeface="Trebuchet MS"/>
                <a:cs typeface="Trebuchet MS"/>
              </a:rPr>
              <a:t>Cancer,</a:t>
            </a:r>
            <a:r>
              <a:rPr sz="2000" spc="5" dirty="0">
                <a:latin typeface="Times New Roman"/>
                <a:cs typeface="Times New Roman"/>
              </a:rPr>
              <a:t> </a:t>
            </a:r>
            <a:r>
              <a:rPr sz="2000" dirty="0">
                <a:latin typeface="Trebuchet MS"/>
                <a:cs typeface="Trebuchet MS"/>
              </a:rPr>
              <a:t>Throat</a:t>
            </a:r>
            <a:r>
              <a:rPr sz="2000" spc="40" dirty="0">
                <a:latin typeface="Times New Roman"/>
                <a:cs typeface="Times New Roman"/>
              </a:rPr>
              <a:t> </a:t>
            </a:r>
            <a:r>
              <a:rPr sz="2000" spc="-25" dirty="0">
                <a:latin typeface="Trebuchet MS"/>
                <a:cs typeface="Trebuchet MS"/>
              </a:rPr>
              <a:t>Cancer,</a:t>
            </a:r>
            <a:r>
              <a:rPr sz="2000" spc="35" dirty="0">
                <a:latin typeface="Times New Roman"/>
                <a:cs typeface="Times New Roman"/>
              </a:rPr>
              <a:t> </a:t>
            </a:r>
            <a:r>
              <a:rPr sz="2000" spc="-10" dirty="0">
                <a:latin typeface="Trebuchet MS"/>
                <a:cs typeface="Trebuchet MS"/>
              </a:rPr>
              <a:t>Mouth</a:t>
            </a:r>
            <a:endParaRPr sz="2000" dirty="0">
              <a:latin typeface="Trebuchet MS"/>
              <a:cs typeface="Trebuchet MS"/>
            </a:endParaRPr>
          </a:p>
          <a:p>
            <a:pPr marL="12700">
              <a:lnSpc>
                <a:spcPct val="100000"/>
              </a:lnSpc>
              <a:spcBef>
                <a:spcPts val="480"/>
              </a:spcBef>
            </a:pPr>
            <a:r>
              <a:rPr sz="2000" spc="-20" dirty="0">
                <a:latin typeface="Trebuchet MS"/>
                <a:cs typeface="Trebuchet MS"/>
              </a:rPr>
              <a:t>Cancer,</a:t>
            </a:r>
            <a:r>
              <a:rPr sz="2000" spc="10" dirty="0">
                <a:latin typeface="Times New Roman"/>
                <a:cs typeface="Times New Roman"/>
              </a:rPr>
              <a:t> </a:t>
            </a:r>
            <a:r>
              <a:rPr sz="2000" dirty="0">
                <a:latin typeface="Trebuchet MS"/>
                <a:cs typeface="Trebuchet MS"/>
              </a:rPr>
              <a:t>Bladder</a:t>
            </a:r>
            <a:r>
              <a:rPr sz="2000" spc="10" dirty="0">
                <a:latin typeface="Times New Roman"/>
                <a:cs typeface="Times New Roman"/>
              </a:rPr>
              <a:t> </a:t>
            </a:r>
            <a:r>
              <a:rPr sz="2000" spc="-20" dirty="0">
                <a:latin typeface="Trebuchet MS"/>
                <a:cs typeface="Trebuchet MS"/>
              </a:rPr>
              <a:t>Cancer,</a:t>
            </a:r>
            <a:r>
              <a:rPr sz="2000" spc="20" dirty="0">
                <a:latin typeface="Times New Roman"/>
                <a:cs typeface="Times New Roman"/>
              </a:rPr>
              <a:t> </a:t>
            </a:r>
            <a:r>
              <a:rPr sz="2000" dirty="0">
                <a:latin typeface="Trebuchet MS"/>
                <a:cs typeface="Trebuchet MS"/>
              </a:rPr>
              <a:t>Breast</a:t>
            </a:r>
            <a:r>
              <a:rPr sz="2000" spc="5" dirty="0">
                <a:latin typeface="Times New Roman"/>
                <a:cs typeface="Times New Roman"/>
              </a:rPr>
              <a:t> </a:t>
            </a:r>
            <a:r>
              <a:rPr sz="2000" spc="-25" dirty="0">
                <a:latin typeface="Trebuchet MS"/>
                <a:cs typeface="Trebuchet MS"/>
              </a:rPr>
              <a:t>Cancer,</a:t>
            </a:r>
            <a:r>
              <a:rPr sz="2000" spc="-10" dirty="0">
                <a:latin typeface="Times New Roman"/>
                <a:cs typeface="Times New Roman"/>
              </a:rPr>
              <a:t> </a:t>
            </a:r>
            <a:r>
              <a:rPr sz="2000" dirty="0">
                <a:latin typeface="Trebuchet MS"/>
                <a:cs typeface="Trebuchet MS"/>
              </a:rPr>
              <a:t>Thrombosis,</a:t>
            </a:r>
            <a:r>
              <a:rPr sz="2000" dirty="0">
                <a:latin typeface="Times New Roman"/>
                <a:cs typeface="Times New Roman"/>
              </a:rPr>
              <a:t> </a:t>
            </a:r>
            <a:r>
              <a:rPr sz="2000" dirty="0">
                <a:latin typeface="Trebuchet MS"/>
                <a:cs typeface="Trebuchet MS"/>
              </a:rPr>
              <a:t>Stomach</a:t>
            </a:r>
            <a:r>
              <a:rPr sz="2000" spc="5" dirty="0">
                <a:latin typeface="Times New Roman"/>
                <a:cs typeface="Times New Roman"/>
              </a:rPr>
              <a:t> </a:t>
            </a:r>
            <a:r>
              <a:rPr sz="2000" dirty="0">
                <a:latin typeface="Trebuchet MS"/>
                <a:cs typeface="Trebuchet MS"/>
              </a:rPr>
              <a:t>Ulcers</a:t>
            </a:r>
            <a:r>
              <a:rPr sz="2000" spc="30" dirty="0">
                <a:latin typeface="Times New Roman"/>
                <a:cs typeface="Times New Roman"/>
              </a:rPr>
              <a:t> </a:t>
            </a:r>
            <a:r>
              <a:rPr sz="2000" dirty="0">
                <a:latin typeface="Trebuchet MS"/>
                <a:cs typeface="Trebuchet MS"/>
              </a:rPr>
              <a:t>and</a:t>
            </a:r>
            <a:r>
              <a:rPr sz="2000" spc="25" dirty="0">
                <a:latin typeface="Times New Roman"/>
                <a:cs typeface="Times New Roman"/>
              </a:rPr>
              <a:t> </a:t>
            </a:r>
            <a:r>
              <a:rPr sz="2000" spc="-20" dirty="0">
                <a:latin typeface="Trebuchet MS"/>
                <a:cs typeface="Trebuchet MS"/>
              </a:rPr>
              <a:t>more</a:t>
            </a:r>
            <a:endParaRPr sz="2000" dirty="0">
              <a:latin typeface="Trebuchet MS"/>
              <a:cs typeface="Trebuchet MS"/>
            </a:endParaRPr>
          </a:p>
          <a:p>
            <a:pPr>
              <a:lnSpc>
                <a:spcPct val="100000"/>
              </a:lnSpc>
              <a:spcBef>
                <a:spcPts val="1760"/>
              </a:spcBef>
            </a:pPr>
            <a:endParaRPr sz="2000" dirty="0">
              <a:latin typeface="Trebuchet MS"/>
              <a:cs typeface="Trebuchet MS"/>
            </a:endParaRPr>
          </a:p>
          <a:p>
            <a:pPr marL="12700">
              <a:lnSpc>
                <a:spcPct val="100000"/>
              </a:lnSpc>
            </a:pPr>
            <a:r>
              <a:rPr sz="2000" u="sng" dirty="0">
                <a:uFill>
                  <a:solidFill>
                    <a:srgbClr val="000000"/>
                  </a:solidFill>
                </a:uFill>
                <a:latin typeface="Trebuchet MS"/>
                <a:cs typeface="Trebuchet MS"/>
              </a:rPr>
              <a:t>Stopping</a:t>
            </a:r>
            <a:r>
              <a:rPr sz="2000" u="sng" spc="75" dirty="0">
                <a:uFill>
                  <a:solidFill>
                    <a:srgbClr val="000000"/>
                  </a:solidFill>
                </a:uFill>
                <a:latin typeface="Times New Roman"/>
                <a:cs typeface="Times New Roman"/>
              </a:rPr>
              <a:t> </a:t>
            </a:r>
            <a:r>
              <a:rPr sz="2000" u="sng" spc="-10" dirty="0">
                <a:uFill>
                  <a:solidFill>
                    <a:srgbClr val="000000"/>
                  </a:solidFill>
                </a:uFill>
                <a:latin typeface="Trebuchet MS"/>
                <a:cs typeface="Trebuchet MS"/>
              </a:rPr>
              <a:t>smoking:</a:t>
            </a:r>
            <a:endParaRPr sz="2000" dirty="0">
              <a:latin typeface="Trebuchet MS"/>
              <a:cs typeface="Trebuchet MS"/>
            </a:endParaRPr>
          </a:p>
          <a:p>
            <a:pPr marL="12700">
              <a:lnSpc>
                <a:spcPct val="100000"/>
              </a:lnSpc>
              <a:spcBef>
                <a:spcPts val="660"/>
              </a:spcBef>
            </a:pPr>
            <a:r>
              <a:rPr sz="2000" dirty="0">
                <a:latin typeface="Trebuchet MS"/>
                <a:cs typeface="Trebuchet MS"/>
              </a:rPr>
              <a:t>Reduces</a:t>
            </a:r>
            <a:r>
              <a:rPr sz="2000" spc="60" dirty="0">
                <a:latin typeface="Times New Roman"/>
                <a:cs typeface="Times New Roman"/>
              </a:rPr>
              <a:t> </a:t>
            </a:r>
            <a:r>
              <a:rPr sz="2000" dirty="0">
                <a:latin typeface="Trebuchet MS"/>
                <a:cs typeface="Trebuchet MS"/>
              </a:rPr>
              <a:t>your</a:t>
            </a:r>
            <a:r>
              <a:rPr sz="2000" spc="70" dirty="0">
                <a:latin typeface="Times New Roman"/>
                <a:cs typeface="Times New Roman"/>
              </a:rPr>
              <a:t> </a:t>
            </a:r>
            <a:r>
              <a:rPr sz="2000" dirty="0">
                <a:latin typeface="Trebuchet MS"/>
                <a:cs typeface="Trebuchet MS"/>
              </a:rPr>
              <a:t>risk</a:t>
            </a:r>
            <a:r>
              <a:rPr sz="2000" spc="60" dirty="0">
                <a:latin typeface="Times New Roman"/>
                <a:cs typeface="Times New Roman"/>
              </a:rPr>
              <a:t> </a:t>
            </a:r>
            <a:r>
              <a:rPr sz="2000" dirty="0">
                <a:latin typeface="Trebuchet MS"/>
                <a:cs typeface="Trebuchet MS"/>
              </a:rPr>
              <a:t>of</a:t>
            </a:r>
            <a:r>
              <a:rPr sz="2000" spc="75" dirty="0">
                <a:latin typeface="Times New Roman"/>
                <a:cs typeface="Times New Roman"/>
              </a:rPr>
              <a:t> </a:t>
            </a:r>
            <a:r>
              <a:rPr sz="2000" dirty="0">
                <a:latin typeface="Trebuchet MS"/>
                <a:cs typeface="Trebuchet MS"/>
              </a:rPr>
              <a:t>death</a:t>
            </a:r>
            <a:r>
              <a:rPr sz="2000" spc="70" dirty="0">
                <a:latin typeface="Times New Roman"/>
                <a:cs typeface="Times New Roman"/>
              </a:rPr>
              <a:t> </a:t>
            </a:r>
            <a:r>
              <a:rPr sz="2000" dirty="0">
                <a:latin typeface="Trebuchet MS"/>
                <a:cs typeface="Trebuchet MS"/>
              </a:rPr>
              <a:t>from</a:t>
            </a:r>
            <a:r>
              <a:rPr sz="2000" spc="60" dirty="0">
                <a:latin typeface="Times New Roman"/>
                <a:cs typeface="Times New Roman"/>
              </a:rPr>
              <a:t> </a:t>
            </a:r>
            <a:r>
              <a:rPr sz="2000" dirty="0">
                <a:latin typeface="Trebuchet MS"/>
                <a:cs typeface="Trebuchet MS"/>
              </a:rPr>
              <a:t>heart</a:t>
            </a:r>
            <a:r>
              <a:rPr sz="2000" spc="60" dirty="0">
                <a:latin typeface="Times New Roman"/>
                <a:cs typeface="Times New Roman"/>
              </a:rPr>
              <a:t> </a:t>
            </a:r>
            <a:r>
              <a:rPr sz="2000" dirty="0">
                <a:latin typeface="Trebuchet MS"/>
                <a:cs typeface="Trebuchet MS"/>
              </a:rPr>
              <a:t>disease</a:t>
            </a:r>
            <a:r>
              <a:rPr sz="2000" spc="45" dirty="0">
                <a:latin typeface="Times New Roman"/>
                <a:cs typeface="Times New Roman"/>
              </a:rPr>
              <a:t> </a:t>
            </a:r>
            <a:r>
              <a:rPr sz="2000" dirty="0">
                <a:latin typeface="Trebuchet MS"/>
                <a:cs typeface="Trebuchet MS"/>
              </a:rPr>
              <a:t>by</a:t>
            </a:r>
            <a:r>
              <a:rPr sz="2000" spc="70" dirty="0">
                <a:latin typeface="Times New Roman"/>
                <a:cs typeface="Times New Roman"/>
              </a:rPr>
              <a:t> </a:t>
            </a:r>
            <a:r>
              <a:rPr sz="2000" dirty="0">
                <a:latin typeface="Trebuchet MS"/>
                <a:cs typeface="Trebuchet MS"/>
              </a:rPr>
              <a:t>50%</a:t>
            </a:r>
            <a:r>
              <a:rPr sz="2000" spc="70" dirty="0">
                <a:latin typeface="Times New Roman"/>
                <a:cs typeface="Times New Roman"/>
              </a:rPr>
              <a:t> </a:t>
            </a:r>
            <a:r>
              <a:rPr sz="2000" dirty="0">
                <a:latin typeface="Trebuchet MS"/>
                <a:cs typeface="Trebuchet MS"/>
              </a:rPr>
              <a:t>within</a:t>
            </a:r>
            <a:r>
              <a:rPr sz="2000" spc="70" dirty="0">
                <a:latin typeface="Times New Roman"/>
                <a:cs typeface="Times New Roman"/>
              </a:rPr>
              <a:t> </a:t>
            </a:r>
            <a:r>
              <a:rPr sz="2000" dirty="0">
                <a:latin typeface="Trebuchet MS"/>
                <a:cs typeface="Trebuchet MS"/>
              </a:rPr>
              <a:t>6</a:t>
            </a:r>
            <a:r>
              <a:rPr sz="2000" spc="80" dirty="0">
                <a:latin typeface="Times New Roman"/>
                <a:cs typeface="Times New Roman"/>
              </a:rPr>
              <a:t> </a:t>
            </a:r>
            <a:r>
              <a:rPr sz="2000" spc="-10" dirty="0">
                <a:latin typeface="Trebuchet MS"/>
                <a:cs typeface="Trebuchet MS"/>
              </a:rPr>
              <a:t>months</a:t>
            </a:r>
            <a:endParaRPr sz="20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17065" y="410082"/>
            <a:ext cx="7770495" cy="696595"/>
          </a:xfrm>
          <a:prstGeom prst="rect">
            <a:avLst/>
          </a:prstGeom>
        </p:spPr>
        <p:txBody>
          <a:bodyPr vert="horz" wrap="square" lIns="0" tIns="13335" rIns="0" bIns="0" rtlCol="0">
            <a:spAutoFit/>
          </a:bodyPr>
          <a:lstStyle/>
          <a:p>
            <a:pPr marL="12700">
              <a:lnSpc>
                <a:spcPct val="100000"/>
              </a:lnSpc>
              <a:spcBef>
                <a:spcPts val="105"/>
              </a:spcBef>
            </a:pPr>
            <a:r>
              <a:rPr spc="-55" dirty="0"/>
              <a:t>Complimentary</a:t>
            </a:r>
            <a:r>
              <a:rPr b="0" spc="-210" dirty="0">
                <a:latin typeface="Times New Roman"/>
                <a:cs typeface="Times New Roman"/>
              </a:rPr>
              <a:t> </a:t>
            </a:r>
            <a:r>
              <a:rPr dirty="0"/>
              <a:t>&amp;</a:t>
            </a:r>
            <a:r>
              <a:rPr b="0" spc="-185" dirty="0">
                <a:latin typeface="Times New Roman"/>
                <a:cs typeface="Times New Roman"/>
              </a:rPr>
              <a:t> </a:t>
            </a:r>
            <a:r>
              <a:rPr spc="-30" dirty="0"/>
              <a:t>Herbal</a:t>
            </a:r>
            <a:r>
              <a:rPr b="0" spc="-170" dirty="0">
                <a:latin typeface="Times New Roman"/>
                <a:cs typeface="Times New Roman"/>
              </a:rPr>
              <a:t> </a:t>
            </a:r>
            <a:r>
              <a:rPr spc="-20" dirty="0"/>
              <a:t>Therapies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36</a:t>
            </a:fld>
            <a:endParaRPr spc="-25" dirty="0"/>
          </a:p>
        </p:txBody>
      </p:sp>
      <p:sp>
        <p:nvSpPr>
          <p:cNvPr id="3" name="object 3"/>
          <p:cNvSpPr txBox="1"/>
          <p:nvPr/>
        </p:nvSpPr>
        <p:spPr>
          <a:xfrm>
            <a:off x="417065" y="1215290"/>
            <a:ext cx="10320655" cy="4447540"/>
          </a:xfrm>
          <a:prstGeom prst="rect">
            <a:avLst/>
          </a:prstGeom>
        </p:spPr>
        <p:txBody>
          <a:bodyPr vert="horz" wrap="square" lIns="0" tIns="93345" rIns="0" bIns="0" rtlCol="0">
            <a:spAutoFit/>
          </a:bodyPr>
          <a:lstStyle/>
          <a:p>
            <a:pPr marL="332105" indent="-319405">
              <a:lnSpc>
                <a:spcPct val="100000"/>
              </a:lnSpc>
              <a:spcBef>
                <a:spcPts val="735"/>
              </a:spcBef>
              <a:buFont typeface="Arial"/>
              <a:buChar char="•"/>
              <a:tabLst>
                <a:tab pos="332105" algn="l"/>
              </a:tabLst>
            </a:pPr>
            <a:r>
              <a:rPr sz="2200" u="sng" dirty="0">
                <a:uFill>
                  <a:solidFill>
                    <a:srgbClr val="000000"/>
                  </a:solidFill>
                </a:uFill>
                <a:latin typeface="Trebuchet MS"/>
                <a:cs typeface="Trebuchet MS"/>
              </a:rPr>
              <a:t>Phyto</a:t>
            </a:r>
            <a:r>
              <a:rPr sz="2200" u="sng" spc="75" dirty="0">
                <a:uFill>
                  <a:solidFill>
                    <a:srgbClr val="000000"/>
                  </a:solidFill>
                </a:uFill>
                <a:latin typeface="Times New Roman"/>
                <a:cs typeface="Times New Roman"/>
              </a:rPr>
              <a:t> </a:t>
            </a:r>
            <a:r>
              <a:rPr sz="2200" u="sng" dirty="0">
                <a:uFill>
                  <a:solidFill>
                    <a:srgbClr val="000000"/>
                  </a:solidFill>
                </a:uFill>
                <a:latin typeface="Trebuchet MS"/>
                <a:cs typeface="Trebuchet MS"/>
              </a:rPr>
              <a:t>Estrogens</a:t>
            </a:r>
            <a:r>
              <a:rPr sz="2200" u="none" dirty="0">
                <a:latin typeface="Trebuchet MS"/>
                <a:cs typeface="Trebuchet MS"/>
              </a:rPr>
              <a:t>:</a:t>
            </a:r>
            <a:r>
              <a:rPr sz="2200" u="none" spc="70" dirty="0">
                <a:latin typeface="Times New Roman"/>
                <a:cs typeface="Times New Roman"/>
              </a:rPr>
              <a:t> </a:t>
            </a:r>
            <a:r>
              <a:rPr sz="2200" u="none" dirty="0">
                <a:latin typeface="Trebuchet MS"/>
                <a:cs typeface="Trebuchet MS"/>
              </a:rPr>
              <a:t>have</a:t>
            </a:r>
            <a:r>
              <a:rPr sz="2200" u="none" spc="70" dirty="0">
                <a:latin typeface="Times New Roman"/>
                <a:cs typeface="Times New Roman"/>
              </a:rPr>
              <a:t> </a:t>
            </a:r>
            <a:r>
              <a:rPr sz="2200" u="none" dirty="0">
                <a:latin typeface="Trebuchet MS"/>
                <a:cs typeface="Trebuchet MS"/>
              </a:rPr>
              <a:t>not</a:t>
            </a:r>
            <a:r>
              <a:rPr sz="2200" u="none" spc="70" dirty="0">
                <a:latin typeface="Times New Roman"/>
                <a:cs typeface="Times New Roman"/>
              </a:rPr>
              <a:t> </a:t>
            </a:r>
            <a:r>
              <a:rPr sz="2200" u="none" dirty="0">
                <a:latin typeface="Trebuchet MS"/>
                <a:cs typeface="Trebuchet MS"/>
              </a:rPr>
              <a:t>been</a:t>
            </a:r>
            <a:r>
              <a:rPr sz="2200" u="none" spc="70" dirty="0">
                <a:latin typeface="Times New Roman"/>
                <a:cs typeface="Times New Roman"/>
              </a:rPr>
              <a:t> </a:t>
            </a:r>
            <a:r>
              <a:rPr sz="2200" u="none" dirty="0">
                <a:latin typeface="Trebuchet MS"/>
                <a:cs typeface="Trebuchet MS"/>
              </a:rPr>
              <a:t>proven</a:t>
            </a:r>
            <a:r>
              <a:rPr sz="2200" u="none" spc="70" dirty="0">
                <a:latin typeface="Times New Roman"/>
                <a:cs typeface="Times New Roman"/>
              </a:rPr>
              <a:t> </a:t>
            </a:r>
            <a:r>
              <a:rPr sz="2200" u="none" dirty="0">
                <a:latin typeface="Trebuchet MS"/>
                <a:cs typeface="Trebuchet MS"/>
              </a:rPr>
              <a:t>superior</a:t>
            </a:r>
            <a:r>
              <a:rPr sz="2200" u="none" spc="70" dirty="0">
                <a:latin typeface="Times New Roman"/>
                <a:cs typeface="Times New Roman"/>
              </a:rPr>
              <a:t> </a:t>
            </a:r>
            <a:r>
              <a:rPr sz="2200" u="none" dirty="0">
                <a:latin typeface="Trebuchet MS"/>
                <a:cs typeface="Trebuchet MS"/>
              </a:rPr>
              <a:t>to</a:t>
            </a:r>
            <a:r>
              <a:rPr sz="2200" u="none" spc="70" dirty="0">
                <a:latin typeface="Times New Roman"/>
                <a:cs typeface="Times New Roman"/>
              </a:rPr>
              <a:t> </a:t>
            </a:r>
            <a:r>
              <a:rPr sz="2200" u="none" spc="-10" dirty="0">
                <a:latin typeface="Trebuchet MS"/>
                <a:cs typeface="Trebuchet MS"/>
              </a:rPr>
              <a:t>placebo</a:t>
            </a:r>
            <a:endParaRPr sz="2200" dirty="0">
              <a:latin typeface="Trebuchet MS"/>
              <a:cs typeface="Trebuchet MS"/>
            </a:endParaRPr>
          </a:p>
          <a:p>
            <a:pPr marL="332105" indent="-319405">
              <a:lnSpc>
                <a:spcPct val="100000"/>
              </a:lnSpc>
              <a:spcBef>
                <a:spcPts val="635"/>
              </a:spcBef>
              <a:buFont typeface="Arial"/>
              <a:buChar char="•"/>
              <a:tabLst>
                <a:tab pos="332105" algn="l"/>
              </a:tabLst>
            </a:pPr>
            <a:r>
              <a:rPr sz="2200" u="sng" dirty="0">
                <a:uFill>
                  <a:solidFill>
                    <a:srgbClr val="000000"/>
                  </a:solidFill>
                </a:uFill>
                <a:latin typeface="Trebuchet MS"/>
                <a:cs typeface="Trebuchet MS"/>
              </a:rPr>
              <a:t>Isoflavones</a:t>
            </a:r>
            <a:r>
              <a:rPr sz="2200" u="none" spc="50" dirty="0">
                <a:latin typeface="Times New Roman"/>
                <a:cs typeface="Times New Roman"/>
              </a:rPr>
              <a:t> </a:t>
            </a:r>
            <a:r>
              <a:rPr sz="2200" u="none" dirty="0">
                <a:latin typeface="Trebuchet MS"/>
                <a:cs typeface="Trebuchet MS"/>
              </a:rPr>
              <a:t>as</a:t>
            </a:r>
            <a:r>
              <a:rPr sz="2200" u="none" spc="70" dirty="0">
                <a:latin typeface="Times New Roman"/>
                <a:cs typeface="Times New Roman"/>
              </a:rPr>
              <a:t> </a:t>
            </a:r>
            <a:r>
              <a:rPr sz="2200" u="none" dirty="0">
                <a:latin typeface="Trebuchet MS"/>
                <a:cs typeface="Trebuchet MS"/>
              </a:rPr>
              <a:t>found</a:t>
            </a:r>
            <a:r>
              <a:rPr sz="2200" u="none" spc="70" dirty="0">
                <a:latin typeface="Times New Roman"/>
                <a:cs typeface="Times New Roman"/>
              </a:rPr>
              <a:t> </a:t>
            </a:r>
            <a:r>
              <a:rPr sz="2200" u="none" dirty="0">
                <a:latin typeface="Trebuchet MS"/>
                <a:cs typeface="Trebuchet MS"/>
              </a:rPr>
              <a:t>in</a:t>
            </a:r>
            <a:r>
              <a:rPr sz="2200" u="none" spc="75" dirty="0">
                <a:latin typeface="Times New Roman"/>
                <a:cs typeface="Times New Roman"/>
              </a:rPr>
              <a:t> </a:t>
            </a:r>
            <a:r>
              <a:rPr sz="2200" u="none" dirty="0">
                <a:latin typeface="Trebuchet MS"/>
                <a:cs typeface="Trebuchet MS"/>
              </a:rPr>
              <a:t>Soya,</a:t>
            </a:r>
            <a:r>
              <a:rPr sz="2200" u="none" spc="65" dirty="0">
                <a:latin typeface="Times New Roman"/>
                <a:cs typeface="Times New Roman"/>
              </a:rPr>
              <a:t> </a:t>
            </a:r>
            <a:r>
              <a:rPr sz="2200" u="none" dirty="0">
                <a:latin typeface="Trebuchet MS"/>
                <a:cs typeface="Trebuchet MS"/>
              </a:rPr>
              <a:t>Red</a:t>
            </a:r>
            <a:r>
              <a:rPr sz="2200" u="none" spc="60" dirty="0">
                <a:latin typeface="Times New Roman"/>
                <a:cs typeface="Times New Roman"/>
              </a:rPr>
              <a:t> </a:t>
            </a:r>
            <a:r>
              <a:rPr sz="2200" u="none" dirty="0">
                <a:latin typeface="Trebuchet MS"/>
                <a:cs typeface="Trebuchet MS"/>
              </a:rPr>
              <a:t>Clover</a:t>
            </a:r>
            <a:r>
              <a:rPr sz="2200" u="none" spc="75" dirty="0">
                <a:latin typeface="Times New Roman"/>
                <a:cs typeface="Times New Roman"/>
              </a:rPr>
              <a:t> </a:t>
            </a:r>
            <a:r>
              <a:rPr sz="2200" u="none" dirty="0">
                <a:latin typeface="Trebuchet MS"/>
                <a:cs typeface="Trebuchet MS"/>
              </a:rPr>
              <a:t>&amp;</a:t>
            </a:r>
            <a:r>
              <a:rPr sz="2200" u="none" spc="70" dirty="0">
                <a:latin typeface="Times New Roman"/>
                <a:cs typeface="Times New Roman"/>
              </a:rPr>
              <a:t> </a:t>
            </a:r>
            <a:r>
              <a:rPr sz="2200" u="none" dirty="0">
                <a:latin typeface="Trebuchet MS"/>
                <a:cs typeface="Trebuchet MS"/>
              </a:rPr>
              <a:t>Chick</a:t>
            </a:r>
            <a:r>
              <a:rPr sz="2200" u="none" spc="70" dirty="0">
                <a:latin typeface="Times New Roman"/>
                <a:cs typeface="Times New Roman"/>
              </a:rPr>
              <a:t> </a:t>
            </a:r>
            <a:r>
              <a:rPr sz="2200" u="none" dirty="0">
                <a:latin typeface="Trebuchet MS"/>
                <a:cs typeface="Trebuchet MS"/>
              </a:rPr>
              <a:t>Peas,</a:t>
            </a:r>
            <a:r>
              <a:rPr sz="2200" u="none" spc="80" dirty="0">
                <a:latin typeface="Times New Roman"/>
                <a:cs typeface="Times New Roman"/>
              </a:rPr>
              <a:t> </a:t>
            </a:r>
            <a:r>
              <a:rPr sz="2200" u="none" dirty="0">
                <a:latin typeface="Trebuchet MS"/>
                <a:cs typeface="Trebuchet MS"/>
              </a:rPr>
              <a:t>no</a:t>
            </a:r>
            <a:r>
              <a:rPr sz="2200" u="none" spc="65" dirty="0">
                <a:latin typeface="Times New Roman"/>
                <a:cs typeface="Times New Roman"/>
              </a:rPr>
              <a:t> </a:t>
            </a:r>
            <a:r>
              <a:rPr sz="2200" u="none" dirty="0">
                <a:latin typeface="Trebuchet MS"/>
                <a:cs typeface="Trebuchet MS"/>
              </a:rPr>
              <a:t>evidence</a:t>
            </a:r>
            <a:r>
              <a:rPr sz="2200" u="none" spc="70" dirty="0">
                <a:latin typeface="Times New Roman"/>
                <a:cs typeface="Times New Roman"/>
              </a:rPr>
              <a:t> </a:t>
            </a:r>
            <a:r>
              <a:rPr sz="2200" u="none" dirty="0">
                <a:latin typeface="Trebuchet MS"/>
                <a:cs typeface="Trebuchet MS"/>
              </a:rPr>
              <a:t>of</a:t>
            </a:r>
            <a:r>
              <a:rPr sz="2200" u="none" spc="70" dirty="0">
                <a:latin typeface="Times New Roman"/>
                <a:cs typeface="Times New Roman"/>
              </a:rPr>
              <a:t> </a:t>
            </a:r>
            <a:r>
              <a:rPr sz="2200" u="none" spc="-10" dirty="0">
                <a:latin typeface="Trebuchet MS"/>
                <a:cs typeface="Trebuchet MS"/>
              </a:rPr>
              <a:t>relief</a:t>
            </a:r>
            <a:endParaRPr sz="2200" dirty="0">
              <a:latin typeface="Trebuchet MS"/>
              <a:cs typeface="Trebuchet MS"/>
            </a:endParaRPr>
          </a:p>
          <a:p>
            <a:pPr marL="332105" indent="-319405">
              <a:lnSpc>
                <a:spcPct val="100000"/>
              </a:lnSpc>
              <a:spcBef>
                <a:spcPts val="635"/>
              </a:spcBef>
              <a:buFont typeface="Arial"/>
              <a:buChar char="•"/>
              <a:tabLst>
                <a:tab pos="332105" algn="l"/>
              </a:tabLst>
            </a:pPr>
            <a:r>
              <a:rPr sz="2200" b="1" u="sng" dirty="0">
                <a:solidFill>
                  <a:srgbClr val="1F4E79"/>
                </a:solidFill>
                <a:uFill>
                  <a:solidFill>
                    <a:srgbClr val="1F4E79"/>
                  </a:solidFill>
                </a:uFill>
                <a:latin typeface="Trebuchet MS"/>
                <a:cs typeface="Trebuchet MS"/>
              </a:rPr>
              <a:t>Lignans</a:t>
            </a:r>
            <a:r>
              <a:rPr sz="2200" u="none" spc="60" dirty="0">
                <a:solidFill>
                  <a:srgbClr val="1F4E79"/>
                </a:solidFill>
                <a:latin typeface="Times New Roman"/>
                <a:cs typeface="Times New Roman"/>
              </a:rPr>
              <a:t> </a:t>
            </a:r>
            <a:r>
              <a:rPr sz="2200" b="1" u="none" dirty="0">
                <a:solidFill>
                  <a:srgbClr val="1F4E79"/>
                </a:solidFill>
                <a:latin typeface="Trebuchet MS"/>
                <a:cs typeface="Trebuchet MS"/>
              </a:rPr>
              <a:t>are</a:t>
            </a:r>
            <a:r>
              <a:rPr sz="2200" u="none" spc="50" dirty="0">
                <a:solidFill>
                  <a:srgbClr val="1F4E79"/>
                </a:solidFill>
                <a:latin typeface="Times New Roman"/>
                <a:cs typeface="Times New Roman"/>
              </a:rPr>
              <a:t> </a:t>
            </a:r>
            <a:r>
              <a:rPr sz="2200" b="1" u="none" dirty="0">
                <a:solidFill>
                  <a:srgbClr val="1F4E79"/>
                </a:solidFill>
                <a:latin typeface="Trebuchet MS"/>
                <a:cs typeface="Trebuchet MS"/>
              </a:rPr>
              <a:t>found</a:t>
            </a:r>
            <a:r>
              <a:rPr sz="2200" u="none" spc="55" dirty="0">
                <a:solidFill>
                  <a:srgbClr val="1F4E79"/>
                </a:solidFill>
                <a:latin typeface="Times New Roman"/>
                <a:cs typeface="Times New Roman"/>
              </a:rPr>
              <a:t> </a:t>
            </a:r>
            <a:r>
              <a:rPr sz="2200" b="1" u="none" dirty="0">
                <a:solidFill>
                  <a:srgbClr val="1F4E79"/>
                </a:solidFill>
                <a:latin typeface="Trebuchet MS"/>
                <a:cs typeface="Trebuchet MS"/>
              </a:rPr>
              <a:t>in</a:t>
            </a:r>
            <a:r>
              <a:rPr sz="2200" u="none" spc="60" dirty="0">
                <a:solidFill>
                  <a:srgbClr val="1F4E79"/>
                </a:solidFill>
                <a:latin typeface="Times New Roman"/>
                <a:cs typeface="Times New Roman"/>
              </a:rPr>
              <a:t> </a:t>
            </a:r>
            <a:r>
              <a:rPr sz="2200" b="1" u="none" dirty="0">
                <a:solidFill>
                  <a:srgbClr val="1F4E79"/>
                </a:solidFill>
                <a:latin typeface="Trebuchet MS"/>
                <a:cs typeface="Trebuchet MS"/>
              </a:rPr>
              <a:t>Bran,</a:t>
            </a:r>
            <a:r>
              <a:rPr sz="2200" u="none" spc="75" dirty="0">
                <a:solidFill>
                  <a:srgbClr val="1F4E79"/>
                </a:solidFill>
                <a:latin typeface="Times New Roman"/>
                <a:cs typeface="Times New Roman"/>
              </a:rPr>
              <a:t> </a:t>
            </a:r>
            <a:r>
              <a:rPr sz="2200" b="1" u="none" dirty="0">
                <a:solidFill>
                  <a:srgbClr val="1F4E79"/>
                </a:solidFill>
                <a:latin typeface="Trebuchet MS"/>
                <a:cs typeface="Trebuchet MS"/>
              </a:rPr>
              <a:t>Flax,</a:t>
            </a:r>
            <a:r>
              <a:rPr sz="2200" u="none" spc="60" dirty="0">
                <a:solidFill>
                  <a:srgbClr val="1F4E79"/>
                </a:solidFill>
                <a:latin typeface="Times New Roman"/>
                <a:cs typeface="Times New Roman"/>
              </a:rPr>
              <a:t> </a:t>
            </a:r>
            <a:r>
              <a:rPr sz="2200" b="1" u="none" dirty="0">
                <a:solidFill>
                  <a:srgbClr val="1F4E79"/>
                </a:solidFill>
                <a:latin typeface="Trebuchet MS"/>
                <a:cs typeface="Trebuchet MS"/>
              </a:rPr>
              <a:t>Legumes</a:t>
            </a:r>
            <a:r>
              <a:rPr sz="2200" u="none" spc="55" dirty="0">
                <a:solidFill>
                  <a:srgbClr val="1F4E79"/>
                </a:solidFill>
                <a:latin typeface="Times New Roman"/>
                <a:cs typeface="Times New Roman"/>
              </a:rPr>
              <a:t> </a:t>
            </a:r>
            <a:r>
              <a:rPr sz="2200" b="1" u="none" dirty="0">
                <a:solidFill>
                  <a:srgbClr val="1F4E79"/>
                </a:solidFill>
                <a:latin typeface="Trebuchet MS"/>
                <a:cs typeface="Trebuchet MS"/>
              </a:rPr>
              <a:t>and</a:t>
            </a:r>
            <a:r>
              <a:rPr sz="2200" u="none" spc="65" dirty="0">
                <a:solidFill>
                  <a:srgbClr val="1F4E79"/>
                </a:solidFill>
                <a:latin typeface="Times New Roman"/>
                <a:cs typeface="Times New Roman"/>
              </a:rPr>
              <a:t> </a:t>
            </a:r>
            <a:r>
              <a:rPr sz="2200" b="1" u="none" dirty="0">
                <a:solidFill>
                  <a:srgbClr val="1F4E79"/>
                </a:solidFill>
                <a:latin typeface="Trebuchet MS"/>
                <a:cs typeface="Trebuchet MS"/>
              </a:rPr>
              <a:t>may</a:t>
            </a:r>
            <a:r>
              <a:rPr sz="2200" u="none" spc="70" dirty="0">
                <a:solidFill>
                  <a:srgbClr val="1F4E79"/>
                </a:solidFill>
                <a:latin typeface="Times New Roman"/>
                <a:cs typeface="Times New Roman"/>
              </a:rPr>
              <a:t> </a:t>
            </a:r>
            <a:r>
              <a:rPr sz="2200" b="1" u="none" dirty="0">
                <a:solidFill>
                  <a:srgbClr val="1F4E79"/>
                </a:solidFill>
                <a:latin typeface="Trebuchet MS"/>
                <a:cs typeface="Trebuchet MS"/>
              </a:rPr>
              <a:t>give</a:t>
            </a:r>
            <a:r>
              <a:rPr sz="2200" u="none" spc="50" dirty="0">
                <a:solidFill>
                  <a:srgbClr val="1F4E79"/>
                </a:solidFill>
                <a:latin typeface="Times New Roman"/>
                <a:cs typeface="Times New Roman"/>
              </a:rPr>
              <a:t> </a:t>
            </a:r>
            <a:r>
              <a:rPr sz="2200" b="1" u="none" dirty="0">
                <a:solidFill>
                  <a:srgbClr val="1F4E79"/>
                </a:solidFill>
                <a:latin typeface="Trebuchet MS"/>
                <a:cs typeface="Trebuchet MS"/>
              </a:rPr>
              <a:t>some</a:t>
            </a:r>
            <a:r>
              <a:rPr sz="2200" u="none" spc="50" dirty="0">
                <a:solidFill>
                  <a:srgbClr val="1F4E79"/>
                </a:solidFill>
                <a:latin typeface="Times New Roman"/>
                <a:cs typeface="Times New Roman"/>
              </a:rPr>
              <a:t> </a:t>
            </a:r>
            <a:r>
              <a:rPr sz="2200" b="1" u="none" spc="-10" dirty="0">
                <a:solidFill>
                  <a:srgbClr val="1F4E79"/>
                </a:solidFill>
                <a:latin typeface="Trebuchet MS"/>
                <a:cs typeface="Trebuchet MS"/>
              </a:rPr>
              <a:t>benefit</a:t>
            </a:r>
            <a:endParaRPr sz="2200" dirty="0">
              <a:latin typeface="Trebuchet MS"/>
              <a:cs typeface="Trebuchet MS"/>
            </a:endParaRPr>
          </a:p>
          <a:p>
            <a:pPr marL="332740" marR="82550" indent="-320040">
              <a:lnSpc>
                <a:spcPts val="2380"/>
              </a:lnSpc>
              <a:spcBef>
                <a:spcPts val="935"/>
              </a:spcBef>
              <a:buFont typeface="Arial"/>
              <a:buChar char="•"/>
              <a:tabLst>
                <a:tab pos="332740" algn="l"/>
                <a:tab pos="2707005" algn="l"/>
              </a:tabLst>
            </a:pPr>
            <a:r>
              <a:rPr sz="2200" b="1" u="sng" dirty="0">
                <a:solidFill>
                  <a:srgbClr val="6F2F9F"/>
                </a:solidFill>
                <a:uFill>
                  <a:solidFill>
                    <a:srgbClr val="6F2F9F"/>
                  </a:solidFill>
                </a:uFill>
                <a:latin typeface="Trebuchet MS"/>
                <a:cs typeface="Trebuchet MS"/>
              </a:rPr>
              <a:t>Herbal</a:t>
            </a:r>
            <a:r>
              <a:rPr sz="2200" u="sng" spc="90" dirty="0">
                <a:solidFill>
                  <a:srgbClr val="6F2F9F"/>
                </a:solidFill>
                <a:uFill>
                  <a:solidFill>
                    <a:srgbClr val="6F2F9F"/>
                  </a:solidFill>
                </a:uFill>
                <a:latin typeface="Times New Roman"/>
                <a:cs typeface="Times New Roman"/>
              </a:rPr>
              <a:t> </a:t>
            </a:r>
            <a:r>
              <a:rPr sz="2200" b="1" u="sng" spc="-10" dirty="0">
                <a:solidFill>
                  <a:srgbClr val="6F2F9F"/>
                </a:solidFill>
                <a:uFill>
                  <a:solidFill>
                    <a:srgbClr val="6F2F9F"/>
                  </a:solidFill>
                </a:uFill>
                <a:latin typeface="Trebuchet MS"/>
                <a:cs typeface="Trebuchet MS"/>
              </a:rPr>
              <a:t>Remedies</a:t>
            </a:r>
            <a:r>
              <a:rPr sz="2200" u="none" dirty="0">
                <a:solidFill>
                  <a:srgbClr val="6F2F9F"/>
                </a:solidFill>
                <a:latin typeface="Times New Roman"/>
                <a:cs typeface="Times New Roman"/>
              </a:rPr>
              <a:t>	</a:t>
            </a:r>
            <a:r>
              <a:rPr sz="2200" b="1" u="none" dirty="0">
                <a:solidFill>
                  <a:srgbClr val="6F2F9F"/>
                </a:solidFill>
                <a:latin typeface="Trebuchet MS"/>
                <a:cs typeface="Trebuchet MS"/>
              </a:rPr>
              <a:t>(all</a:t>
            </a:r>
            <a:r>
              <a:rPr sz="2200" u="none" spc="80" dirty="0">
                <a:solidFill>
                  <a:srgbClr val="6F2F9F"/>
                </a:solidFill>
                <a:latin typeface="Times New Roman"/>
                <a:cs typeface="Times New Roman"/>
              </a:rPr>
              <a:t> </a:t>
            </a:r>
            <a:r>
              <a:rPr sz="2200" b="1" u="none" dirty="0">
                <a:solidFill>
                  <a:srgbClr val="6F2F9F"/>
                </a:solidFill>
                <a:latin typeface="Trebuchet MS"/>
                <a:cs typeface="Trebuchet MS"/>
              </a:rPr>
              <a:t>are</a:t>
            </a:r>
            <a:r>
              <a:rPr sz="2200" u="none" spc="60" dirty="0">
                <a:solidFill>
                  <a:srgbClr val="6F2F9F"/>
                </a:solidFill>
                <a:latin typeface="Times New Roman"/>
                <a:cs typeface="Times New Roman"/>
              </a:rPr>
              <a:t> </a:t>
            </a:r>
            <a:r>
              <a:rPr sz="2200" b="1" u="none" dirty="0">
                <a:solidFill>
                  <a:srgbClr val="6F2F9F"/>
                </a:solidFill>
                <a:latin typeface="Trebuchet MS"/>
                <a:cs typeface="Trebuchet MS"/>
              </a:rPr>
              <a:t>probably</a:t>
            </a:r>
            <a:r>
              <a:rPr sz="2200" u="none" spc="70" dirty="0">
                <a:solidFill>
                  <a:srgbClr val="6F2F9F"/>
                </a:solidFill>
                <a:latin typeface="Times New Roman"/>
                <a:cs typeface="Times New Roman"/>
              </a:rPr>
              <a:t> </a:t>
            </a:r>
            <a:r>
              <a:rPr sz="2200" b="1" u="none" dirty="0">
                <a:solidFill>
                  <a:srgbClr val="6F2F9F"/>
                </a:solidFill>
                <a:latin typeface="Trebuchet MS"/>
                <a:cs typeface="Trebuchet MS"/>
              </a:rPr>
              <a:t>safe</a:t>
            </a:r>
            <a:r>
              <a:rPr sz="2200" u="none" spc="60" dirty="0">
                <a:solidFill>
                  <a:srgbClr val="6F2F9F"/>
                </a:solidFill>
                <a:latin typeface="Times New Roman"/>
                <a:cs typeface="Times New Roman"/>
              </a:rPr>
              <a:t> </a:t>
            </a:r>
            <a:r>
              <a:rPr sz="2200" b="1" u="none" dirty="0">
                <a:solidFill>
                  <a:srgbClr val="6F2F9F"/>
                </a:solidFill>
                <a:latin typeface="Trebuchet MS"/>
                <a:cs typeface="Trebuchet MS"/>
              </a:rPr>
              <a:t>for</a:t>
            </a:r>
            <a:r>
              <a:rPr sz="2200" u="none" spc="60" dirty="0">
                <a:solidFill>
                  <a:srgbClr val="6F2F9F"/>
                </a:solidFill>
                <a:latin typeface="Times New Roman"/>
                <a:cs typeface="Times New Roman"/>
              </a:rPr>
              <a:t> </a:t>
            </a:r>
            <a:r>
              <a:rPr sz="2200" b="1" u="none" dirty="0">
                <a:solidFill>
                  <a:srgbClr val="6F2F9F"/>
                </a:solidFill>
                <a:latin typeface="Trebuchet MS"/>
                <a:cs typeface="Trebuchet MS"/>
              </a:rPr>
              <a:t>most</a:t>
            </a:r>
            <a:r>
              <a:rPr sz="2200" u="none" spc="65" dirty="0">
                <a:solidFill>
                  <a:srgbClr val="6F2F9F"/>
                </a:solidFill>
                <a:latin typeface="Times New Roman"/>
                <a:cs typeface="Times New Roman"/>
              </a:rPr>
              <a:t> </a:t>
            </a:r>
            <a:r>
              <a:rPr sz="2200" b="1" u="none" dirty="0">
                <a:solidFill>
                  <a:srgbClr val="6F2F9F"/>
                </a:solidFill>
                <a:latin typeface="Trebuchet MS"/>
                <a:cs typeface="Trebuchet MS"/>
              </a:rPr>
              <a:t>women</a:t>
            </a:r>
            <a:r>
              <a:rPr sz="2200" u="none" spc="70" dirty="0">
                <a:solidFill>
                  <a:srgbClr val="6F2F9F"/>
                </a:solidFill>
                <a:latin typeface="Times New Roman"/>
                <a:cs typeface="Times New Roman"/>
              </a:rPr>
              <a:t> </a:t>
            </a:r>
            <a:r>
              <a:rPr sz="2200" b="1" u="none" dirty="0">
                <a:solidFill>
                  <a:srgbClr val="6F2F9F"/>
                </a:solidFill>
                <a:latin typeface="Trebuchet MS"/>
                <a:cs typeface="Trebuchet MS"/>
              </a:rPr>
              <a:t>but</a:t>
            </a:r>
            <a:r>
              <a:rPr sz="2200" u="none" spc="70" dirty="0">
                <a:solidFill>
                  <a:srgbClr val="6F2F9F"/>
                </a:solidFill>
                <a:latin typeface="Times New Roman"/>
                <a:cs typeface="Times New Roman"/>
              </a:rPr>
              <a:t> </a:t>
            </a:r>
            <a:r>
              <a:rPr sz="2200" b="1" u="none" dirty="0">
                <a:solidFill>
                  <a:srgbClr val="6F2F9F"/>
                </a:solidFill>
                <a:latin typeface="Trebuchet MS"/>
                <a:cs typeface="Trebuchet MS"/>
              </a:rPr>
              <a:t>not</a:t>
            </a:r>
            <a:r>
              <a:rPr sz="2200" u="none" spc="70" dirty="0">
                <a:solidFill>
                  <a:srgbClr val="6F2F9F"/>
                </a:solidFill>
                <a:latin typeface="Times New Roman"/>
                <a:cs typeface="Times New Roman"/>
              </a:rPr>
              <a:t> </a:t>
            </a:r>
            <a:r>
              <a:rPr sz="2200" b="1" u="none" dirty="0">
                <a:solidFill>
                  <a:srgbClr val="6F2F9F"/>
                </a:solidFill>
                <a:latin typeface="Trebuchet MS"/>
                <a:cs typeface="Trebuchet MS"/>
              </a:rPr>
              <a:t>yet</a:t>
            </a:r>
            <a:r>
              <a:rPr sz="2200" u="none" spc="55" dirty="0">
                <a:solidFill>
                  <a:srgbClr val="6F2F9F"/>
                </a:solidFill>
                <a:latin typeface="Times New Roman"/>
                <a:cs typeface="Times New Roman"/>
              </a:rPr>
              <a:t> </a:t>
            </a:r>
            <a:r>
              <a:rPr sz="2200" b="1" u="none" spc="-10" dirty="0">
                <a:solidFill>
                  <a:srgbClr val="6F2F9F"/>
                </a:solidFill>
                <a:latin typeface="Trebuchet MS"/>
                <a:cs typeface="Trebuchet MS"/>
              </a:rPr>
              <a:t>proven</a:t>
            </a:r>
            <a:r>
              <a:rPr sz="2200" u="none" spc="-10" dirty="0">
                <a:solidFill>
                  <a:srgbClr val="6F2F9F"/>
                </a:solidFill>
                <a:latin typeface="Times New Roman"/>
                <a:cs typeface="Times New Roman"/>
              </a:rPr>
              <a:t> </a:t>
            </a:r>
            <a:r>
              <a:rPr sz="2200" b="1" u="none" dirty="0">
                <a:solidFill>
                  <a:srgbClr val="6F2F9F"/>
                </a:solidFill>
                <a:latin typeface="Trebuchet MS"/>
                <a:cs typeface="Trebuchet MS"/>
              </a:rPr>
              <a:t>effective</a:t>
            </a:r>
            <a:r>
              <a:rPr sz="2200" u="none" spc="35" dirty="0">
                <a:solidFill>
                  <a:srgbClr val="6F2F9F"/>
                </a:solidFill>
                <a:latin typeface="Times New Roman"/>
                <a:cs typeface="Times New Roman"/>
              </a:rPr>
              <a:t> </a:t>
            </a:r>
            <a:r>
              <a:rPr sz="2200" b="1" u="none" dirty="0">
                <a:solidFill>
                  <a:srgbClr val="6F2F9F"/>
                </a:solidFill>
                <a:latin typeface="Trebuchet MS"/>
                <a:cs typeface="Trebuchet MS"/>
              </a:rPr>
              <a:t>&amp;</a:t>
            </a:r>
            <a:r>
              <a:rPr sz="2200" u="none" spc="25" dirty="0">
                <a:solidFill>
                  <a:srgbClr val="6F2F9F"/>
                </a:solidFill>
                <a:latin typeface="Times New Roman"/>
                <a:cs typeface="Times New Roman"/>
              </a:rPr>
              <a:t> </a:t>
            </a:r>
            <a:r>
              <a:rPr sz="2200" b="1" u="none" dirty="0">
                <a:solidFill>
                  <a:srgbClr val="6F2F9F"/>
                </a:solidFill>
                <a:latin typeface="Trebuchet MS"/>
                <a:cs typeface="Trebuchet MS"/>
              </a:rPr>
              <a:t>NOT</a:t>
            </a:r>
            <a:r>
              <a:rPr sz="2200" u="none" spc="10" dirty="0">
                <a:solidFill>
                  <a:srgbClr val="6F2F9F"/>
                </a:solidFill>
                <a:latin typeface="Times New Roman"/>
                <a:cs typeface="Times New Roman"/>
              </a:rPr>
              <a:t> </a:t>
            </a:r>
            <a:r>
              <a:rPr sz="2200" b="1" u="none" dirty="0">
                <a:solidFill>
                  <a:srgbClr val="6F2F9F"/>
                </a:solidFill>
                <a:latin typeface="Trebuchet MS"/>
                <a:cs typeface="Trebuchet MS"/>
              </a:rPr>
              <a:t>RECOMMNEDED</a:t>
            </a:r>
            <a:r>
              <a:rPr sz="2200" u="none" spc="55" dirty="0">
                <a:solidFill>
                  <a:srgbClr val="6F2F9F"/>
                </a:solidFill>
                <a:latin typeface="Times New Roman"/>
                <a:cs typeface="Times New Roman"/>
              </a:rPr>
              <a:t> </a:t>
            </a:r>
            <a:r>
              <a:rPr sz="2200" b="1" u="none" dirty="0">
                <a:solidFill>
                  <a:srgbClr val="6F2F9F"/>
                </a:solidFill>
                <a:latin typeface="Trebuchet MS"/>
                <a:cs typeface="Trebuchet MS"/>
              </a:rPr>
              <a:t>WHILE</a:t>
            </a:r>
            <a:r>
              <a:rPr sz="2200" u="none" spc="40" dirty="0">
                <a:solidFill>
                  <a:srgbClr val="6F2F9F"/>
                </a:solidFill>
                <a:latin typeface="Times New Roman"/>
                <a:cs typeface="Times New Roman"/>
              </a:rPr>
              <a:t> </a:t>
            </a:r>
            <a:r>
              <a:rPr sz="2200" b="1" u="none" dirty="0">
                <a:solidFill>
                  <a:srgbClr val="6F2F9F"/>
                </a:solidFill>
                <a:latin typeface="Trebuchet MS"/>
                <a:cs typeface="Trebuchet MS"/>
              </a:rPr>
              <a:t>ON</a:t>
            </a:r>
            <a:r>
              <a:rPr sz="2200" u="none" spc="-70" dirty="0">
                <a:solidFill>
                  <a:srgbClr val="6F2F9F"/>
                </a:solidFill>
                <a:latin typeface="Times New Roman"/>
                <a:cs typeface="Times New Roman"/>
              </a:rPr>
              <a:t> </a:t>
            </a:r>
            <a:r>
              <a:rPr sz="2200" b="1" u="none" spc="-20" dirty="0">
                <a:solidFill>
                  <a:srgbClr val="6F2F9F"/>
                </a:solidFill>
                <a:latin typeface="Trebuchet MS"/>
                <a:cs typeface="Trebuchet MS"/>
              </a:rPr>
              <a:t>ADJUVANT</a:t>
            </a:r>
            <a:r>
              <a:rPr sz="2200" u="none" spc="-30" dirty="0">
                <a:solidFill>
                  <a:srgbClr val="6F2F9F"/>
                </a:solidFill>
                <a:latin typeface="Times New Roman"/>
                <a:cs typeface="Times New Roman"/>
              </a:rPr>
              <a:t> </a:t>
            </a:r>
            <a:r>
              <a:rPr sz="2200" b="1" u="none" spc="-10" dirty="0">
                <a:solidFill>
                  <a:srgbClr val="6F2F9F"/>
                </a:solidFill>
                <a:latin typeface="Trebuchet MS"/>
                <a:cs typeface="Trebuchet MS"/>
              </a:rPr>
              <a:t>THERAPY)</a:t>
            </a:r>
            <a:endParaRPr sz="2200" dirty="0">
              <a:latin typeface="Trebuchet MS"/>
              <a:cs typeface="Trebuchet MS"/>
            </a:endParaRPr>
          </a:p>
          <a:p>
            <a:pPr marL="332105" indent="-319405">
              <a:lnSpc>
                <a:spcPts val="2510"/>
              </a:lnSpc>
              <a:spcBef>
                <a:spcPts val="600"/>
              </a:spcBef>
              <a:buFont typeface="Arial"/>
              <a:buChar char="•"/>
              <a:tabLst>
                <a:tab pos="332105" algn="l"/>
              </a:tabLst>
            </a:pPr>
            <a:r>
              <a:rPr sz="2200" dirty="0">
                <a:latin typeface="Trebuchet MS"/>
                <a:cs typeface="Trebuchet MS"/>
              </a:rPr>
              <a:t>e.g.</a:t>
            </a:r>
            <a:r>
              <a:rPr sz="2200" spc="45" dirty="0">
                <a:latin typeface="Times New Roman"/>
                <a:cs typeface="Times New Roman"/>
              </a:rPr>
              <a:t> </a:t>
            </a:r>
            <a:r>
              <a:rPr sz="2200" dirty="0">
                <a:latin typeface="Trebuchet MS"/>
                <a:cs typeface="Trebuchet MS"/>
              </a:rPr>
              <a:t>Black</a:t>
            </a:r>
            <a:r>
              <a:rPr sz="2200" spc="50" dirty="0">
                <a:latin typeface="Times New Roman"/>
                <a:cs typeface="Times New Roman"/>
              </a:rPr>
              <a:t> </a:t>
            </a:r>
            <a:r>
              <a:rPr sz="2200" dirty="0">
                <a:latin typeface="Trebuchet MS"/>
                <a:cs typeface="Trebuchet MS"/>
              </a:rPr>
              <a:t>Cohosh,</a:t>
            </a:r>
            <a:r>
              <a:rPr sz="2200" spc="50" dirty="0">
                <a:latin typeface="Times New Roman"/>
                <a:cs typeface="Times New Roman"/>
              </a:rPr>
              <a:t> </a:t>
            </a:r>
            <a:r>
              <a:rPr sz="2200" dirty="0">
                <a:latin typeface="Trebuchet MS"/>
                <a:cs typeface="Trebuchet MS"/>
              </a:rPr>
              <a:t>Ginseng,</a:t>
            </a:r>
            <a:r>
              <a:rPr sz="2200" spc="50" dirty="0">
                <a:latin typeface="Times New Roman"/>
                <a:cs typeface="Times New Roman"/>
              </a:rPr>
              <a:t> </a:t>
            </a:r>
            <a:r>
              <a:rPr sz="2200" dirty="0">
                <a:latin typeface="Trebuchet MS"/>
                <a:cs typeface="Trebuchet MS"/>
              </a:rPr>
              <a:t>EP</a:t>
            </a:r>
            <a:r>
              <a:rPr sz="2200" spc="10" dirty="0">
                <a:latin typeface="Times New Roman"/>
                <a:cs typeface="Times New Roman"/>
              </a:rPr>
              <a:t> </a:t>
            </a:r>
            <a:r>
              <a:rPr sz="2200" dirty="0">
                <a:latin typeface="Trebuchet MS"/>
                <a:cs typeface="Trebuchet MS"/>
              </a:rPr>
              <a:t>oil,</a:t>
            </a:r>
            <a:r>
              <a:rPr sz="2200" spc="45" dirty="0">
                <a:latin typeface="Times New Roman"/>
                <a:cs typeface="Times New Roman"/>
              </a:rPr>
              <a:t> </a:t>
            </a:r>
            <a:r>
              <a:rPr sz="2200" dirty="0">
                <a:latin typeface="Trebuchet MS"/>
                <a:cs typeface="Trebuchet MS"/>
              </a:rPr>
              <a:t>Dong</a:t>
            </a:r>
            <a:r>
              <a:rPr sz="2200" spc="45" dirty="0">
                <a:latin typeface="Times New Roman"/>
                <a:cs typeface="Times New Roman"/>
              </a:rPr>
              <a:t> </a:t>
            </a:r>
            <a:r>
              <a:rPr sz="2200" dirty="0">
                <a:latin typeface="Trebuchet MS"/>
                <a:cs typeface="Trebuchet MS"/>
              </a:rPr>
              <a:t>Quai,</a:t>
            </a:r>
            <a:r>
              <a:rPr sz="2200" spc="50" dirty="0">
                <a:latin typeface="Times New Roman"/>
                <a:cs typeface="Times New Roman"/>
              </a:rPr>
              <a:t> </a:t>
            </a:r>
            <a:r>
              <a:rPr sz="2200" dirty="0">
                <a:latin typeface="Trebuchet MS"/>
                <a:cs typeface="Trebuchet MS"/>
              </a:rPr>
              <a:t>Gingko</a:t>
            </a:r>
            <a:r>
              <a:rPr sz="2200" spc="45" dirty="0">
                <a:latin typeface="Times New Roman"/>
                <a:cs typeface="Times New Roman"/>
              </a:rPr>
              <a:t> </a:t>
            </a:r>
            <a:r>
              <a:rPr sz="2200" dirty="0">
                <a:latin typeface="Trebuchet MS"/>
                <a:cs typeface="Trebuchet MS"/>
              </a:rPr>
              <a:t>biloba,</a:t>
            </a:r>
            <a:r>
              <a:rPr sz="2200" spc="50" dirty="0">
                <a:latin typeface="Times New Roman"/>
                <a:cs typeface="Times New Roman"/>
              </a:rPr>
              <a:t> </a:t>
            </a:r>
            <a:r>
              <a:rPr sz="2200" dirty="0">
                <a:latin typeface="Trebuchet MS"/>
                <a:cs typeface="Trebuchet MS"/>
              </a:rPr>
              <a:t>Sage,</a:t>
            </a:r>
            <a:r>
              <a:rPr sz="2200" spc="55" dirty="0">
                <a:latin typeface="Times New Roman"/>
                <a:cs typeface="Times New Roman"/>
              </a:rPr>
              <a:t> </a:t>
            </a:r>
            <a:r>
              <a:rPr sz="2200" dirty="0">
                <a:latin typeface="Trebuchet MS"/>
                <a:cs typeface="Trebuchet MS"/>
              </a:rPr>
              <a:t>Wild</a:t>
            </a:r>
            <a:r>
              <a:rPr sz="2200" spc="10" dirty="0">
                <a:latin typeface="Times New Roman"/>
                <a:cs typeface="Times New Roman"/>
              </a:rPr>
              <a:t> </a:t>
            </a:r>
            <a:r>
              <a:rPr sz="2200" spc="-10" dirty="0">
                <a:latin typeface="Trebuchet MS"/>
                <a:cs typeface="Trebuchet MS"/>
              </a:rPr>
              <a:t>Yam</a:t>
            </a:r>
            <a:r>
              <a:rPr sz="2200" spc="50" dirty="0">
                <a:latin typeface="Times New Roman"/>
                <a:cs typeface="Times New Roman"/>
              </a:rPr>
              <a:t> </a:t>
            </a:r>
            <a:r>
              <a:rPr sz="2200" spc="-50" dirty="0">
                <a:latin typeface="Trebuchet MS"/>
                <a:cs typeface="Trebuchet MS"/>
              </a:rPr>
              <a:t>&amp;</a:t>
            </a:r>
            <a:endParaRPr sz="2200" dirty="0">
              <a:latin typeface="Trebuchet MS"/>
              <a:cs typeface="Trebuchet MS"/>
            </a:endParaRPr>
          </a:p>
          <a:p>
            <a:pPr marL="332740">
              <a:lnSpc>
                <a:spcPts val="2510"/>
              </a:lnSpc>
            </a:pPr>
            <a:r>
              <a:rPr sz="2200" dirty="0">
                <a:latin typeface="Trebuchet MS"/>
                <a:cs typeface="Trebuchet MS"/>
              </a:rPr>
              <a:t>St</a:t>
            </a:r>
            <a:r>
              <a:rPr sz="2200" spc="-75" dirty="0">
                <a:latin typeface="Trebuchet MS"/>
                <a:cs typeface="Trebuchet MS"/>
              </a:rPr>
              <a:t> </a:t>
            </a:r>
            <a:r>
              <a:rPr sz="2200" spc="-10" dirty="0">
                <a:latin typeface="Trebuchet MS"/>
                <a:cs typeface="Trebuchet MS"/>
              </a:rPr>
              <a:t>John’s</a:t>
            </a:r>
            <a:r>
              <a:rPr sz="2200" spc="-75" dirty="0">
                <a:latin typeface="Trebuchet MS"/>
                <a:cs typeface="Trebuchet MS"/>
              </a:rPr>
              <a:t> </a:t>
            </a:r>
            <a:r>
              <a:rPr sz="2200" spc="-20" dirty="0">
                <a:latin typeface="Trebuchet MS"/>
                <a:cs typeface="Trebuchet MS"/>
              </a:rPr>
              <a:t>Wort</a:t>
            </a:r>
            <a:endParaRPr sz="2200" dirty="0">
              <a:latin typeface="Trebuchet MS"/>
              <a:cs typeface="Trebuchet MS"/>
            </a:endParaRPr>
          </a:p>
          <a:p>
            <a:pPr marL="332740" marR="52705" indent="-320040">
              <a:lnSpc>
                <a:spcPts val="2380"/>
              </a:lnSpc>
              <a:spcBef>
                <a:spcPts val="930"/>
              </a:spcBef>
              <a:buFont typeface="Arial"/>
              <a:buChar char="•"/>
              <a:tabLst>
                <a:tab pos="332740" algn="l"/>
              </a:tabLst>
            </a:pPr>
            <a:r>
              <a:rPr sz="2200" u="sng" dirty="0">
                <a:uFill>
                  <a:solidFill>
                    <a:srgbClr val="000000"/>
                  </a:solidFill>
                </a:uFill>
                <a:latin typeface="Trebuchet MS"/>
                <a:cs typeface="Trebuchet MS"/>
              </a:rPr>
              <a:t>Vaginal</a:t>
            </a:r>
            <a:r>
              <a:rPr sz="2200" u="sng" spc="-10" dirty="0">
                <a:uFill>
                  <a:solidFill>
                    <a:srgbClr val="000000"/>
                  </a:solidFill>
                </a:uFill>
                <a:latin typeface="Times New Roman"/>
                <a:cs typeface="Times New Roman"/>
              </a:rPr>
              <a:t> </a:t>
            </a:r>
            <a:r>
              <a:rPr sz="2200" u="sng" dirty="0">
                <a:uFill>
                  <a:solidFill>
                    <a:srgbClr val="000000"/>
                  </a:solidFill>
                </a:uFill>
                <a:latin typeface="Trebuchet MS"/>
                <a:cs typeface="Trebuchet MS"/>
              </a:rPr>
              <a:t>interventions</a:t>
            </a:r>
            <a:r>
              <a:rPr sz="2200" u="none" dirty="0">
                <a:latin typeface="Trebuchet MS"/>
                <a:cs typeface="Trebuchet MS"/>
              </a:rPr>
              <a:t>:</a:t>
            </a:r>
            <a:r>
              <a:rPr sz="2200" u="none" spc="-10" dirty="0">
                <a:latin typeface="Times New Roman"/>
                <a:cs typeface="Times New Roman"/>
              </a:rPr>
              <a:t> </a:t>
            </a:r>
            <a:r>
              <a:rPr sz="2200" u="none" dirty="0">
                <a:latin typeface="Trebuchet MS"/>
                <a:cs typeface="Trebuchet MS"/>
              </a:rPr>
              <a:t>moisturisers,</a:t>
            </a:r>
            <a:r>
              <a:rPr sz="2200" u="none" spc="-15" dirty="0">
                <a:latin typeface="Times New Roman"/>
                <a:cs typeface="Times New Roman"/>
              </a:rPr>
              <a:t> </a:t>
            </a:r>
            <a:r>
              <a:rPr sz="2200" u="none" dirty="0">
                <a:latin typeface="Trebuchet MS"/>
                <a:cs typeface="Trebuchet MS"/>
              </a:rPr>
              <a:t>lubricants,</a:t>
            </a:r>
            <a:r>
              <a:rPr sz="2200" u="none" dirty="0">
                <a:latin typeface="Times New Roman"/>
                <a:cs typeface="Times New Roman"/>
              </a:rPr>
              <a:t> </a:t>
            </a:r>
            <a:r>
              <a:rPr sz="2200" u="none" dirty="0">
                <a:latin typeface="Trebuchet MS"/>
                <a:cs typeface="Trebuchet MS"/>
              </a:rPr>
              <a:t>vaginal</a:t>
            </a:r>
            <a:r>
              <a:rPr sz="2200" u="none" spc="-15" dirty="0">
                <a:latin typeface="Times New Roman"/>
                <a:cs typeface="Times New Roman"/>
              </a:rPr>
              <a:t> </a:t>
            </a:r>
            <a:r>
              <a:rPr sz="2200" u="none" dirty="0">
                <a:latin typeface="Trebuchet MS"/>
                <a:cs typeface="Trebuchet MS"/>
              </a:rPr>
              <a:t>LASER</a:t>
            </a:r>
            <a:r>
              <a:rPr sz="2200" u="none" spc="-5" dirty="0">
                <a:latin typeface="Times New Roman"/>
                <a:cs typeface="Times New Roman"/>
              </a:rPr>
              <a:t> </a:t>
            </a:r>
            <a:r>
              <a:rPr sz="2200" u="none" dirty="0">
                <a:latin typeface="Trebuchet MS"/>
                <a:cs typeface="Trebuchet MS"/>
              </a:rPr>
              <a:t>rejuvenation</a:t>
            </a:r>
            <a:r>
              <a:rPr sz="2200" u="none" spc="-10" dirty="0">
                <a:latin typeface="Times New Roman"/>
                <a:cs typeface="Times New Roman"/>
              </a:rPr>
              <a:t> </a:t>
            </a:r>
            <a:r>
              <a:rPr sz="2200" u="none" spc="-25" dirty="0">
                <a:latin typeface="Trebuchet MS"/>
                <a:cs typeface="Trebuchet MS"/>
              </a:rPr>
              <a:t>may</a:t>
            </a:r>
            <a:r>
              <a:rPr sz="2200" u="none" spc="-25" dirty="0">
                <a:latin typeface="Times New Roman"/>
                <a:cs typeface="Times New Roman"/>
              </a:rPr>
              <a:t> </a:t>
            </a:r>
            <a:r>
              <a:rPr sz="2200" u="none" dirty="0">
                <a:latin typeface="Trebuchet MS"/>
                <a:cs typeface="Trebuchet MS"/>
              </a:rPr>
              <a:t>all</a:t>
            </a:r>
            <a:r>
              <a:rPr sz="2200" u="none" spc="90" dirty="0">
                <a:latin typeface="Times New Roman"/>
                <a:cs typeface="Times New Roman"/>
              </a:rPr>
              <a:t> </a:t>
            </a:r>
            <a:r>
              <a:rPr sz="2200" u="none" dirty="0">
                <a:latin typeface="Trebuchet MS"/>
                <a:cs typeface="Trebuchet MS"/>
              </a:rPr>
              <a:t>have</a:t>
            </a:r>
            <a:r>
              <a:rPr sz="2200" u="none" spc="90" dirty="0">
                <a:latin typeface="Times New Roman"/>
                <a:cs typeface="Times New Roman"/>
              </a:rPr>
              <a:t> </a:t>
            </a:r>
            <a:r>
              <a:rPr sz="2200" u="none" spc="-10" dirty="0">
                <a:latin typeface="Trebuchet MS"/>
                <a:cs typeface="Trebuchet MS"/>
              </a:rPr>
              <a:t>benefit</a:t>
            </a:r>
            <a:endParaRPr sz="2200" dirty="0">
              <a:latin typeface="Trebuchet MS"/>
              <a:cs typeface="Trebuchet MS"/>
            </a:endParaRPr>
          </a:p>
          <a:p>
            <a:pPr marL="332740" marR="191770" indent="-320040">
              <a:lnSpc>
                <a:spcPct val="90000"/>
              </a:lnSpc>
              <a:spcBef>
                <a:spcPts val="860"/>
              </a:spcBef>
              <a:buFont typeface="Arial"/>
              <a:buChar char="•"/>
              <a:tabLst>
                <a:tab pos="332740" algn="l"/>
              </a:tabLst>
            </a:pPr>
            <a:r>
              <a:rPr sz="2200" u="sng" dirty="0">
                <a:uFill>
                  <a:solidFill>
                    <a:srgbClr val="000000"/>
                  </a:solidFill>
                </a:uFill>
                <a:latin typeface="Trebuchet MS"/>
                <a:cs typeface="Trebuchet MS"/>
              </a:rPr>
              <a:t>“Bio</a:t>
            </a:r>
            <a:r>
              <a:rPr sz="2200" u="sng" spc="-45" dirty="0">
                <a:uFill>
                  <a:solidFill>
                    <a:srgbClr val="000000"/>
                  </a:solidFill>
                </a:uFill>
                <a:latin typeface="Trebuchet MS"/>
                <a:cs typeface="Trebuchet MS"/>
              </a:rPr>
              <a:t> </a:t>
            </a:r>
            <a:r>
              <a:rPr sz="2200" u="sng" dirty="0">
                <a:uFill>
                  <a:solidFill>
                    <a:srgbClr val="000000"/>
                  </a:solidFill>
                </a:uFill>
                <a:latin typeface="Trebuchet MS"/>
                <a:cs typeface="Trebuchet MS"/>
              </a:rPr>
              <a:t>Identical</a:t>
            </a:r>
            <a:r>
              <a:rPr sz="2200" u="sng" spc="-45" dirty="0">
                <a:uFill>
                  <a:solidFill>
                    <a:srgbClr val="000000"/>
                  </a:solidFill>
                </a:uFill>
                <a:latin typeface="Trebuchet MS"/>
                <a:cs typeface="Trebuchet MS"/>
              </a:rPr>
              <a:t> </a:t>
            </a:r>
            <a:r>
              <a:rPr sz="2200" u="sng" dirty="0">
                <a:uFill>
                  <a:solidFill>
                    <a:srgbClr val="000000"/>
                  </a:solidFill>
                </a:uFill>
                <a:latin typeface="Trebuchet MS"/>
                <a:cs typeface="Trebuchet MS"/>
              </a:rPr>
              <a:t>Hormones</a:t>
            </a:r>
            <a:r>
              <a:rPr sz="2200" u="none" dirty="0">
                <a:latin typeface="Trebuchet MS"/>
                <a:cs typeface="Trebuchet MS"/>
              </a:rPr>
              <a:t>”</a:t>
            </a:r>
            <a:r>
              <a:rPr sz="2200" u="none" spc="-45" dirty="0">
                <a:latin typeface="Trebuchet MS"/>
                <a:cs typeface="Trebuchet MS"/>
              </a:rPr>
              <a:t> </a:t>
            </a:r>
            <a:r>
              <a:rPr sz="2200" u="none" dirty="0">
                <a:latin typeface="Trebuchet MS"/>
                <a:cs typeface="Trebuchet MS"/>
              </a:rPr>
              <a:t>is</a:t>
            </a:r>
            <a:r>
              <a:rPr sz="2200" u="none" spc="-45" dirty="0">
                <a:latin typeface="Trebuchet MS"/>
                <a:cs typeface="Trebuchet MS"/>
              </a:rPr>
              <a:t> </a:t>
            </a:r>
            <a:r>
              <a:rPr sz="2200" u="none" dirty="0">
                <a:latin typeface="Trebuchet MS"/>
                <a:cs typeface="Trebuchet MS"/>
              </a:rPr>
              <a:t>a</a:t>
            </a:r>
            <a:r>
              <a:rPr sz="2200" u="none" spc="-45" dirty="0">
                <a:latin typeface="Trebuchet MS"/>
                <a:cs typeface="Trebuchet MS"/>
              </a:rPr>
              <a:t> </a:t>
            </a:r>
            <a:r>
              <a:rPr sz="2200" u="none" dirty="0">
                <a:latin typeface="Trebuchet MS"/>
                <a:cs typeface="Trebuchet MS"/>
              </a:rPr>
              <a:t>marketing</a:t>
            </a:r>
            <a:r>
              <a:rPr sz="2200" u="none" spc="-45" dirty="0">
                <a:latin typeface="Trebuchet MS"/>
                <a:cs typeface="Trebuchet MS"/>
              </a:rPr>
              <a:t> </a:t>
            </a:r>
            <a:r>
              <a:rPr sz="2200" u="none" dirty="0">
                <a:latin typeface="Trebuchet MS"/>
                <a:cs typeface="Trebuchet MS"/>
              </a:rPr>
              <a:t>slogan-</a:t>
            </a:r>
            <a:r>
              <a:rPr sz="2200" u="none" spc="70" dirty="0">
                <a:latin typeface="Times New Roman"/>
                <a:cs typeface="Times New Roman"/>
              </a:rPr>
              <a:t> </a:t>
            </a:r>
            <a:r>
              <a:rPr sz="2200" u="none" dirty="0">
                <a:latin typeface="Trebuchet MS"/>
                <a:cs typeface="Trebuchet MS"/>
              </a:rPr>
              <a:t>these</a:t>
            </a:r>
            <a:r>
              <a:rPr sz="2200" u="none" spc="70" dirty="0">
                <a:latin typeface="Times New Roman"/>
                <a:cs typeface="Times New Roman"/>
              </a:rPr>
              <a:t> </a:t>
            </a:r>
            <a:r>
              <a:rPr sz="2200" u="none" dirty="0">
                <a:latin typeface="Trebuchet MS"/>
                <a:cs typeface="Trebuchet MS"/>
              </a:rPr>
              <a:t>products</a:t>
            </a:r>
            <a:r>
              <a:rPr sz="2200" u="none" spc="70" dirty="0">
                <a:latin typeface="Times New Roman"/>
                <a:cs typeface="Times New Roman"/>
              </a:rPr>
              <a:t> </a:t>
            </a:r>
            <a:r>
              <a:rPr sz="2200" u="none" dirty="0">
                <a:latin typeface="Trebuchet MS"/>
                <a:cs typeface="Trebuchet MS"/>
              </a:rPr>
              <a:t>are</a:t>
            </a:r>
            <a:r>
              <a:rPr sz="2200" u="none" spc="55" dirty="0">
                <a:latin typeface="Times New Roman"/>
                <a:cs typeface="Times New Roman"/>
              </a:rPr>
              <a:t> </a:t>
            </a:r>
            <a:r>
              <a:rPr sz="2200" u="none" dirty="0">
                <a:latin typeface="Trebuchet MS"/>
                <a:cs typeface="Trebuchet MS"/>
              </a:rPr>
              <a:t>created</a:t>
            </a:r>
            <a:r>
              <a:rPr sz="2200" u="none" spc="70" dirty="0">
                <a:latin typeface="Times New Roman"/>
                <a:cs typeface="Times New Roman"/>
              </a:rPr>
              <a:t> </a:t>
            </a:r>
            <a:r>
              <a:rPr sz="2200" u="none" spc="-25" dirty="0">
                <a:latin typeface="Trebuchet MS"/>
                <a:cs typeface="Trebuchet MS"/>
              </a:rPr>
              <a:t>in</a:t>
            </a:r>
            <a:r>
              <a:rPr sz="2200" u="none" spc="-25" dirty="0">
                <a:latin typeface="Times New Roman"/>
                <a:cs typeface="Times New Roman"/>
              </a:rPr>
              <a:t> </a:t>
            </a:r>
            <a:r>
              <a:rPr sz="2200" u="none" dirty="0">
                <a:latin typeface="Trebuchet MS"/>
                <a:cs typeface="Trebuchet MS"/>
              </a:rPr>
              <a:t>compounding</a:t>
            </a:r>
            <a:r>
              <a:rPr sz="2200" u="none" spc="65" dirty="0">
                <a:latin typeface="Times New Roman"/>
                <a:cs typeface="Times New Roman"/>
              </a:rPr>
              <a:t> </a:t>
            </a:r>
            <a:r>
              <a:rPr sz="2200" u="none" dirty="0">
                <a:latin typeface="Trebuchet MS"/>
                <a:cs typeface="Trebuchet MS"/>
              </a:rPr>
              <a:t>pharmacies</a:t>
            </a:r>
            <a:r>
              <a:rPr sz="2200" u="none" spc="50" dirty="0">
                <a:latin typeface="Times New Roman"/>
                <a:cs typeface="Times New Roman"/>
              </a:rPr>
              <a:t> </a:t>
            </a:r>
            <a:r>
              <a:rPr sz="2200" u="none" dirty="0">
                <a:latin typeface="Trebuchet MS"/>
                <a:cs typeface="Trebuchet MS"/>
              </a:rPr>
              <a:t>that</a:t>
            </a:r>
            <a:r>
              <a:rPr sz="2200" u="none" spc="65" dirty="0">
                <a:latin typeface="Times New Roman"/>
                <a:cs typeface="Times New Roman"/>
              </a:rPr>
              <a:t> </a:t>
            </a:r>
            <a:r>
              <a:rPr sz="2200" u="none" dirty="0">
                <a:latin typeface="Trebuchet MS"/>
                <a:cs typeface="Trebuchet MS"/>
              </a:rPr>
              <a:t>are</a:t>
            </a:r>
            <a:r>
              <a:rPr sz="2200" u="none" spc="65" dirty="0">
                <a:latin typeface="Times New Roman"/>
                <a:cs typeface="Times New Roman"/>
              </a:rPr>
              <a:t> </a:t>
            </a:r>
            <a:r>
              <a:rPr sz="2200" u="none" dirty="0">
                <a:latin typeface="Trebuchet MS"/>
                <a:cs typeface="Trebuchet MS"/>
              </a:rPr>
              <a:t>often</a:t>
            </a:r>
            <a:r>
              <a:rPr sz="2200" u="none" spc="65" dirty="0">
                <a:latin typeface="Times New Roman"/>
                <a:cs typeface="Times New Roman"/>
              </a:rPr>
              <a:t> </a:t>
            </a:r>
            <a:r>
              <a:rPr sz="2200" u="none" dirty="0">
                <a:latin typeface="Trebuchet MS"/>
                <a:cs typeface="Trebuchet MS"/>
              </a:rPr>
              <a:t>unregulated</a:t>
            </a:r>
            <a:r>
              <a:rPr sz="2200" u="none" spc="60" dirty="0">
                <a:latin typeface="Times New Roman"/>
                <a:cs typeface="Times New Roman"/>
              </a:rPr>
              <a:t> </a:t>
            </a:r>
            <a:r>
              <a:rPr sz="2200" u="none" dirty="0">
                <a:latin typeface="Trebuchet MS"/>
                <a:cs typeface="Trebuchet MS"/>
              </a:rPr>
              <a:t>and</a:t>
            </a:r>
            <a:r>
              <a:rPr sz="2200" u="none" spc="90" dirty="0">
                <a:latin typeface="Times New Roman"/>
                <a:cs typeface="Times New Roman"/>
              </a:rPr>
              <a:t> </a:t>
            </a:r>
            <a:r>
              <a:rPr sz="2200" b="1" u="none" dirty="0">
                <a:solidFill>
                  <a:srgbClr val="6F2F9F"/>
                </a:solidFill>
                <a:latin typeface="Trebuchet MS"/>
                <a:cs typeface="Trebuchet MS"/>
              </a:rPr>
              <a:t>these</a:t>
            </a:r>
            <a:r>
              <a:rPr sz="2200" u="none" spc="70" dirty="0">
                <a:solidFill>
                  <a:srgbClr val="6F2F9F"/>
                </a:solidFill>
                <a:latin typeface="Times New Roman"/>
                <a:cs typeface="Times New Roman"/>
              </a:rPr>
              <a:t> </a:t>
            </a:r>
            <a:r>
              <a:rPr sz="2200" b="1" u="none" dirty="0">
                <a:solidFill>
                  <a:srgbClr val="6F2F9F"/>
                </a:solidFill>
                <a:latin typeface="Trebuchet MS"/>
                <a:cs typeface="Trebuchet MS"/>
              </a:rPr>
              <a:t>products</a:t>
            </a:r>
            <a:r>
              <a:rPr sz="2200" u="none" spc="80" dirty="0">
                <a:solidFill>
                  <a:srgbClr val="6F2F9F"/>
                </a:solidFill>
                <a:latin typeface="Times New Roman"/>
                <a:cs typeface="Times New Roman"/>
              </a:rPr>
              <a:t> </a:t>
            </a:r>
            <a:r>
              <a:rPr sz="2200" b="1" u="none" spc="-25" dirty="0">
                <a:solidFill>
                  <a:srgbClr val="6F2F9F"/>
                </a:solidFill>
                <a:latin typeface="Trebuchet MS"/>
                <a:cs typeface="Trebuchet MS"/>
              </a:rPr>
              <a:t>are</a:t>
            </a:r>
            <a:r>
              <a:rPr sz="2200" u="none" spc="-25" dirty="0">
                <a:solidFill>
                  <a:srgbClr val="6F2F9F"/>
                </a:solidFill>
                <a:latin typeface="Times New Roman"/>
                <a:cs typeface="Times New Roman"/>
              </a:rPr>
              <a:t> </a:t>
            </a:r>
            <a:r>
              <a:rPr sz="2200" b="1" u="none" dirty="0">
                <a:solidFill>
                  <a:srgbClr val="6F2F9F"/>
                </a:solidFill>
                <a:latin typeface="Trebuchet MS"/>
                <a:cs typeface="Trebuchet MS"/>
              </a:rPr>
              <a:t>not</a:t>
            </a:r>
            <a:r>
              <a:rPr sz="2200" u="none" spc="60" dirty="0">
                <a:solidFill>
                  <a:srgbClr val="6F2F9F"/>
                </a:solidFill>
                <a:latin typeface="Times New Roman"/>
                <a:cs typeface="Times New Roman"/>
              </a:rPr>
              <a:t> </a:t>
            </a:r>
            <a:r>
              <a:rPr sz="2200" b="1" u="none" dirty="0">
                <a:solidFill>
                  <a:srgbClr val="6F2F9F"/>
                </a:solidFill>
                <a:latin typeface="Trebuchet MS"/>
                <a:cs typeface="Trebuchet MS"/>
              </a:rPr>
              <a:t>recommended</a:t>
            </a:r>
            <a:r>
              <a:rPr sz="2200" u="none" spc="65" dirty="0">
                <a:solidFill>
                  <a:srgbClr val="6F2F9F"/>
                </a:solidFill>
                <a:latin typeface="Times New Roman"/>
                <a:cs typeface="Times New Roman"/>
              </a:rPr>
              <a:t> </a:t>
            </a:r>
            <a:r>
              <a:rPr sz="2200" b="1" u="none" dirty="0">
                <a:solidFill>
                  <a:srgbClr val="6F2F9F"/>
                </a:solidFill>
                <a:latin typeface="Trebuchet MS"/>
                <a:cs typeface="Trebuchet MS"/>
              </a:rPr>
              <a:t>for</a:t>
            </a:r>
            <a:r>
              <a:rPr sz="2200" u="none" spc="50" dirty="0">
                <a:solidFill>
                  <a:srgbClr val="6F2F9F"/>
                </a:solidFill>
                <a:latin typeface="Times New Roman"/>
                <a:cs typeface="Times New Roman"/>
              </a:rPr>
              <a:t> </a:t>
            </a:r>
            <a:r>
              <a:rPr sz="2200" b="1" u="none" dirty="0">
                <a:solidFill>
                  <a:srgbClr val="6F2F9F"/>
                </a:solidFill>
                <a:latin typeface="Trebuchet MS"/>
                <a:cs typeface="Trebuchet MS"/>
              </a:rPr>
              <a:t>anyone</a:t>
            </a:r>
            <a:r>
              <a:rPr sz="2200" u="none" spc="65" dirty="0">
                <a:solidFill>
                  <a:srgbClr val="6F2F9F"/>
                </a:solidFill>
                <a:latin typeface="Times New Roman"/>
                <a:cs typeface="Times New Roman"/>
              </a:rPr>
              <a:t> </a:t>
            </a:r>
            <a:r>
              <a:rPr sz="2200" b="1" u="none" dirty="0">
                <a:solidFill>
                  <a:srgbClr val="6F2F9F"/>
                </a:solidFill>
                <a:latin typeface="Trebuchet MS"/>
                <a:cs typeface="Trebuchet MS"/>
              </a:rPr>
              <a:t>but</a:t>
            </a:r>
            <a:r>
              <a:rPr sz="2200" u="none" spc="85" dirty="0">
                <a:solidFill>
                  <a:srgbClr val="6F2F9F"/>
                </a:solidFill>
                <a:latin typeface="Times New Roman"/>
                <a:cs typeface="Times New Roman"/>
              </a:rPr>
              <a:t> </a:t>
            </a:r>
            <a:r>
              <a:rPr sz="2200" b="1" u="none" dirty="0">
                <a:solidFill>
                  <a:srgbClr val="6F2F9F"/>
                </a:solidFill>
                <a:latin typeface="Trebuchet MS"/>
                <a:cs typeface="Trebuchet MS"/>
              </a:rPr>
              <a:t>esp</a:t>
            </a:r>
            <a:r>
              <a:rPr sz="2200" u="none" spc="60" dirty="0">
                <a:solidFill>
                  <a:srgbClr val="6F2F9F"/>
                </a:solidFill>
                <a:latin typeface="Times New Roman"/>
                <a:cs typeface="Times New Roman"/>
              </a:rPr>
              <a:t> </a:t>
            </a:r>
            <a:r>
              <a:rPr sz="2200" b="1" u="none" dirty="0">
                <a:solidFill>
                  <a:srgbClr val="6F2F9F"/>
                </a:solidFill>
                <a:latin typeface="Trebuchet MS"/>
                <a:cs typeface="Trebuchet MS"/>
              </a:rPr>
              <a:t>NOT</a:t>
            </a:r>
            <a:r>
              <a:rPr sz="2200" u="none" spc="20" dirty="0">
                <a:solidFill>
                  <a:srgbClr val="6F2F9F"/>
                </a:solidFill>
                <a:latin typeface="Times New Roman"/>
                <a:cs typeface="Times New Roman"/>
              </a:rPr>
              <a:t> </a:t>
            </a:r>
            <a:r>
              <a:rPr sz="2200" b="1" u="none" dirty="0">
                <a:solidFill>
                  <a:srgbClr val="6F2F9F"/>
                </a:solidFill>
                <a:latin typeface="Trebuchet MS"/>
                <a:cs typeface="Trebuchet MS"/>
              </a:rPr>
              <a:t>after</a:t>
            </a:r>
            <a:r>
              <a:rPr sz="2200" u="none" spc="50" dirty="0">
                <a:solidFill>
                  <a:srgbClr val="6F2F9F"/>
                </a:solidFill>
                <a:latin typeface="Times New Roman"/>
                <a:cs typeface="Times New Roman"/>
              </a:rPr>
              <a:t> </a:t>
            </a:r>
            <a:r>
              <a:rPr sz="2200" b="1" u="none" dirty="0">
                <a:solidFill>
                  <a:srgbClr val="6F2F9F"/>
                </a:solidFill>
                <a:latin typeface="Trebuchet MS"/>
                <a:cs typeface="Trebuchet MS"/>
              </a:rPr>
              <a:t>Breast</a:t>
            </a:r>
            <a:r>
              <a:rPr sz="2200" u="none" spc="75" dirty="0">
                <a:solidFill>
                  <a:srgbClr val="6F2F9F"/>
                </a:solidFill>
                <a:latin typeface="Times New Roman"/>
                <a:cs typeface="Times New Roman"/>
              </a:rPr>
              <a:t> </a:t>
            </a:r>
            <a:r>
              <a:rPr sz="2200" b="1" u="none" spc="-10" dirty="0">
                <a:solidFill>
                  <a:srgbClr val="6F2F9F"/>
                </a:solidFill>
                <a:latin typeface="Trebuchet MS"/>
                <a:cs typeface="Trebuchet MS"/>
              </a:rPr>
              <a:t>Cancer</a:t>
            </a:r>
            <a:endParaRPr sz="22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35940" y="245109"/>
            <a:ext cx="10428605" cy="1300480"/>
          </a:xfrm>
          <a:prstGeom prst="rect">
            <a:avLst/>
          </a:prstGeom>
        </p:spPr>
        <p:txBody>
          <a:bodyPr vert="horz" wrap="square" lIns="0" tIns="88900" rIns="0" bIns="0" rtlCol="0">
            <a:spAutoFit/>
          </a:bodyPr>
          <a:lstStyle/>
          <a:p>
            <a:pPr marL="12700" marR="5080">
              <a:lnSpc>
                <a:spcPts val="4750"/>
              </a:lnSpc>
              <a:spcBef>
                <a:spcPts val="700"/>
              </a:spcBef>
            </a:pPr>
            <a:r>
              <a:rPr spc="-50" dirty="0"/>
              <a:t>Alternative</a:t>
            </a:r>
            <a:r>
              <a:rPr b="0" spc="-215" dirty="0">
                <a:latin typeface="Times New Roman"/>
                <a:cs typeface="Times New Roman"/>
              </a:rPr>
              <a:t> </a:t>
            </a:r>
            <a:r>
              <a:rPr spc="-40" dirty="0"/>
              <a:t>Therapies:</a:t>
            </a:r>
            <a:r>
              <a:rPr b="0" spc="-185" dirty="0">
                <a:latin typeface="Times New Roman"/>
                <a:cs typeface="Times New Roman"/>
              </a:rPr>
              <a:t> </a:t>
            </a:r>
            <a:r>
              <a:rPr spc="-25" dirty="0"/>
              <a:t>Flushes</a:t>
            </a:r>
            <a:r>
              <a:rPr b="0" spc="-200" dirty="0">
                <a:latin typeface="Times New Roman"/>
                <a:cs typeface="Times New Roman"/>
              </a:rPr>
              <a:t> </a:t>
            </a:r>
            <a:r>
              <a:rPr dirty="0"/>
              <a:t>&amp;</a:t>
            </a:r>
            <a:r>
              <a:rPr b="0" spc="-195" dirty="0">
                <a:latin typeface="Times New Roman"/>
                <a:cs typeface="Times New Roman"/>
              </a:rPr>
              <a:t> </a:t>
            </a:r>
            <a:r>
              <a:rPr spc="-60" dirty="0"/>
              <a:t>Sweats</a:t>
            </a:r>
            <a:r>
              <a:rPr b="0" spc="-195" dirty="0">
                <a:latin typeface="Times New Roman"/>
                <a:cs typeface="Times New Roman"/>
              </a:rPr>
              <a:t> </a:t>
            </a:r>
            <a:r>
              <a:rPr spc="-10" dirty="0"/>
              <a:t>reduce</a:t>
            </a:r>
            <a:r>
              <a:rPr b="0" spc="-10" dirty="0">
                <a:latin typeface="Times New Roman"/>
                <a:cs typeface="Times New Roman"/>
              </a:rPr>
              <a:t> </a:t>
            </a:r>
            <a:r>
              <a:rPr spc="-20" dirty="0"/>
              <a:t>using</a:t>
            </a:r>
            <a:r>
              <a:rPr b="0" spc="-225" dirty="0">
                <a:latin typeface="Times New Roman"/>
                <a:cs typeface="Times New Roman"/>
              </a:rPr>
              <a:t> </a:t>
            </a:r>
            <a:r>
              <a:rPr spc="-55" dirty="0"/>
              <a:t>CBT</a:t>
            </a:r>
            <a:r>
              <a:rPr b="0" spc="-220" dirty="0">
                <a:latin typeface="Times New Roman"/>
                <a:cs typeface="Times New Roman"/>
              </a:rPr>
              <a:t> </a:t>
            </a:r>
            <a:r>
              <a:rPr dirty="0"/>
              <a:t>&amp;</a:t>
            </a:r>
            <a:r>
              <a:rPr b="0" spc="-204" dirty="0">
                <a:latin typeface="Times New Roman"/>
                <a:cs typeface="Times New Roman"/>
              </a:rPr>
              <a:t> </a:t>
            </a:r>
            <a:r>
              <a:rPr spc="-10" dirty="0"/>
              <a:t>Mindfulness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37</a:t>
            </a:fld>
            <a:endParaRPr spc="-25" dirty="0"/>
          </a:p>
        </p:txBody>
      </p:sp>
      <p:sp>
        <p:nvSpPr>
          <p:cNvPr id="3" name="object 3"/>
          <p:cNvSpPr txBox="1"/>
          <p:nvPr/>
        </p:nvSpPr>
        <p:spPr>
          <a:xfrm>
            <a:off x="535940" y="1702435"/>
            <a:ext cx="10574020" cy="3567643"/>
          </a:xfrm>
          <a:prstGeom prst="rect">
            <a:avLst/>
          </a:prstGeom>
        </p:spPr>
        <p:txBody>
          <a:bodyPr vert="horz" wrap="square" lIns="0" tIns="12700" rIns="0" bIns="0" rtlCol="0">
            <a:spAutoFit/>
          </a:bodyPr>
          <a:lstStyle/>
          <a:p>
            <a:pPr marL="329565" marR="5080" indent="-317500" algn="just">
              <a:lnSpc>
                <a:spcPct val="150000"/>
              </a:lnSpc>
              <a:spcBef>
                <a:spcPts val="100"/>
              </a:spcBef>
              <a:buFont typeface="Arial"/>
              <a:buChar char="•"/>
              <a:tabLst>
                <a:tab pos="332105" algn="l"/>
              </a:tabLst>
            </a:pPr>
            <a:r>
              <a:rPr sz="2400" b="1" dirty="0">
                <a:solidFill>
                  <a:srgbClr val="2E5496"/>
                </a:solidFill>
                <a:latin typeface="Trebuchet MS"/>
                <a:cs typeface="Trebuchet MS"/>
              </a:rPr>
              <a:t>Cognitive</a:t>
            </a:r>
            <a:r>
              <a:rPr sz="2400" spc="35" dirty="0">
                <a:solidFill>
                  <a:srgbClr val="2E5496"/>
                </a:solidFill>
                <a:latin typeface="Times New Roman"/>
                <a:cs typeface="Times New Roman"/>
              </a:rPr>
              <a:t> </a:t>
            </a:r>
            <a:r>
              <a:rPr sz="2400" b="1" dirty="0">
                <a:solidFill>
                  <a:srgbClr val="2E5496"/>
                </a:solidFill>
                <a:latin typeface="Trebuchet MS"/>
                <a:cs typeface="Trebuchet MS"/>
              </a:rPr>
              <a:t>Behavioural</a:t>
            </a:r>
            <a:r>
              <a:rPr sz="2400" dirty="0">
                <a:solidFill>
                  <a:srgbClr val="2E5496"/>
                </a:solidFill>
                <a:latin typeface="Times New Roman"/>
                <a:cs typeface="Times New Roman"/>
              </a:rPr>
              <a:t> </a:t>
            </a:r>
            <a:r>
              <a:rPr sz="2400" b="1" dirty="0">
                <a:solidFill>
                  <a:srgbClr val="2E5496"/>
                </a:solidFill>
                <a:latin typeface="Trebuchet MS"/>
                <a:cs typeface="Trebuchet MS"/>
              </a:rPr>
              <a:t>Therapy</a:t>
            </a:r>
            <a:r>
              <a:rPr sz="2400" spc="40" dirty="0">
                <a:solidFill>
                  <a:srgbClr val="2E5496"/>
                </a:solidFill>
                <a:latin typeface="Times New Roman"/>
                <a:cs typeface="Times New Roman"/>
              </a:rPr>
              <a:t> </a:t>
            </a:r>
            <a:r>
              <a:rPr sz="2400" dirty="0">
                <a:latin typeface="Trebuchet MS"/>
                <a:cs typeface="Trebuchet MS"/>
              </a:rPr>
              <a:t>has</a:t>
            </a:r>
            <a:r>
              <a:rPr sz="2400" spc="55" dirty="0">
                <a:latin typeface="Times New Roman"/>
                <a:cs typeface="Times New Roman"/>
              </a:rPr>
              <a:t> </a:t>
            </a:r>
            <a:r>
              <a:rPr sz="2400" dirty="0">
                <a:latin typeface="Trebuchet MS"/>
                <a:cs typeface="Trebuchet MS"/>
              </a:rPr>
              <a:t>been</a:t>
            </a:r>
            <a:r>
              <a:rPr sz="2400" spc="60" dirty="0">
                <a:latin typeface="Times New Roman"/>
                <a:cs typeface="Times New Roman"/>
              </a:rPr>
              <a:t> </a:t>
            </a:r>
            <a:r>
              <a:rPr sz="2400" dirty="0">
                <a:latin typeface="Trebuchet MS"/>
                <a:cs typeface="Trebuchet MS"/>
              </a:rPr>
              <a:t>found</a:t>
            </a:r>
            <a:r>
              <a:rPr sz="2400" spc="60" dirty="0">
                <a:latin typeface="Times New Roman"/>
                <a:cs typeface="Times New Roman"/>
              </a:rPr>
              <a:t> </a:t>
            </a:r>
            <a:r>
              <a:rPr sz="2400" dirty="0">
                <a:latin typeface="Trebuchet MS"/>
                <a:cs typeface="Trebuchet MS"/>
              </a:rPr>
              <a:t>beneficial</a:t>
            </a:r>
            <a:r>
              <a:rPr sz="2400" spc="80" dirty="0">
                <a:latin typeface="Times New Roman"/>
                <a:cs typeface="Times New Roman"/>
              </a:rPr>
              <a:t> </a:t>
            </a:r>
            <a:r>
              <a:rPr sz="2400" dirty="0">
                <a:latin typeface="Trebuchet MS"/>
                <a:cs typeface="Trebuchet MS"/>
              </a:rPr>
              <a:t>over</a:t>
            </a:r>
            <a:r>
              <a:rPr sz="2400" spc="70" dirty="0">
                <a:latin typeface="Times New Roman"/>
                <a:cs typeface="Times New Roman"/>
              </a:rPr>
              <a:t> </a:t>
            </a:r>
            <a:r>
              <a:rPr sz="2400" dirty="0">
                <a:latin typeface="Trebuchet MS"/>
                <a:cs typeface="Trebuchet MS"/>
              </a:rPr>
              <a:t>placebo</a:t>
            </a:r>
            <a:r>
              <a:rPr sz="2400" spc="60" dirty="0">
                <a:latin typeface="Times New Roman"/>
                <a:cs typeface="Times New Roman"/>
              </a:rPr>
              <a:t> </a:t>
            </a:r>
            <a:r>
              <a:rPr sz="2400" spc="-25" dirty="0">
                <a:latin typeface="Trebuchet MS"/>
                <a:cs typeface="Trebuchet MS"/>
              </a:rPr>
              <a:t>in</a:t>
            </a:r>
            <a:r>
              <a:rPr sz="2400" spc="-25" dirty="0">
                <a:latin typeface="Times New Roman"/>
                <a:cs typeface="Times New Roman"/>
              </a:rPr>
              <a:t> 	</a:t>
            </a:r>
            <a:r>
              <a:rPr sz="2400" dirty="0">
                <a:latin typeface="Trebuchet MS"/>
                <a:cs typeface="Trebuchet MS"/>
              </a:rPr>
              <a:t>several</a:t>
            </a:r>
            <a:r>
              <a:rPr sz="2400" spc="75" dirty="0">
                <a:latin typeface="Times New Roman"/>
                <a:cs typeface="Times New Roman"/>
              </a:rPr>
              <a:t> </a:t>
            </a:r>
            <a:r>
              <a:rPr sz="2400" dirty="0">
                <a:latin typeface="Trebuchet MS"/>
                <a:cs typeface="Trebuchet MS"/>
              </a:rPr>
              <a:t>aspects</a:t>
            </a:r>
            <a:r>
              <a:rPr sz="2400" spc="65" dirty="0">
                <a:latin typeface="Times New Roman"/>
                <a:cs typeface="Times New Roman"/>
              </a:rPr>
              <a:t> </a:t>
            </a:r>
            <a:r>
              <a:rPr sz="2400" dirty="0">
                <a:latin typeface="Trebuchet MS"/>
                <a:cs typeface="Trebuchet MS"/>
              </a:rPr>
              <a:t>of</a:t>
            </a:r>
            <a:r>
              <a:rPr sz="2400" spc="60" dirty="0">
                <a:latin typeface="Times New Roman"/>
                <a:cs typeface="Times New Roman"/>
              </a:rPr>
              <a:t> </a:t>
            </a:r>
            <a:r>
              <a:rPr sz="2400" dirty="0">
                <a:latin typeface="Trebuchet MS"/>
                <a:cs typeface="Trebuchet MS"/>
              </a:rPr>
              <a:t>Peri</a:t>
            </a:r>
            <a:r>
              <a:rPr sz="2400" spc="55" dirty="0">
                <a:latin typeface="Times New Roman"/>
                <a:cs typeface="Times New Roman"/>
              </a:rPr>
              <a:t> </a:t>
            </a:r>
            <a:r>
              <a:rPr sz="2400" dirty="0">
                <a:latin typeface="Trebuchet MS"/>
                <a:cs typeface="Trebuchet MS"/>
              </a:rPr>
              <a:t>menopausal</a:t>
            </a:r>
            <a:r>
              <a:rPr sz="2400" spc="85" dirty="0">
                <a:latin typeface="Times New Roman"/>
                <a:cs typeface="Times New Roman"/>
              </a:rPr>
              <a:t> </a:t>
            </a:r>
            <a:r>
              <a:rPr sz="2400" dirty="0">
                <a:latin typeface="Trebuchet MS"/>
                <a:cs typeface="Trebuchet MS"/>
              </a:rPr>
              <a:t>management</a:t>
            </a:r>
            <a:r>
              <a:rPr sz="2400" spc="70" dirty="0">
                <a:latin typeface="Times New Roman"/>
                <a:cs typeface="Times New Roman"/>
              </a:rPr>
              <a:t> </a:t>
            </a:r>
            <a:r>
              <a:rPr sz="2400" dirty="0">
                <a:latin typeface="Trebuchet MS"/>
                <a:cs typeface="Trebuchet MS"/>
              </a:rPr>
              <a:t>including</a:t>
            </a:r>
            <a:r>
              <a:rPr sz="2400" spc="90" dirty="0">
                <a:latin typeface="Times New Roman"/>
                <a:cs typeface="Times New Roman"/>
              </a:rPr>
              <a:t> </a:t>
            </a:r>
            <a:r>
              <a:rPr sz="2400" b="1" dirty="0">
                <a:solidFill>
                  <a:srgbClr val="2E5496"/>
                </a:solidFill>
                <a:latin typeface="Trebuchet MS"/>
                <a:cs typeface="Trebuchet MS"/>
              </a:rPr>
              <a:t>VMS</a:t>
            </a:r>
            <a:r>
              <a:rPr sz="2400" spc="50" dirty="0">
                <a:solidFill>
                  <a:srgbClr val="2E5496"/>
                </a:solidFill>
                <a:latin typeface="Times New Roman"/>
                <a:cs typeface="Times New Roman"/>
              </a:rPr>
              <a:t> </a:t>
            </a:r>
            <a:r>
              <a:rPr sz="2400" b="1" dirty="0">
                <a:solidFill>
                  <a:srgbClr val="2E5496"/>
                </a:solidFill>
                <a:latin typeface="Trebuchet MS"/>
                <a:cs typeface="Trebuchet MS"/>
              </a:rPr>
              <a:t>relief</a:t>
            </a:r>
            <a:r>
              <a:rPr sz="2400" spc="55" dirty="0">
                <a:solidFill>
                  <a:srgbClr val="2E5496"/>
                </a:solidFill>
                <a:latin typeface="Times New Roman"/>
                <a:cs typeface="Times New Roman"/>
              </a:rPr>
              <a:t> </a:t>
            </a:r>
            <a:r>
              <a:rPr sz="2400" b="1" spc="-20" dirty="0">
                <a:solidFill>
                  <a:srgbClr val="2E5496"/>
                </a:solidFill>
                <a:latin typeface="Trebuchet MS"/>
                <a:cs typeface="Trebuchet MS"/>
              </a:rPr>
              <a:t>with</a:t>
            </a:r>
            <a:r>
              <a:rPr sz="2400" spc="-20" dirty="0">
                <a:solidFill>
                  <a:srgbClr val="2E5496"/>
                </a:solidFill>
                <a:latin typeface="Times New Roman"/>
                <a:cs typeface="Times New Roman"/>
              </a:rPr>
              <a:t> 	</a:t>
            </a:r>
            <a:r>
              <a:rPr sz="2400" b="1" dirty="0">
                <a:solidFill>
                  <a:srgbClr val="2E5496"/>
                </a:solidFill>
                <a:latin typeface="Trebuchet MS"/>
                <a:cs typeface="Trebuchet MS"/>
              </a:rPr>
              <a:t>up</a:t>
            </a:r>
            <a:r>
              <a:rPr sz="2400" spc="95" dirty="0">
                <a:solidFill>
                  <a:srgbClr val="2E5496"/>
                </a:solidFill>
                <a:latin typeface="Times New Roman"/>
                <a:cs typeface="Times New Roman"/>
              </a:rPr>
              <a:t> </a:t>
            </a:r>
            <a:r>
              <a:rPr sz="2400" b="1" dirty="0">
                <a:solidFill>
                  <a:srgbClr val="2E5496"/>
                </a:solidFill>
                <a:latin typeface="Trebuchet MS"/>
                <a:cs typeface="Trebuchet MS"/>
              </a:rPr>
              <a:t>to</a:t>
            </a:r>
            <a:r>
              <a:rPr sz="2400" spc="100" dirty="0">
                <a:solidFill>
                  <a:srgbClr val="2E5496"/>
                </a:solidFill>
                <a:latin typeface="Times New Roman"/>
                <a:cs typeface="Times New Roman"/>
              </a:rPr>
              <a:t> </a:t>
            </a:r>
            <a:r>
              <a:rPr sz="2400" b="1" dirty="0">
                <a:solidFill>
                  <a:srgbClr val="2E5496"/>
                </a:solidFill>
                <a:latin typeface="Trebuchet MS"/>
                <a:cs typeface="Trebuchet MS"/>
              </a:rPr>
              <a:t>50%</a:t>
            </a:r>
            <a:r>
              <a:rPr sz="2400" spc="110" dirty="0">
                <a:solidFill>
                  <a:srgbClr val="2E5496"/>
                </a:solidFill>
                <a:latin typeface="Times New Roman"/>
                <a:cs typeface="Times New Roman"/>
              </a:rPr>
              <a:t> </a:t>
            </a:r>
            <a:r>
              <a:rPr sz="2400" b="1" spc="-10" dirty="0">
                <a:solidFill>
                  <a:srgbClr val="2E5496"/>
                </a:solidFill>
                <a:latin typeface="Trebuchet MS"/>
                <a:cs typeface="Trebuchet MS"/>
              </a:rPr>
              <a:t>reduction</a:t>
            </a:r>
            <a:endParaRPr sz="2400" dirty="0">
              <a:latin typeface="Trebuchet MS"/>
              <a:cs typeface="Trebuchet MS"/>
            </a:endParaRPr>
          </a:p>
          <a:p>
            <a:pPr marL="332740" marR="441959" indent="-320040" algn="just">
              <a:lnSpc>
                <a:spcPct val="150000"/>
              </a:lnSpc>
              <a:spcBef>
                <a:spcPts val="900"/>
              </a:spcBef>
              <a:buFont typeface="Arial"/>
              <a:buChar char="•"/>
              <a:tabLst>
                <a:tab pos="332740" algn="l"/>
                <a:tab pos="405130" algn="l"/>
              </a:tabLst>
            </a:pPr>
            <a:r>
              <a:rPr sz="2400" dirty="0">
                <a:solidFill>
                  <a:srgbClr val="6F2F9F"/>
                </a:solidFill>
                <a:latin typeface="Trebuchet MS"/>
                <a:cs typeface="Trebuchet MS"/>
              </a:rPr>
              <a:t>	</a:t>
            </a:r>
            <a:r>
              <a:rPr sz="2400" b="1" dirty="0">
                <a:solidFill>
                  <a:srgbClr val="6F2F9F"/>
                </a:solidFill>
                <a:latin typeface="Trebuchet MS"/>
                <a:cs typeface="Trebuchet MS"/>
              </a:rPr>
              <a:t>Access</a:t>
            </a:r>
            <a:r>
              <a:rPr sz="2400" spc="125" dirty="0">
                <a:solidFill>
                  <a:srgbClr val="6F2F9F"/>
                </a:solidFill>
                <a:latin typeface="Times New Roman"/>
                <a:cs typeface="Times New Roman"/>
              </a:rPr>
              <a:t> </a:t>
            </a:r>
            <a:r>
              <a:rPr sz="2400" b="1" dirty="0">
                <a:solidFill>
                  <a:srgbClr val="6F2F9F"/>
                </a:solidFill>
                <a:latin typeface="Trebuchet MS"/>
                <a:cs typeface="Trebuchet MS"/>
              </a:rPr>
              <a:t>to</a:t>
            </a:r>
            <a:r>
              <a:rPr sz="2400" spc="110" dirty="0">
                <a:solidFill>
                  <a:srgbClr val="6F2F9F"/>
                </a:solidFill>
                <a:latin typeface="Times New Roman"/>
                <a:cs typeface="Times New Roman"/>
              </a:rPr>
              <a:t> </a:t>
            </a:r>
            <a:r>
              <a:rPr sz="2400" b="1" dirty="0">
                <a:solidFill>
                  <a:srgbClr val="6F2F9F"/>
                </a:solidFill>
                <a:latin typeface="Trebuchet MS"/>
                <a:cs typeface="Trebuchet MS"/>
              </a:rPr>
              <a:t>CBT</a:t>
            </a:r>
            <a:r>
              <a:rPr sz="2400" spc="60" dirty="0">
                <a:solidFill>
                  <a:srgbClr val="6F2F9F"/>
                </a:solidFill>
                <a:latin typeface="Times New Roman"/>
                <a:cs typeface="Times New Roman"/>
              </a:rPr>
              <a:t> </a:t>
            </a:r>
            <a:r>
              <a:rPr sz="2400" b="1" dirty="0">
                <a:solidFill>
                  <a:srgbClr val="6F2F9F"/>
                </a:solidFill>
                <a:latin typeface="Trebuchet MS"/>
                <a:cs typeface="Trebuchet MS"/>
              </a:rPr>
              <a:t>is</a:t>
            </a:r>
            <a:r>
              <a:rPr sz="2400" spc="110" dirty="0">
                <a:solidFill>
                  <a:srgbClr val="6F2F9F"/>
                </a:solidFill>
                <a:latin typeface="Times New Roman"/>
                <a:cs typeface="Times New Roman"/>
              </a:rPr>
              <a:t> </a:t>
            </a:r>
            <a:r>
              <a:rPr sz="2400" b="1" dirty="0">
                <a:solidFill>
                  <a:srgbClr val="6F2F9F"/>
                </a:solidFill>
                <a:latin typeface="Trebuchet MS"/>
                <a:cs typeface="Trebuchet MS"/>
              </a:rPr>
              <a:t>not</a:t>
            </a:r>
            <a:r>
              <a:rPr sz="2400" spc="105" dirty="0">
                <a:solidFill>
                  <a:srgbClr val="6F2F9F"/>
                </a:solidFill>
                <a:latin typeface="Times New Roman"/>
                <a:cs typeface="Times New Roman"/>
              </a:rPr>
              <a:t> </a:t>
            </a:r>
            <a:r>
              <a:rPr sz="2400" b="1" dirty="0">
                <a:solidFill>
                  <a:srgbClr val="6F2F9F"/>
                </a:solidFill>
                <a:latin typeface="Trebuchet MS"/>
                <a:cs typeface="Trebuchet MS"/>
              </a:rPr>
              <a:t>always</a:t>
            </a:r>
            <a:r>
              <a:rPr sz="2400" spc="80" dirty="0">
                <a:solidFill>
                  <a:srgbClr val="6F2F9F"/>
                </a:solidFill>
                <a:latin typeface="Times New Roman"/>
                <a:cs typeface="Times New Roman"/>
              </a:rPr>
              <a:t> </a:t>
            </a:r>
            <a:r>
              <a:rPr sz="2400" b="1" dirty="0">
                <a:solidFill>
                  <a:srgbClr val="6F2F9F"/>
                </a:solidFill>
                <a:latin typeface="Trebuchet MS"/>
                <a:cs typeface="Trebuchet MS"/>
              </a:rPr>
              <a:t>easy</a:t>
            </a:r>
            <a:r>
              <a:rPr sz="2400" spc="100" dirty="0">
                <a:solidFill>
                  <a:srgbClr val="6F2F9F"/>
                </a:solidFill>
                <a:latin typeface="Times New Roman"/>
                <a:cs typeface="Times New Roman"/>
              </a:rPr>
              <a:t> </a:t>
            </a:r>
            <a:r>
              <a:rPr sz="2400" b="1" dirty="0">
                <a:solidFill>
                  <a:srgbClr val="6F2F9F"/>
                </a:solidFill>
                <a:latin typeface="Trebuchet MS"/>
                <a:cs typeface="Trebuchet MS"/>
              </a:rPr>
              <a:t>and</a:t>
            </a:r>
            <a:r>
              <a:rPr sz="2400" spc="100" dirty="0">
                <a:solidFill>
                  <a:srgbClr val="6F2F9F"/>
                </a:solidFill>
                <a:latin typeface="Times New Roman"/>
                <a:cs typeface="Times New Roman"/>
              </a:rPr>
              <a:t> </a:t>
            </a:r>
            <a:r>
              <a:rPr sz="2400" b="1" dirty="0">
                <a:solidFill>
                  <a:srgbClr val="6F2F9F"/>
                </a:solidFill>
                <a:latin typeface="Trebuchet MS"/>
                <a:cs typeface="Trebuchet MS"/>
              </a:rPr>
              <a:t>may</a:t>
            </a:r>
            <a:r>
              <a:rPr sz="2400" spc="100" dirty="0">
                <a:solidFill>
                  <a:srgbClr val="6F2F9F"/>
                </a:solidFill>
                <a:latin typeface="Times New Roman"/>
                <a:cs typeface="Times New Roman"/>
              </a:rPr>
              <a:t> </a:t>
            </a:r>
            <a:r>
              <a:rPr sz="2400" b="1" dirty="0">
                <a:solidFill>
                  <a:srgbClr val="6F2F9F"/>
                </a:solidFill>
                <a:latin typeface="Trebuchet MS"/>
                <a:cs typeface="Trebuchet MS"/>
              </a:rPr>
              <a:t>be</a:t>
            </a:r>
            <a:r>
              <a:rPr sz="2400" spc="105" dirty="0">
                <a:solidFill>
                  <a:srgbClr val="6F2F9F"/>
                </a:solidFill>
                <a:latin typeface="Times New Roman"/>
                <a:cs typeface="Times New Roman"/>
              </a:rPr>
              <a:t> </a:t>
            </a:r>
            <a:r>
              <a:rPr sz="2400" b="1" dirty="0">
                <a:solidFill>
                  <a:srgbClr val="6F2F9F"/>
                </a:solidFill>
                <a:latin typeface="Trebuchet MS"/>
                <a:cs typeface="Trebuchet MS"/>
              </a:rPr>
              <a:t>costly</a:t>
            </a:r>
            <a:r>
              <a:rPr sz="2400" spc="125" dirty="0">
                <a:solidFill>
                  <a:srgbClr val="6F2F9F"/>
                </a:solidFill>
                <a:latin typeface="Times New Roman"/>
                <a:cs typeface="Times New Roman"/>
              </a:rPr>
              <a:t> </a:t>
            </a:r>
            <a:endParaRPr lang="en-IE" sz="2400" b="1" dirty="0">
              <a:solidFill>
                <a:srgbClr val="6F2F9F"/>
              </a:solidFill>
              <a:latin typeface="Trebuchet MS"/>
              <a:cs typeface="Times New Roman"/>
            </a:endParaRPr>
          </a:p>
          <a:p>
            <a:pPr marL="332740" marR="441959" indent="-320040" algn="just">
              <a:lnSpc>
                <a:spcPct val="150000"/>
              </a:lnSpc>
              <a:spcBef>
                <a:spcPts val="900"/>
              </a:spcBef>
              <a:buFont typeface="Arial"/>
              <a:buChar char="•"/>
              <a:tabLst>
                <a:tab pos="332740" algn="l"/>
                <a:tab pos="405130" algn="l"/>
              </a:tabLst>
            </a:pPr>
            <a:r>
              <a:rPr sz="2400" dirty="0">
                <a:latin typeface="Trebuchet MS"/>
                <a:cs typeface="Trebuchet MS"/>
              </a:rPr>
              <a:t>Mindful</a:t>
            </a:r>
            <a:r>
              <a:rPr sz="2400" spc="50" dirty="0">
                <a:latin typeface="Times New Roman"/>
                <a:cs typeface="Times New Roman"/>
              </a:rPr>
              <a:t> </a:t>
            </a:r>
            <a:r>
              <a:rPr sz="2400" dirty="0">
                <a:latin typeface="Trebuchet MS"/>
                <a:cs typeface="Trebuchet MS"/>
              </a:rPr>
              <a:t>Meditation</a:t>
            </a:r>
            <a:r>
              <a:rPr sz="2400" spc="70" dirty="0">
                <a:latin typeface="Times New Roman"/>
                <a:cs typeface="Times New Roman"/>
              </a:rPr>
              <a:t> </a:t>
            </a:r>
            <a:r>
              <a:rPr sz="2400" dirty="0">
                <a:latin typeface="Trebuchet MS"/>
                <a:cs typeface="Trebuchet MS"/>
              </a:rPr>
              <a:t>Practice</a:t>
            </a:r>
            <a:r>
              <a:rPr sz="2400" spc="45" dirty="0">
                <a:latin typeface="Times New Roman"/>
                <a:cs typeface="Times New Roman"/>
              </a:rPr>
              <a:t> </a:t>
            </a:r>
            <a:r>
              <a:rPr sz="2400" dirty="0">
                <a:latin typeface="Trebuchet MS"/>
                <a:cs typeface="Trebuchet MS"/>
              </a:rPr>
              <a:t>is</a:t>
            </a:r>
            <a:r>
              <a:rPr sz="2400" spc="45" dirty="0">
                <a:latin typeface="Times New Roman"/>
                <a:cs typeface="Times New Roman"/>
              </a:rPr>
              <a:t> </a:t>
            </a:r>
            <a:r>
              <a:rPr sz="2400" dirty="0">
                <a:latin typeface="Trebuchet MS"/>
                <a:cs typeface="Trebuchet MS"/>
              </a:rPr>
              <a:t>recommended</a:t>
            </a:r>
            <a:r>
              <a:rPr sz="2400" spc="60" dirty="0">
                <a:latin typeface="Times New Roman"/>
                <a:cs typeface="Times New Roman"/>
              </a:rPr>
              <a:t> </a:t>
            </a:r>
            <a:r>
              <a:rPr sz="2400" dirty="0">
                <a:latin typeface="Trebuchet MS"/>
                <a:cs typeface="Trebuchet MS"/>
              </a:rPr>
              <a:t>by</a:t>
            </a:r>
            <a:r>
              <a:rPr sz="2400" spc="45" dirty="0">
                <a:latin typeface="Times New Roman"/>
                <a:cs typeface="Times New Roman"/>
              </a:rPr>
              <a:t> </a:t>
            </a:r>
            <a:r>
              <a:rPr sz="2400" dirty="0">
                <a:latin typeface="Trebuchet MS"/>
                <a:cs typeface="Trebuchet MS"/>
              </a:rPr>
              <a:t>NICE</a:t>
            </a:r>
            <a:r>
              <a:rPr sz="2400" spc="45" dirty="0">
                <a:latin typeface="Times New Roman"/>
                <a:cs typeface="Times New Roman"/>
              </a:rPr>
              <a:t> </a:t>
            </a:r>
            <a:r>
              <a:rPr sz="2400" dirty="0">
                <a:latin typeface="Trebuchet MS"/>
                <a:cs typeface="Trebuchet MS"/>
              </a:rPr>
              <a:t>for</a:t>
            </a:r>
            <a:r>
              <a:rPr sz="2400" spc="45" dirty="0">
                <a:latin typeface="Times New Roman"/>
                <a:cs typeface="Times New Roman"/>
              </a:rPr>
              <a:t> </a:t>
            </a:r>
            <a:r>
              <a:rPr sz="2400" dirty="0">
                <a:latin typeface="Trebuchet MS"/>
                <a:cs typeface="Trebuchet MS"/>
              </a:rPr>
              <a:t>help</a:t>
            </a:r>
            <a:r>
              <a:rPr sz="2400" spc="55" dirty="0">
                <a:latin typeface="Times New Roman"/>
                <a:cs typeface="Times New Roman"/>
              </a:rPr>
              <a:t> </a:t>
            </a:r>
            <a:r>
              <a:rPr sz="2400" dirty="0">
                <a:latin typeface="Trebuchet MS"/>
                <a:cs typeface="Trebuchet MS"/>
              </a:rPr>
              <a:t>with</a:t>
            </a:r>
            <a:r>
              <a:rPr sz="2400" spc="45" dirty="0">
                <a:latin typeface="Times New Roman"/>
                <a:cs typeface="Times New Roman"/>
              </a:rPr>
              <a:t> </a:t>
            </a:r>
            <a:r>
              <a:rPr sz="2400" spc="-25" dirty="0">
                <a:latin typeface="Trebuchet MS"/>
                <a:cs typeface="Trebuchet MS"/>
              </a:rPr>
              <a:t>low</a:t>
            </a:r>
            <a:r>
              <a:rPr sz="2400" spc="-25" dirty="0">
                <a:latin typeface="Times New Roman"/>
                <a:cs typeface="Times New Roman"/>
              </a:rPr>
              <a:t> 	</a:t>
            </a:r>
            <a:r>
              <a:rPr sz="2400" dirty="0">
                <a:latin typeface="Trebuchet MS"/>
                <a:cs typeface="Trebuchet MS"/>
              </a:rPr>
              <a:t>mood</a:t>
            </a:r>
            <a:r>
              <a:rPr sz="2400" spc="60" dirty="0">
                <a:latin typeface="Times New Roman"/>
                <a:cs typeface="Times New Roman"/>
              </a:rPr>
              <a:t> </a:t>
            </a:r>
            <a:r>
              <a:rPr sz="2400" dirty="0">
                <a:latin typeface="Trebuchet MS"/>
                <a:cs typeface="Trebuchet MS"/>
              </a:rPr>
              <a:t>&amp;</a:t>
            </a:r>
            <a:r>
              <a:rPr sz="2400" spc="75" dirty="0">
                <a:latin typeface="Times New Roman"/>
                <a:cs typeface="Times New Roman"/>
              </a:rPr>
              <a:t> </a:t>
            </a:r>
            <a:r>
              <a:rPr sz="2400" dirty="0">
                <a:latin typeface="Trebuchet MS"/>
                <a:cs typeface="Trebuchet MS"/>
              </a:rPr>
              <a:t>anxiety</a:t>
            </a:r>
            <a:r>
              <a:rPr sz="2400" spc="95" dirty="0">
                <a:latin typeface="Times New Roman"/>
                <a:cs typeface="Times New Roman"/>
              </a:rPr>
              <a:t> </a:t>
            </a:r>
            <a:r>
              <a:rPr sz="2400" dirty="0">
                <a:solidFill>
                  <a:srgbClr val="1F4E79"/>
                </a:solidFill>
                <a:latin typeface="Trebuchet MS"/>
                <a:cs typeface="Trebuchet MS"/>
              </a:rPr>
              <a:t>(MENOS</a:t>
            </a:r>
            <a:r>
              <a:rPr sz="2400" spc="65" dirty="0">
                <a:solidFill>
                  <a:srgbClr val="1F4E79"/>
                </a:solidFill>
                <a:latin typeface="Times New Roman"/>
                <a:cs typeface="Times New Roman"/>
              </a:rPr>
              <a:t> </a:t>
            </a:r>
            <a:r>
              <a:rPr sz="2400" spc="-25" dirty="0">
                <a:solidFill>
                  <a:srgbClr val="1F4E79"/>
                </a:solidFill>
                <a:latin typeface="Trebuchet MS"/>
                <a:cs typeface="Trebuchet MS"/>
              </a:rPr>
              <a:t>2)</a:t>
            </a:r>
            <a:endParaRPr sz="24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54" y="294513"/>
            <a:ext cx="10300970" cy="1179810"/>
          </a:xfrm>
        </p:spPr>
        <p:txBody>
          <a:bodyPr/>
          <a:lstStyle/>
          <a:p>
            <a:pPr marL="12700">
              <a:lnSpc>
                <a:spcPts val="4560"/>
              </a:lnSpc>
              <a:spcBef>
                <a:spcPts val="95"/>
              </a:spcBef>
            </a:pPr>
            <a:r>
              <a:rPr lang="en-IE" b="1" u="sng" spc="-40" dirty="0">
                <a:solidFill>
                  <a:srgbClr val="000000"/>
                </a:solidFill>
                <a:uFill>
                  <a:solidFill>
                    <a:srgbClr val="000000"/>
                  </a:solidFill>
                </a:uFill>
              </a:rPr>
              <a:t>Medications </a:t>
            </a:r>
            <a:r>
              <a:rPr lang="en-IE" b="1" u="sng" spc="-170" dirty="0">
                <a:solidFill>
                  <a:srgbClr val="000000"/>
                </a:solidFill>
                <a:uFill>
                  <a:solidFill>
                    <a:srgbClr val="000000"/>
                  </a:solidFill>
                </a:uFill>
              </a:rPr>
              <a:t> </a:t>
            </a:r>
            <a:r>
              <a:rPr lang="en-IE" b="1" u="sng" dirty="0">
                <a:solidFill>
                  <a:srgbClr val="000000"/>
                </a:solidFill>
                <a:uFill>
                  <a:solidFill>
                    <a:srgbClr val="000000"/>
                  </a:solidFill>
                </a:uFill>
              </a:rPr>
              <a:t>that</a:t>
            </a:r>
            <a:r>
              <a:rPr lang="en-IE" b="1" u="sng" spc="-180" dirty="0">
                <a:solidFill>
                  <a:srgbClr val="000000"/>
                </a:solidFill>
                <a:uFill>
                  <a:solidFill>
                    <a:srgbClr val="000000"/>
                  </a:solidFill>
                </a:uFill>
              </a:rPr>
              <a:t> </a:t>
            </a:r>
            <a:r>
              <a:rPr lang="en-IE" b="1" u="sng" spc="-20" dirty="0">
                <a:solidFill>
                  <a:srgbClr val="000000"/>
                </a:solidFill>
                <a:uFill>
                  <a:solidFill>
                    <a:srgbClr val="000000"/>
                  </a:solidFill>
                </a:uFill>
              </a:rPr>
              <a:t>might</a:t>
            </a:r>
            <a:r>
              <a:rPr lang="en-IE" b="1" u="sng" spc="-180" dirty="0">
                <a:solidFill>
                  <a:srgbClr val="000000"/>
                </a:solidFill>
                <a:uFill>
                  <a:solidFill>
                    <a:srgbClr val="000000"/>
                  </a:solidFill>
                </a:uFill>
              </a:rPr>
              <a:t> </a:t>
            </a:r>
            <a:r>
              <a:rPr lang="en-IE" b="1" u="sng" dirty="0">
                <a:solidFill>
                  <a:srgbClr val="000000"/>
                </a:solidFill>
                <a:uFill>
                  <a:solidFill>
                    <a:srgbClr val="000000"/>
                  </a:solidFill>
                </a:uFill>
              </a:rPr>
              <a:t>help</a:t>
            </a:r>
            <a:r>
              <a:rPr lang="en-IE" b="1" u="sng" spc="-185" dirty="0">
                <a:solidFill>
                  <a:srgbClr val="000000"/>
                </a:solidFill>
                <a:uFill>
                  <a:solidFill>
                    <a:srgbClr val="000000"/>
                  </a:solidFill>
                </a:uFill>
              </a:rPr>
              <a:t> </a:t>
            </a:r>
            <a:r>
              <a:rPr lang="en-IE" b="1" u="sng" spc="-20" dirty="0">
                <a:solidFill>
                  <a:srgbClr val="000000"/>
                </a:solidFill>
                <a:uFill>
                  <a:solidFill>
                    <a:srgbClr val="000000"/>
                  </a:solidFill>
                </a:uFill>
              </a:rPr>
              <a:t>YOUR</a:t>
            </a:r>
            <a:br>
              <a:rPr lang="en-IE" b="1" dirty="0"/>
            </a:br>
            <a:r>
              <a:rPr lang="en-IE" b="1" u="sng" spc="-30" dirty="0">
                <a:solidFill>
                  <a:srgbClr val="000000"/>
                </a:solidFill>
                <a:uFill>
                  <a:solidFill>
                    <a:srgbClr val="000000"/>
                  </a:solidFill>
                </a:uFill>
              </a:rPr>
              <a:t>Menopause</a:t>
            </a:r>
            <a:r>
              <a:rPr lang="en-IE" b="1" u="sng" spc="-220" dirty="0">
                <a:solidFill>
                  <a:srgbClr val="000000"/>
                </a:solidFill>
                <a:uFill>
                  <a:solidFill>
                    <a:srgbClr val="000000"/>
                  </a:solidFill>
                </a:uFill>
                <a:latin typeface="Times New Roman"/>
                <a:cs typeface="Times New Roman"/>
              </a:rPr>
              <a:t> </a:t>
            </a:r>
            <a:r>
              <a:rPr lang="en-IE" b="1" u="sng" spc="-25" dirty="0">
                <a:solidFill>
                  <a:srgbClr val="000000"/>
                </a:solidFill>
                <a:uFill>
                  <a:solidFill>
                    <a:srgbClr val="000000"/>
                  </a:solidFill>
                </a:uFill>
              </a:rPr>
              <a:t>Symptoms</a:t>
            </a:r>
            <a:endParaRPr lang="en-IE" b="1" dirty="0"/>
          </a:p>
        </p:txBody>
      </p:sp>
      <p:sp>
        <p:nvSpPr>
          <p:cNvPr id="3" name="Footer Placeholder 2"/>
          <p:cNvSpPr>
            <a:spLocks noGrp="1"/>
          </p:cNvSpPr>
          <p:nvPr>
            <p:ph type="ftr" sz="quarter" idx="5"/>
          </p:nvPr>
        </p:nvSpPr>
        <p:spPr/>
        <p:txBody>
          <a:bodyPr/>
          <a:lstStyle/>
          <a:p>
            <a:r>
              <a:rPr lang="en-IE"/>
              <a:t>2026 Version 2</a:t>
            </a:r>
            <a:endParaRPr lang="en-IE" dirty="0"/>
          </a:p>
        </p:txBody>
      </p:sp>
      <p:sp>
        <p:nvSpPr>
          <p:cNvPr id="4" name="Slide Number Placeholder 3"/>
          <p:cNvSpPr>
            <a:spLocks noGrp="1"/>
          </p:cNvSpPr>
          <p:nvPr>
            <p:ph type="sldNum" sz="quarter" idx="7"/>
          </p:nvPr>
        </p:nvSpPr>
        <p:spPr/>
        <p:txBody>
          <a:bodyPr/>
          <a:lstStyle/>
          <a:p>
            <a:pPr marL="38100">
              <a:lnSpc>
                <a:spcPts val="1240"/>
              </a:lnSpc>
            </a:pPr>
            <a:fld id="{81D60167-4931-47E6-BA6A-407CBD079E47}" type="slidenum">
              <a:rPr lang="en-IE" spc="-25" smtClean="0"/>
              <a:t>38</a:t>
            </a:fld>
            <a:endParaRPr lang="en-IE" spc="-25" dirty="0"/>
          </a:p>
        </p:txBody>
      </p:sp>
      <p:sp>
        <p:nvSpPr>
          <p:cNvPr id="5" name="Rectangle 4"/>
          <p:cNvSpPr/>
          <p:nvPr/>
        </p:nvSpPr>
        <p:spPr>
          <a:xfrm>
            <a:off x="289054" y="1524000"/>
            <a:ext cx="8550146" cy="3829253"/>
          </a:xfrm>
          <a:prstGeom prst="rect">
            <a:avLst/>
          </a:prstGeom>
        </p:spPr>
        <p:txBody>
          <a:bodyPr wrap="square">
            <a:spAutoFit/>
          </a:bodyPr>
          <a:lstStyle/>
          <a:p>
            <a:r>
              <a:rPr lang="en-IE" sz="4400" spc="-35" dirty="0">
                <a:solidFill>
                  <a:schemeClr val="tx2"/>
                </a:solidFill>
              </a:rPr>
              <a:t>Oxybutynin</a:t>
            </a:r>
          </a:p>
          <a:p>
            <a:pPr algn="l"/>
            <a:endParaRPr lang="en-IE" spc="-35" dirty="0"/>
          </a:p>
          <a:p>
            <a:pPr marL="240029" marR="5080" indent="-227329">
              <a:lnSpc>
                <a:spcPct val="150000"/>
              </a:lnSpc>
              <a:spcBef>
                <a:spcPts val="100"/>
              </a:spcBef>
              <a:buFont typeface="Arial"/>
              <a:buChar char="•"/>
              <a:tabLst>
                <a:tab pos="241300" algn="l"/>
                <a:tab pos="10210800" algn="l"/>
              </a:tabLst>
            </a:pPr>
            <a:r>
              <a:rPr lang="en-IE" sz="1800" dirty="0">
                <a:latin typeface="Calibri"/>
                <a:cs typeface="Calibri"/>
              </a:rPr>
              <a:t>An</a:t>
            </a:r>
            <a:r>
              <a:rPr lang="en-IE" sz="1800" spc="-110" dirty="0">
                <a:latin typeface="Times New Roman"/>
                <a:cs typeface="Times New Roman"/>
              </a:rPr>
              <a:t> </a:t>
            </a:r>
            <a:r>
              <a:rPr lang="en-IE" sz="1800" dirty="0">
                <a:latin typeface="Calibri"/>
                <a:cs typeface="Calibri"/>
              </a:rPr>
              <a:t>anti</a:t>
            </a:r>
            <a:r>
              <a:rPr lang="en-IE" sz="1800" spc="-120" dirty="0">
                <a:latin typeface="Times New Roman"/>
                <a:cs typeface="Times New Roman"/>
              </a:rPr>
              <a:t> </a:t>
            </a:r>
            <a:r>
              <a:rPr lang="en-IE" sz="1800" spc="-10" dirty="0">
                <a:latin typeface="Calibri"/>
                <a:cs typeface="Calibri"/>
              </a:rPr>
              <a:t>cholinergic</a:t>
            </a:r>
            <a:r>
              <a:rPr lang="en-IE" sz="1800" spc="-100" dirty="0">
                <a:latin typeface="Times New Roman"/>
                <a:cs typeface="Times New Roman"/>
              </a:rPr>
              <a:t> </a:t>
            </a:r>
            <a:r>
              <a:rPr lang="en-IE" sz="1800" dirty="0">
                <a:latin typeface="Calibri"/>
                <a:cs typeface="Calibri"/>
              </a:rPr>
              <a:t>Over</a:t>
            </a:r>
            <a:r>
              <a:rPr lang="en-IE" sz="1800" spc="-120" dirty="0">
                <a:latin typeface="Times New Roman"/>
                <a:cs typeface="Times New Roman"/>
              </a:rPr>
              <a:t> </a:t>
            </a:r>
            <a:r>
              <a:rPr lang="en-IE" sz="1800" dirty="0">
                <a:latin typeface="Calibri"/>
                <a:cs typeface="Calibri"/>
              </a:rPr>
              <a:t>Active</a:t>
            </a:r>
            <a:r>
              <a:rPr lang="en-IE" sz="1800" spc="-105" dirty="0">
                <a:latin typeface="Times New Roman"/>
                <a:cs typeface="Times New Roman"/>
              </a:rPr>
              <a:t> </a:t>
            </a:r>
            <a:r>
              <a:rPr lang="en-IE" sz="1800" dirty="0">
                <a:latin typeface="Calibri"/>
                <a:cs typeface="Calibri"/>
              </a:rPr>
              <a:t>Bladder</a:t>
            </a:r>
            <a:r>
              <a:rPr lang="en-IE" sz="1800" spc="-105" dirty="0">
                <a:latin typeface="Times New Roman"/>
                <a:cs typeface="Times New Roman"/>
              </a:rPr>
              <a:t> </a:t>
            </a:r>
            <a:r>
              <a:rPr lang="en-IE" sz="1800" spc="-10" dirty="0">
                <a:latin typeface="Calibri"/>
                <a:cs typeface="Calibri"/>
              </a:rPr>
              <a:t>medicine,</a:t>
            </a:r>
            <a:r>
              <a:rPr lang="en-IE" sz="1800" spc="-100" dirty="0">
                <a:latin typeface="Times New Roman"/>
                <a:cs typeface="Times New Roman"/>
              </a:rPr>
              <a:t> </a:t>
            </a:r>
            <a:r>
              <a:rPr lang="en-IE" sz="1800" spc="-10" dirty="0">
                <a:latin typeface="Calibri"/>
                <a:cs typeface="Calibri"/>
              </a:rPr>
              <a:t>Oxybutynin</a:t>
            </a:r>
            <a:r>
              <a:rPr lang="en-IE" sz="1800" spc="-75" dirty="0">
                <a:latin typeface="Times New Roman"/>
                <a:cs typeface="Times New Roman"/>
              </a:rPr>
              <a:t> </a:t>
            </a:r>
            <a:r>
              <a:rPr lang="en-IE" sz="1800" dirty="0">
                <a:latin typeface="Calibri"/>
                <a:cs typeface="Calibri"/>
              </a:rPr>
              <a:t>has</a:t>
            </a:r>
            <a:r>
              <a:rPr lang="en-IE" sz="1800" spc="-105" dirty="0">
                <a:latin typeface="Times New Roman"/>
                <a:cs typeface="Times New Roman"/>
              </a:rPr>
              <a:t> </a:t>
            </a:r>
            <a:r>
              <a:rPr lang="en-IE" sz="1800" spc="-20" dirty="0">
                <a:latin typeface="Calibri"/>
                <a:cs typeface="Calibri"/>
              </a:rPr>
              <a:t>been</a:t>
            </a:r>
            <a:r>
              <a:rPr lang="en-IE" sz="1800" spc="-20" dirty="0">
                <a:latin typeface="Times New Roman"/>
                <a:cs typeface="Times New Roman"/>
              </a:rPr>
              <a:t> 	</a:t>
            </a:r>
            <a:r>
              <a:rPr lang="en-IE" sz="1800" dirty="0">
                <a:latin typeface="Calibri"/>
                <a:cs typeface="Calibri"/>
              </a:rPr>
              <a:t>shown</a:t>
            </a:r>
            <a:r>
              <a:rPr lang="en-IE" sz="1800" spc="-120" dirty="0">
                <a:latin typeface="Times New Roman"/>
                <a:cs typeface="Times New Roman"/>
              </a:rPr>
              <a:t> </a:t>
            </a:r>
            <a:r>
              <a:rPr lang="en-IE" sz="1800" dirty="0">
                <a:latin typeface="Calibri"/>
                <a:cs typeface="Calibri"/>
              </a:rPr>
              <a:t>to</a:t>
            </a:r>
            <a:r>
              <a:rPr lang="en-IE" sz="1800" spc="-135" dirty="0">
                <a:latin typeface="Times New Roman"/>
                <a:cs typeface="Times New Roman"/>
              </a:rPr>
              <a:t> </a:t>
            </a:r>
            <a:r>
              <a:rPr lang="en-IE" sz="1800" dirty="0">
                <a:latin typeface="Calibri"/>
                <a:cs typeface="Calibri"/>
              </a:rPr>
              <a:t>reduce</a:t>
            </a:r>
            <a:r>
              <a:rPr lang="en-IE" sz="1800" spc="-110" dirty="0">
                <a:latin typeface="Times New Roman"/>
                <a:cs typeface="Times New Roman"/>
              </a:rPr>
              <a:t> </a:t>
            </a:r>
            <a:r>
              <a:rPr lang="en-IE" sz="1800" dirty="0">
                <a:latin typeface="Calibri"/>
                <a:cs typeface="Calibri"/>
              </a:rPr>
              <a:t>severity</a:t>
            </a:r>
            <a:r>
              <a:rPr lang="en-IE" sz="1800" spc="-135" dirty="0">
                <a:latin typeface="Times New Roman"/>
                <a:cs typeface="Times New Roman"/>
              </a:rPr>
              <a:t> </a:t>
            </a:r>
            <a:r>
              <a:rPr lang="en-IE" sz="1800" dirty="0">
                <a:latin typeface="Calibri"/>
                <a:cs typeface="Calibri"/>
              </a:rPr>
              <a:t>&amp;</a:t>
            </a:r>
            <a:r>
              <a:rPr lang="en-IE" sz="1800" spc="-120" dirty="0">
                <a:latin typeface="Times New Roman"/>
                <a:cs typeface="Times New Roman"/>
              </a:rPr>
              <a:t> </a:t>
            </a:r>
            <a:r>
              <a:rPr lang="en-IE" sz="1800" spc="-10" dirty="0">
                <a:latin typeface="Calibri"/>
                <a:cs typeface="Calibri"/>
              </a:rPr>
              <a:t>frequency</a:t>
            </a:r>
            <a:r>
              <a:rPr lang="en-IE" sz="1800" spc="-110" dirty="0">
                <a:latin typeface="Times New Roman"/>
                <a:cs typeface="Times New Roman"/>
              </a:rPr>
              <a:t> </a:t>
            </a:r>
            <a:r>
              <a:rPr lang="en-IE" sz="1800" dirty="0">
                <a:latin typeface="Calibri"/>
                <a:cs typeface="Calibri"/>
              </a:rPr>
              <a:t>of</a:t>
            </a:r>
            <a:r>
              <a:rPr lang="en-IE" sz="1800" spc="-140" dirty="0">
                <a:latin typeface="Times New Roman"/>
                <a:cs typeface="Times New Roman"/>
              </a:rPr>
              <a:t> </a:t>
            </a:r>
            <a:r>
              <a:rPr lang="en-IE" sz="1800" spc="-10" dirty="0">
                <a:latin typeface="Calibri"/>
                <a:cs typeface="Calibri"/>
              </a:rPr>
              <a:t>flushes/sweats</a:t>
            </a:r>
            <a:r>
              <a:rPr lang="en-IE" sz="1800" spc="-100" dirty="0">
                <a:latin typeface="Times New Roman"/>
                <a:cs typeface="Times New Roman"/>
              </a:rPr>
              <a:t> </a:t>
            </a:r>
            <a:r>
              <a:rPr lang="en-IE" sz="1800" dirty="0">
                <a:latin typeface="Calibri"/>
                <a:cs typeface="Calibri"/>
              </a:rPr>
              <a:t>at</a:t>
            </a:r>
            <a:r>
              <a:rPr lang="en-IE" sz="1800" spc="-150" dirty="0">
                <a:latin typeface="Times New Roman"/>
                <a:cs typeface="Times New Roman"/>
              </a:rPr>
              <a:t> </a:t>
            </a:r>
            <a:r>
              <a:rPr lang="en-IE" sz="1800" dirty="0">
                <a:latin typeface="Calibri"/>
                <a:cs typeface="Calibri"/>
              </a:rPr>
              <a:t>2.5 – 5mg </a:t>
            </a:r>
            <a:r>
              <a:rPr lang="en-IE" sz="1800" spc="-25" dirty="0">
                <a:latin typeface="Calibri"/>
                <a:cs typeface="Calibri"/>
              </a:rPr>
              <a:t> 2-3 </a:t>
            </a:r>
            <a:r>
              <a:rPr lang="en-IE" sz="1800" dirty="0">
                <a:latin typeface="Times New Roman"/>
                <a:cs typeface="Times New Roman"/>
              </a:rPr>
              <a:t>	</a:t>
            </a:r>
            <a:r>
              <a:rPr lang="en-IE" sz="1800" spc="-95" dirty="0">
                <a:latin typeface="Times New Roman"/>
                <a:cs typeface="Times New Roman"/>
              </a:rPr>
              <a:t> </a:t>
            </a:r>
            <a:r>
              <a:rPr lang="en-IE" sz="1800" dirty="0">
                <a:latin typeface="Calibri"/>
                <a:cs typeface="Calibri"/>
              </a:rPr>
              <a:t>times</a:t>
            </a:r>
            <a:r>
              <a:rPr lang="en-IE" sz="1800" spc="-105" dirty="0">
                <a:latin typeface="Times New Roman"/>
                <a:cs typeface="Times New Roman"/>
              </a:rPr>
              <a:t> </a:t>
            </a:r>
            <a:r>
              <a:rPr lang="en-IE" sz="1800" dirty="0">
                <a:latin typeface="Calibri"/>
                <a:cs typeface="Calibri"/>
              </a:rPr>
              <a:t>a</a:t>
            </a:r>
            <a:r>
              <a:rPr lang="en-IE" sz="1800" spc="-105" dirty="0">
                <a:latin typeface="Times New Roman"/>
                <a:cs typeface="Times New Roman"/>
              </a:rPr>
              <a:t> </a:t>
            </a:r>
            <a:r>
              <a:rPr lang="en-IE" sz="1800" dirty="0">
                <a:latin typeface="Calibri"/>
                <a:cs typeface="Calibri"/>
              </a:rPr>
              <a:t>day</a:t>
            </a:r>
            <a:r>
              <a:rPr lang="en-IE" sz="1800" spc="-120" dirty="0">
                <a:latin typeface="Times New Roman"/>
                <a:cs typeface="Times New Roman"/>
              </a:rPr>
              <a:t> </a:t>
            </a:r>
            <a:r>
              <a:rPr lang="en-IE" sz="1800" dirty="0">
                <a:latin typeface="Calibri"/>
                <a:cs typeface="Calibri"/>
              </a:rPr>
              <a:t>–</a:t>
            </a:r>
            <a:r>
              <a:rPr lang="en-IE" sz="1800" spc="-30" dirty="0">
                <a:latin typeface="Calibri"/>
                <a:cs typeface="Calibri"/>
              </a:rPr>
              <a:t> </a:t>
            </a:r>
            <a:r>
              <a:rPr lang="en-IE" sz="1800" spc="-105" dirty="0">
                <a:latin typeface="Times New Roman"/>
                <a:cs typeface="Times New Roman"/>
              </a:rPr>
              <a:t> </a:t>
            </a:r>
            <a:r>
              <a:rPr lang="en-IE" sz="1800" spc="-10" dirty="0">
                <a:latin typeface="Calibri"/>
                <a:cs typeface="Calibri"/>
              </a:rPr>
              <a:t>Daytime</a:t>
            </a:r>
            <a:r>
              <a:rPr lang="en-IE" sz="1800" spc="-110" dirty="0">
                <a:latin typeface="Times New Roman"/>
                <a:cs typeface="Times New Roman"/>
              </a:rPr>
              <a:t> </a:t>
            </a:r>
            <a:r>
              <a:rPr lang="en-IE" sz="1800" spc="-10" dirty="0">
                <a:latin typeface="Calibri"/>
                <a:cs typeface="Calibri"/>
              </a:rPr>
              <a:t>flushes</a:t>
            </a:r>
            <a:endParaRPr lang="en-IE" sz="1800" dirty="0">
              <a:latin typeface="Calibri"/>
              <a:cs typeface="Calibri"/>
            </a:endParaRPr>
          </a:p>
          <a:p>
            <a:pPr marL="240029" indent="-227329">
              <a:lnSpc>
                <a:spcPct val="100000"/>
              </a:lnSpc>
              <a:spcBef>
                <a:spcPts val="2675"/>
              </a:spcBef>
              <a:buFont typeface="Arial"/>
              <a:buChar char="•"/>
              <a:tabLst>
                <a:tab pos="240029" algn="l"/>
              </a:tabLst>
            </a:pPr>
            <a:r>
              <a:rPr lang="en-IE" sz="1800" i="1" dirty="0">
                <a:latin typeface="Calibri"/>
                <a:cs typeface="Calibri"/>
              </a:rPr>
              <a:t>No</a:t>
            </a:r>
            <a:r>
              <a:rPr lang="en-IE" sz="1800" spc="-120" dirty="0">
                <a:latin typeface="Times New Roman"/>
                <a:cs typeface="Times New Roman"/>
              </a:rPr>
              <a:t> </a:t>
            </a:r>
            <a:r>
              <a:rPr lang="en-IE" sz="1800" i="1" dirty="0">
                <a:latin typeface="Calibri"/>
                <a:cs typeface="Calibri"/>
              </a:rPr>
              <a:t>license</a:t>
            </a:r>
            <a:r>
              <a:rPr lang="en-IE" sz="1800" spc="-125" dirty="0">
                <a:latin typeface="Times New Roman"/>
                <a:cs typeface="Times New Roman"/>
              </a:rPr>
              <a:t> </a:t>
            </a:r>
            <a:r>
              <a:rPr lang="en-IE" sz="1800" dirty="0">
                <a:latin typeface="Calibri"/>
                <a:cs typeface="Calibri"/>
              </a:rPr>
              <a:t>for</a:t>
            </a:r>
            <a:r>
              <a:rPr lang="en-IE" sz="1800" spc="-120" dirty="0">
                <a:latin typeface="Times New Roman"/>
                <a:cs typeface="Times New Roman"/>
              </a:rPr>
              <a:t> </a:t>
            </a:r>
            <a:r>
              <a:rPr lang="en-IE" sz="1800" dirty="0">
                <a:latin typeface="Calibri"/>
                <a:cs typeface="Calibri"/>
              </a:rPr>
              <a:t>this</a:t>
            </a:r>
            <a:r>
              <a:rPr lang="en-IE" sz="1800" spc="-100" dirty="0">
                <a:latin typeface="Times New Roman"/>
                <a:cs typeface="Times New Roman"/>
              </a:rPr>
              <a:t> </a:t>
            </a:r>
            <a:r>
              <a:rPr lang="en-IE" sz="1800" dirty="0">
                <a:latin typeface="Calibri"/>
                <a:cs typeface="Calibri"/>
              </a:rPr>
              <a:t>as</a:t>
            </a:r>
            <a:r>
              <a:rPr lang="en-IE" sz="1800" spc="-125" dirty="0">
                <a:latin typeface="Times New Roman"/>
                <a:cs typeface="Times New Roman"/>
              </a:rPr>
              <a:t> </a:t>
            </a:r>
            <a:r>
              <a:rPr lang="en-IE" sz="1800" dirty="0">
                <a:latin typeface="Calibri"/>
                <a:cs typeface="Calibri"/>
              </a:rPr>
              <a:t>yet</a:t>
            </a:r>
            <a:r>
              <a:rPr lang="en-IE" sz="1800" spc="-125" dirty="0">
                <a:latin typeface="Times New Roman"/>
                <a:cs typeface="Times New Roman"/>
              </a:rPr>
              <a:t> </a:t>
            </a:r>
            <a:r>
              <a:rPr lang="en-IE" sz="1800" dirty="0">
                <a:latin typeface="Calibri"/>
                <a:cs typeface="Calibri"/>
              </a:rPr>
              <a:t>but</a:t>
            </a:r>
            <a:r>
              <a:rPr lang="en-IE" sz="1800" spc="-90" dirty="0">
                <a:latin typeface="Times New Roman"/>
                <a:cs typeface="Times New Roman"/>
              </a:rPr>
              <a:t> </a:t>
            </a:r>
            <a:r>
              <a:rPr lang="en-IE" sz="1800" dirty="0">
                <a:latin typeface="Calibri"/>
                <a:cs typeface="Calibri"/>
              </a:rPr>
              <a:t>being</a:t>
            </a:r>
            <a:r>
              <a:rPr lang="en-IE" sz="1800" spc="-114" dirty="0">
                <a:latin typeface="Times New Roman"/>
                <a:cs typeface="Times New Roman"/>
              </a:rPr>
              <a:t> </a:t>
            </a:r>
            <a:r>
              <a:rPr lang="en-IE" sz="1800" dirty="0">
                <a:latin typeface="Calibri"/>
                <a:cs typeface="Calibri"/>
              </a:rPr>
              <a:t>trialled</a:t>
            </a:r>
            <a:r>
              <a:rPr lang="en-IE" sz="1800" spc="-120" dirty="0">
                <a:latin typeface="Times New Roman"/>
                <a:cs typeface="Times New Roman"/>
              </a:rPr>
              <a:t> </a:t>
            </a:r>
            <a:r>
              <a:rPr lang="en-IE" sz="1800" dirty="0">
                <a:latin typeface="Calibri"/>
                <a:cs typeface="Calibri"/>
              </a:rPr>
              <a:t>in</a:t>
            </a:r>
            <a:r>
              <a:rPr lang="en-IE" sz="1800" spc="-114" dirty="0">
                <a:latin typeface="Times New Roman"/>
                <a:cs typeface="Times New Roman"/>
              </a:rPr>
              <a:t> </a:t>
            </a:r>
            <a:r>
              <a:rPr lang="en-IE" sz="1800" spc="-20" dirty="0">
                <a:latin typeface="Calibri"/>
                <a:cs typeface="Calibri"/>
              </a:rPr>
              <a:t>Breast</a:t>
            </a:r>
            <a:r>
              <a:rPr lang="en-IE" sz="1800" spc="-125" dirty="0">
                <a:latin typeface="Times New Roman"/>
                <a:cs typeface="Times New Roman"/>
              </a:rPr>
              <a:t> </a:t>
            </a:r>
            <a:r>
              <a:rPr lang="en-IE" sz="1800" dirty="0">
                <a:latin typeface="Calibri"/>
                <a:cs typeface="Calibri"/>
              </a:rPr>
              <a:t>Cancer</a:t>
            </a:r>
            <a:r>
              <a:rPr lang="en-IE" sz="1800" spc="-110" dirty="0">
                <a:latin typeface="Times New Roman"/>
                <a:cs typeface="Times New Roman"/>
              </a:rPr>
              <a:t> </a:t>
            </a:r>
            <a:r>
              <a:rPr lang="en-IE" sz="1800" spc="-10" dirty="0">
                <a:latin typeface="Calibri"/>
                <a:cs typeface="Calibri"/>
              </a:rPr>
              <a:t>survivors</a:t>
            </a:r>
            <a:endParaRPr lang="en-IE" sz="1800" dirty="0">
              <a:latin typeface="Calibri"/>
              <a:cs typeface="Calibri"/>
            </a:endParaRPr>
          </a:p>
          <a:p>
            <a:pPr marL="240029" indent="-227329">
              <a:lnSpc>
                <a:spcPct val="100000"/>
              </a:lnSpc>
              <a:spcBef>
                <a:spcPts val="2690"/>
              </a:spcBef>
              <a:buFont typeface="Arial"/>
              <a:buChar char="•"/>
              <a:tabLst>
                <a:tab pos="240029" algn="l"/>
              </a:tabLst>
            </a:pPr>
            <a:r>
              <a:rPr lang="en-IE" sz="1800" b="1" dirty="0">
                <a:latin typeface="Calibri"/>
                <a:cs typeface="Calibri"/>
              </a:rPr>
              <a:t>Using</a:t>
            </a:r>
            <a:r>
              <a:rPr lang="en-IE" sz="1800" spc="-105" dirty="0">
                <a:latin typeface="Times New Roman"/>
                <a:cs typeface="Times New Roman"/>
              </a:rPr>
              <a:t> </a:t>
            </a:r>
            <a:r>
              <a:rPr lang="en-IE" sz="1800" b="1" dirty="0">
                <a:latin typeface="Calibri"/>
                <a:cs typeface="Calibri"/>
              </a:rPr>
              <a:t>it</a:t>
            </a:r>
            <a:r>
              <a:rPr lang="en-IE" sz="1800" spc="-110" dirty="0">
                <a:latin typeface="Times New Roman"/>
                <a:cs typeface="Times New Roman"/>
              </a:rPr>
              <a:t> </a:t>
            </a:r>
            <a:r>
              <a:rPr lang="en-IE" sz="1800" b="1" dirty="0">
                <a:latin typeface="Calibri"/>
                <a:cs typeface="Calibri"/>
              </a:rPr>
              <a:t>off</a:t>
            </a:r>
            <a:r>
              <a:rPr lang="en-IE" sz="1800" spc="-105" dirty="0">
                <a:latin typeface="Times New Roman"/>
                <a:cs typeface="Times New Roman"/>
              </a:rPr>
              <a:t> </a:t>
            </a:r>
            <a:r>
              <a:rPr lang="en-IE" sz="1800" b="1" dirty="0">
                <a:latin typeface="Calibri"/>
                <a:cs typeface="Calibri"/>
              </a:rPr>
              <a:t>label</a:t>
            </a:r>
            <a:r>
              <a:rPr lang="en-IE" sz="1800" spc="-85" dirty="0">
                <a:latin typeface="Times New Roman"/>
                <a:cs typeface="Times New Roman"/>
              </a:rPr>
              <a:t> </a:t>
            </a:r>
            <a:r>
              <a:rPr lang="en-IE" sz="1800" b="1" dirty="0">
                <a:latin typeface="Calibri"/>
                <a:cs typeface="Calibri"/>
              </a:rPr>
              <a:t>now</a:t>
            </a:r>
            <a:r>
              <a:rPr lang="en-IE" sz="1800" spc="-105" dirty="0">
                <a:latin typeface="Times New Roman"/>
                <a:cs typeface="Times New Roman"/>
              </a:rPr>
              <a:t> </a:t>
            </a:r>
            <a:r>
              <a:rPr lang="en-IE" sz="1800" b="1" dirty="0">
                <a:latin typeface="Calibri"/>
                <a:cs typeface="Calibri"/>
              </a:rPr>
              <a:t>in</a:t>
            </a:r>
            <a:r>
              <a:rPr lang="en-IE" sz="1800" spc="-110" dirty="0">
                <a:latin typeface="Times New Roman"/>
                <a:cs typeface="Times New Roman"/>
              </a:rPr>
              <a:t> </a:t>
            </a:r>
            <a:r>
              <a:rPr lang="en-IE" sz="1800" b="1" dirty="0">
                <a:latin typeface="Calibri"/>
                <a:cs typeface="Calibri"/>
              </a:rPr>
              <a:t>CMS,</a:t>
            </a:r>
            <a:r>
              <a:rPr lang="en-IE" sz="1800" spc="-85" dirty="0">
                <a:latin typeface="Times New Roman"/>
                <a:cs typeface="Times New Roman"/>
              </a:rPr>
              <a:t> </a:t>
            </a:r>
            <a:r>
              <a:rPr lang="en-IE" sz="1800" b="1" dirty="0" err="1">
                <a:latin typeface="Calibri"/>
                <a:cs typeface="Calibri"/>
              </a:rPr>
              <a:t>Holles</a:t>
            </a:r>
            <a:r>
              <a:rPr lang="en-IE" sz="1800" spc="-95" dirty="0">
                <a:latin typeface="Times New Roman"/>
                <a:cs typeface="Times New Roman"/>
              </a:rPr>
              <a:t> </a:t>
            </a:r>
            <a:r>
              <a:rPr lang="en-IE" sz="1800" b="1" spc="-25" dirty="0">
                <a:latin typeface="Calibri"/>
                <a:cs typeface="Calibri"/>
              </a:rPr>
              <a:t>St</a:t>
            </a:r>
            <a:endParaRPr lang="en-IE" sz="1800" dirty="0">
              <a:latin typeface="Calibri"/>
              <a:cs typeface="Calibri"/>
            </a:endParaRPr>
          </a:p>
          <a:p>
            <a:endParaRPr lang="en-IE" dirty="0"/>
          </a:p>
        </p:txBody>
      </p:sp>
    </p:spTree>
    <p:extLst>
      <p:ext uri="{BB962C8B-B14F-4D97-AF65-F5344CB8AC3E}">
        <p14:creationId xmlns:p14="http://schemas.microsoft.com/office/powerpoint/2010/main" val="956133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70994" y="197942"/>
            <a:ext cx="2442210" cy="697230"/>
          </a:xfrm>
          <a:prstGeom prst="rect">
            <a:avLst/>
          </a:prstGeom>
        </p:spPr>
        <p:txBody>
          <a:bodyPr vert="horz" wrap="square" lIns="0" tIns="13335" rIns="0" bIns="0" rtlCol="0">
            <a:spAutoFit/>
          </a:bodyPr>
          <a:lstStyle/>
          <a:p>
            <a:pPr marL="12700">
              <a:lnSpc>
                <a:spcPct val="100000"/>
              </a:lnSpc>
              <a:spcBef>
                <a:spcPts val="105"/>
              </a:spcBef>
            </a:pPr>
            <a:r>
              <a:rPr b="1" spc="-20" dirty="0">
                <a:solidFill>
                  <a:schemeClr val="tx2"/>
                </a:solidFill>
              </a:rPr>
              <a:t>SSRI/</a:t>
            </a:r>
            <a:r>
              <a:rPr b="1" spc="-240" dirty="0">
                <a:solidFill>
                  <a:schemeClr val="tx2"/>
                </a:solidFill>
                <a:latin typeface="Times New Roman"/>
                <a:cs typeface="Times New Roman"/>
              </a:rPr>
              <a:t> </a:t>
            </a:r>
            <a:r>
              <a:rPr b="1" spc="-20" dirty="0">
                <a:solidFill>
                  <a:schemeClr val="tx2"/>
                </a:solidFill>
              </a:rPr>
              <a:t>SNRI</a:t>
            </a:r>
            <a:r>
              <a:rPr spc="-20" dirty="0">
                <a:solidFill>
                  <a:schemeClr val="tx2"/>
                </a:solidFill>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39</a:t>
            </a:fld>
            <a:endParaRPr spc="-25" dirty="0"/>
          </a:p>
        </p:txBody>
      </p:sp>
      <p:sp>
        <p:nvSpPr>
          <p:cNvPr id="3" name="object 3"/>
          <p:cNvSpPr txBox="1"/>
          <p:nvPr/>
        </p:nvSpPr>
        <p:spPr>
          <a:xfrm>
            <a:off x="447545" y="1018489"/>
            <a:ext cx="10203180" cy="4269117"/>
          </a:xfrm>
          <a:prstGeom prst="rect">
            <a:avLst/>
          </a:prstGeom>
        </p:spPr>
        <p:txBody>
          <a:bodyPr vert="horz" wrap="square" lIns="0" tIns="49530" rIns="0" bIns="0" rtlCol="0">
            <a:spAutoFit/>
          </a:bodyPr>
          <a:lstStyle/>
          <a:p>
            <a:pPr marL="240029" marR="38735" indent="-227329">
              <a:lnSpc>
                <a:spcPts val="2880"/>
              </a:lnSpc>
              <a:spcBef>
                <a:spcPts val="390"/>
              </a:spcBef>
              <a:buFont typeface="Arial"/>
              <a:buChar char="•"/>
              <a:tabLst>
                <a:tab pos="241300" algn="l"/>
              </a:tabLst>
            </a:pPr>
            <a:r>
              <a:rPr sz="2400" dirty="0">
                <a:latin typeface="Calibri"/>
                <a:cs typeface="Calibri"/>
              </a:rPr>
              <a:t>One</a:t>
            </a:r>
            <a:r>
              <a:rPr sz="2400" spc="-100" dirty="0">
                <a:latin typeface="Times New Roman"/>
                <a:cs typeface="Times New Roman"/>
              </a:rPr>
              <a:t> </a:t>
            </a:r>
            <a:r>
              <a:rPr sz="2400" dirty="0">
                <a:latin typeface="Calibri"/>
                <a:cs typeface="Calibri"/>
              </a:rPr>
              <a:t>of</a:t>
            </a:r>
            <a:r>
              <a:rPr sz="2400" spc="-100" dirty="0">
                <a:latin typeface="Times New Roman"/>
                <a:cs typeface="Times New Roman"/>
              </a:rPr>
              <a:t> </a:t>
            </a:r>
            <a:r>
              <a:rPr sz="2400" dirty="0">
                <a:latin typeface="Calibri"/>
                <a:cs typeface="Calibri"/>
              </a:rPr>
              <a:t>the</a:t>
            </a:r>
            <a:r>
              <a:rPr sz="2400" spc="-105" dirty="0">
                <a:latin typeface="Times New Roman"/>
                <a:cs typeface="Times New Roman"/>
              </a:rPr>
              <a:t> </a:t>
            </a:r>
            <a:r>
              <a:rPr sz="2400" dirty="0">
                <a:latin typeface="Calibri"/>
                <a:cs typeface="Calibri"/>
              </a:rPr>
              <a:t>more</a:t>
            </a:r>
            <a:r>
              <a:rPr sz="2400" spc="-100" dirty="0">
                <a:latin typeface="Times New Roman"/>
                <a:cs typeface="Times New Roman"/>
              </a:rPr>
              <a:t> </a:t>
            </a:r>
            <a:r>
              <a:rPr sz="2400" spc="-20" dirty="0">
                <a:latin typeface="Calibri"/>
                <a:cs typeface="Calibri"/>
              </a:rPr>
              <a:t>effective</a:t>
            </a:r>
            <a:r>
              <a:rPr sz="2400" spc="-85" dirty="0">
                <a:latin typeface="Times New Roman"/>
                <a:cs typeface="Times New Roman"/>
              </a:rPr>
              <a:t> </a:t>
            </a:r>
            <a:r>
              <a:rPr sz="2400" dirty="0">
                <a:latin typeface="Calibri"/>
                <a:cs typeface="Calibri"/>
              </a:rPr>
              <a:t>pharmacologic</a:t>
            </a:r>
            <a:r>
              <a:rPr sz="2400" spc="-135" dirty="0">
                <a:latin typeface="Times New Roman"/>
                <a:cs typeface="Times New Roman"/>
              </a:rPr>
              <a:t> </a:t>
            </a:r>
            <a:r>
              <a:rPr sz="2400" spc="-10" dirty="0">
                <a:latin typeface="Calibri"/>
                <a:cs typeface="Calibri"/>
              </a:rPr>
              <a:t>alternatives</a:t>
            </a:r>
            <a:r>
              <a:rPr sz="2400" spc="-100" dirty="0">
                <a:latin typeface="Times New Roman"/>
                <a:cs typeface="Times New Roman"/>
              </a:rPr>
              <a:t> </a:t>
            </a:r>
            <a:r>
              <a:rPr sz="2400" dirty="0">
                <a:latin typeface="Calibri"/>
                <a:cs typeface="Calibri"/>
              </a:rPr>
              <a:t>to</a:t>
            </a:r>
            <a:r>
              <a:rPr sz="2400" spc="-114" dirty="0">
                <a:latin typeface="Times New Roman"/>
                <a:cs typeface="Times New Roman"/>
              </a:rPr>
              <a:t> </a:t>
            </a:r>
            <a:r>
              <a:rPr sz="2400" spc="-10" dirty="0">
                <a:latin typeface="Calibri"/>
                <a:cs typeface="Calibri"/>
              </a:rPr>
              <a:t>oestrogen</a:t>
            </a:r>
            <a:r>
              <a:rPr sz="2400" spc="-100" dirty="0">
                <a:latin typeface="Times New Roman"/>
                <a:cs typeface="Times New Roman"/>
              </a:rPr>
              <a:t> </a:t>
            </a:r>
            <a:r>
              <a:rPr sz="2400" dirty="0">
                <a:latin typeface="Calibri"/>
                <a:cs typeface="Calibri"/>
              </a:rPr>
              <a:t>includes</a:t>
            </a:r>
            <a:r>
              <a:rPr sz="2400" spc="-95" dirty="0">
                <a:latin typeface="Times New Roman"/>
                <a:cs typeface="Times New Roman"/>
              </a:rPr>
              <a:t> </a:t>
            </a:r>
            <a:r>
              <a:rPr sz="2400" spc="-25" dirty="0">
                <a:latin typeface="Calibri"/>
                <a:cs typeface="Calibri"/>
              </a:rPr>
              <a:t>the</a:t>
            </a:r>
            <a:r>
              <a:rPr sz="2400" spc="-25" dirty="0">
                <a:latin typeface="Times New Roman"/>
                <a:cs typeface="Times New Roman"/>
              </a:rPr>
              <a:t> 	</a:t>
            </a:r>
            <a:r>
              <a:rPr sz="2400" dirty="0">
                <a:latin typeface="Calibri"/>
                <a:cs typeface="Calibri"/>
              </a:rPr>
              <a:t>SSRI</a:t>
            </a:r>
            <a:r>
              <a:rPr sz="2400" spc="-114" dirty="0">
                <a:latin typeface="Times New Roman"/>
                <a:cs typeface="Times New Roman"/>
              </a:rPr>
              <a:t> </a:t>
            </a:r>
            <a:r>
              <a:rPr sz="2400" dirty="0">
                <a:latin typeface="Calibri"/>
                <a:cs typeface="Calibri"/>
              </a:rPr>
              <a:t>and</a:t>
            </a:r>
            <a:r>
              <a:rPr sz="2400" spc="-90" dirty="0">
                <a:latin typeface="Times New Roman"/>
                <a:cs typeface="Times New Roman"/>
              </a:rPr>
              <a:t> </a:t>
            </a:r>
            <a:r>
              <a:rPr sz="2400" dirty="0">
                <a:latin typeface="Calibri"/>
                <a:cs typeface="Calibri"/>
              </a:rPr>
              <a:t>SNRI</a:t>
            </a:r>
            <a:r>
              <a:rPr sz="2400" spc="-105" dirty="0">
                <a:latin typeface="Times New Roman"/>
                <a:cs typeface="Times New Roman"/>
              </a:rPr>
              <a:t> </a:t>
            </a:r>
            <a:r>
              <a:rPr sz="2400" dirty="0">
                <a:latin typeface="Calibri"/>
                <a:cs typeface="Calibri"/>
              </a:rPr>
              <a:t>classes.</a:t>
            </a:r>
            <a:r>
              <a:rPr sz="2400" spc="-100" dirty="0">
                <a:latin typeface="Times New Roman"/>
                <a:cs typeface="Times New Roman"/>
              </a:rPr>
              <a:t> </a:t>
            </a:r>
            <a:r>
              <a:rPr sz="2400" dirty="0">
                <a:latin typeface="Calibri"/>
                <a:cs typeface="Calibri"/>
              </a:rPr>
              <a:t>Their</a:t>
            </a:r>
            <a:r>
              <a:rPr sz="2400" spc="-85" dirty="0">
                <a:latin typeface="Times New Roman"/>
                <a:cs typeface="Times New Roman"/>
              </a:rPr>
              <a:t> </a:t>
            </a:r>
            <a:r>
              <a:rPr sz="2400" spc="-10" dirty="0">
                <a:latin typeface="Calibri"/>
                <a:cs typeface="Calibri"/>
              </a:rPr>
              <a:t>efficacy</a:t>
            </a:r>
            <a:r>
              <a:rPr sz="2400" spc="-80" dirty="0">
                <a:latin typeface="Times New Roman"/>
                <a:cs typeface="Times New Roman"/>
              </a:rPr>
              <a:t> </a:t>
            </a:r>
            <a:r>
              <a:rPr sz="2400" dirty="0">
                <a:latin typeface="Calibri"/>
                <a:cs typeface="Calibri"/>
              </a:rPr>
              <a:t>has</a:t>
            </a:r>
            <a:r>
              <a:rPr sz="2400" spc="-90" dirty="0">
                <a:latin typeface="Times New Roman"/>
                <a:cs typeface="Times New Roman"/>
              </a:rPr>
              <a:t> </a:t>
            </a:r>
            <a:r>
              <a:rPr sz="2400" dirty="0">
                <a:latin typeface="Calibri"/>
                <a:cs typeface="Calibri"/>
              </a:rPr>
              <a:t>been</a:t>
            </a:r>
            <a:r>
              <a:rPr sz="2400" spc="-90" dirty="0">
                <a:latin typeface="Times New Roman"/>
                <a:cs typeface="Times New Roman"/>
              </a:rPr>
              <a:t> </a:t>
            </a:r>
            <a:r>
              <a:rPr sz="2400" spc="-20" dirty="0">
                <a:latin typeface="Calibri"/>
                <a:cs typeface="Calibri"/>
              </a:rPr>
              <a:t>demonstrated</a:t>
            </a:r>
            <a:r>
              <a:rPr sz="2400" spc="-110" dirty="0">
                <a:latin typeface="Times New Roman"/>
                <a:cs typeface="Times New Roman"/>
              </a:rPr>
              <a:t> </a:t>
            </a:r>
            <a:r>
              <a:rPr sz="2400" dirty="0">
                <a:latin typeface="Calibri"/>
                <a:cs typeface="Calibri"/>
              </a:rPr>
              <a:t>in</a:t>
            </a:r>
            <a:r>
              <a:rPr sz="2400" spc="-90" dirty="0">
                <a:latin typeface="Times New Roman"/>
                <a:cs typeface="Times New Roman"/>
              </a:rPr>
              <a:t> </a:t>
            </a:r>
            <a:r>
              <a:rPr sz="2400" spc="-10" dirty="0">
                <a:latin typeface="Calibri"/>
                <a:cs typeface="Calibri"/>
              </a:rPr>
              <a:t>placebo-	controlled</a:t>
            </a:r>
            <a:r>
              <a:rPr sz="2400" spc="-90" dirty="0">
                <a:latin typeface="Times New Roman"/>
                <a:cs typeface="Times New Roman"/>
              </a:rPr>
              <a:t> </a:t>
            </a:r>
            <a:r>
              <a:rPr sz="2400" dirty="0">
                <a:latin typeface="Calibri"/>
                <a:cs typeface="Calibri"/>
              </a:rPr>
              <a:t>trials</a:t>
            </a:r>
            <a:r>
              <a:rPr sz="2400" spc="-80" dirty="0">
                <a:latin typeface="Times New Roman"/>
                <a:cs typeface="Times New Roman"/>
              </a:rPr>
              <a:t> </a:t>
            </a:r>
            <a:r>
              <a:rPr sz="2400" dirty="0">
                <a:latin typeface="Calibri"/>
                <a:cs typeface="Calibri"/>
              </a:rPr>
              <a:t>and</a:t>
            </a:r>
            <a:r>
              <a:rPr sz="2400" spc="-70" dirty="0">
                <a:latin typeface="Times New Roman"/>
                <a:cs typeface="Times New Roman"/>
              </a:rPr>
              <a:t> </a:t>
            </a:r>
            <a:r>
              <a:rPr sz="2400" dirty="0">
                <a:latin typeface="Calibri"/>
                <a:cs typeface="Calibri"/>
              </a:rPr>
              <a:t>also</a:t>
            </a:r>
            <a:r>
              <a:rPr sz="2400" spc="-80" dirty="0">
                <a:latin typeface="Times New Roman"/>
                <a:cs typeface="Times New Roman"/>
              </a:rPr>
              <a:t> </a:t>
            </a:r>
            <a:r>
              <a:rPr sz="2400" dirty="0">
                <a:latin typeface="Calibri"/>
                <a:cs typeface="Calibri"/>
              </a:rPr>
              <a:t>a</a:t>
            </a:r>
            <a:r>
              <a:rPr sz="2400" spc="-70" dirty="0">
                <a:latin typeface="Times New Roman"/>
                <a:cs typeface="Times New Roman"/>
              </a:rPr>
              <a:t> </a:t>
            </a:r>
            <a:r>
              <a:rPr sz="2400" spc="-20" dirty="0">
                <a:latin typeface="Calibri"/>
                <a:cs typeface="Calibri"/>
              </a:rPr>
              <a:t>meta-</a:t>
            </a:r>
            <a:r>
              <a:rPr sz="2400" spc="-10" dirty="0">
                <a:latin typeface="Calibri"/>
                <a:cs typeface="Calibri"/>
              </a:rPr>
              <a:t>analysis</a:t>
            </a:r>
            <a:r>
              <a:rPr sz="2400" spc="-100" dirty="0">
                <a:latin typeface="Times New Roman"/>
                <a:cs typeface="Times New Roman"/>
              </a:rPr>
              <a:t> </a:t>
            </a:r>
            <a:r>
              <a:rPr sz="2400" dirty="0">
                <a:latin typeface="Calibri"/>
                <a:cs typeface="Calibri"/>
              </a:rPr>
              <a:t>of</a:t>
            </a:r>
            <a:r>
              <a:rPr sz="2400" spc="-70" dirty="0">
                <a:latin typeface="Times New Roman"/>
                <a:cs typeface="Times New Roman"/>
              </a:rPr>
              <a:t> </a:t>
            </a:r>
            <a:r>
              <a:rPr sz="2400" dirty="0">
                <a:latin typeface="Calibri"/>
                <a:cs typeface="Calibri"/>
              </a:rPr>
              <a:t>43</a:t>
            </a:r>
            <a:r>
              <a:rPr sz="2400" spc="-70" dirty="0">
                <a:latin typeface="Times New Roman"/>
                <a:cs typeface="Times New Roman"/>
              </a:rPr>
              <a:t> </a:t>
            </a:r>
            <a:r>
              <a:rPr sz="2400" dirty="0">
                <a:latin typeface="Calibri"/>
                <a:cs typeface="Calibri"/>
              </a:rPr>
              <a:t>trials</a:t>
            </a:r>
            <a:r>
              <a:rPr sz="2400" spc="-85" dirty="0">
                <a:latin typeface="Times New Roman"/>
                <a:cs typeface="Times New Roman"/>
              </a:rPr>
              <a:t> </a:t>
            </a:r>
            <a:r>
              <a:rPr sz="2400" dirty="0">
                <a:latin typeface="Calibri"/>
                <a:cs typeface="Calibri"/>
              </a:rPr>
              <a:t>of</a:t>
            </a:r>
            <a:r>
              <a:rPr sz="2400" spc="-65" dirty="0">
                <a:latin typeface="Times New Roman"/>
                <a:cs typeface="Times New Roman"/>
              </a:rPr>
              <a:t> </a:t>
            </a:r>
            <a:r>
              <a:rPr sz="2400" spc="-10" dirty="0">
                <a:latin typeface="Calibri"/>
                <a:cs typeface="Calibri"/>
              </a:rPr>
              <a:t>non-</a:t>
            </a:r>
            <a:r>
              <a:rPr sz="2400" spc="-20" dirty="0">
                <a:latin typeface="Calibri"/>
                <a:cs typeface="Calibri"/>
              </a:rPr>
              <a:t>oestrogen</a:t>
            </a:r>
            <a:r>
              <a:rPr sz="2400" spc="-70" dirty="0">
                <a:latin typeface="Times New Roman"/>
                <a:cs typeface="Times New Roman"/>
              </a:rPr>
              <a:t> </a:t>
            </a:r>
            <a:r>
              <a:rPr sz="2400" spc="-10" dirty="0">
                <a:latin typeface="Calibri"/>
                <a:cs typeface="Calibri"/>
              </a:rPr>
              <a:t>therapies.</a:t>
            </a:r>
            <a:endParaRPr sz="2400" dirty="0">
              <a:latin typeface="Calibri"/>
              <a:cs typeface="Calibri"/>
            </a:endParaRPr>
          </a:p>
          <a:p>
            <a:pPr marL="240029" marR="290195" indent="-227329">
              <a:lnSpc>
                <a:spcPts val="2880"/>
              </a:lnSpc>
              <a:buFont typeface="Arial"/>
              <a:buChar char="•"/>
              <a:tabLst>
                <a:tab pos="241300" algn="l"/>
              </a:tabLst>
            </a:pPr>
            <a:r>
              <a:rPr sz="2400" dirty="0">
                <a:latin typeface="Calibri"/>
                <a:cs typeface="Calibri"/>
              </a:rPr>
              <a:t>Those</a:t>
            </a:r>
            <a:r>
              <a:rPr sz="2400" spc="-80" dirty="0">
                <a:latin typeface="Times New Roman"/>
                <a:cs typeface="Times New Roman"/>
              </a:rPr>
              <a:t> </a:t>
            </a:r>
            <a:r>
              <a:rPr sz="2400" dirty="0">
                <a:latin typeface="Calibri"/>
                <a:cs typeface="Calibri"/>
              </a:rPr>
              <a:t>with</a:t>
            </a:r>
            <a:r>
              <a:rPr sz="2400" spc="-105" dirty="0">
                <a:latin typeface="Times New Roman"/>
                <a:cs typeface="Times New Roman"/>
              </a:rPr>
              <a:t> </a:t>
            </a:r>
            <a:r>
              <a:rPr sz="2400" spc="-10" dirty="0">
                <a:latin typeface="Calibri"/>
                <a:cs typeface="Calibri"/>
              </a:rPr>
              <a:t>statistically</a:t>
            </a:r>
            <a:r>
              <a:rPr sz="2400" spc="-130" dirty="0">
                <a:latin typeface="Times New Roman"/>
                <a:cs typeface="Times New Roman"/>
              </a:rPr>
              <a:t> </a:t>
            </a:r>
            <a:r>
              <a:rPr sz="2400" spc="-10" dirty="0">
                <a:latin typeface="Calibri"/>
                <a:cs typeface="Calibri"/>
              </a:rPr>
              <a:t>significant</a:t>
            </a:r>
            <a:r>
              <a:rPr sz="2400" spc="-100" dirty="0">
                <a:latin typeface="Times New Roman"/>
                <a:cs typeface="Times New Roman"/>
              </a:rPr>
              <a:t> </a:t>
            </a:r>
            <a:r>
              <a:rPr sz="2400" dirty="0">
                <a:latin typeface="Calibri"/>
                <a:cs typeface="Calibri"/>
              </a:rPr>
              <a:t>reductions</a:t>
            </a:r>
            <a:r>
              <a:rPr sz="2400" spc="-100" dirty="0">
                <a:latin typeface="Times New Roman"/>
                <a:cs typeface="Times New Roman"/>
              </a:rPr>
              <a:t> </a:t>
            </a:r>
            <a:r>
              <a:rPr sz="2400" dirty="0">
                <a:latin typeface="Calibri"/>
                <a:cs typeface="Calibri"/>
              </a:rPr>
              <a:t>in</a:t>
            </a:r>
            <a:r>
              <a:rPr sz="2400" spc="-85" dirty="0">
                <a:latin typeface="Times New Roman"/>
                <a:cs typeface="Times New Roman"/>
              </a:rPr>
              <a:t> </a:t>
            </a:r>
            <a:r>
              <a:rPr sz="2400" spc="-10" dirty="0">
                <a:latin typeface="Calibri"/>
                <a:cs typeface="Calibri"/>
              </a:rPr>
              <a:t>vasomotor</a:t>
            </a:r>
            <a:r>
              <a:rPr sz="2400" spc="-90" dirty="0">
                <a:latin typeface="Times New Roman"/>
                <a:cs typeface="Times New Roman"/>
              </a:rPr>
              <a:t> </a:t>
            </a:r>
            <a:r>
              <a:rPr sz="2400" spc="-10" dirty="0">
                <a:latin typeface="Calibri"/>
                <a:cs typeface="Calibri"/>
              </a:rPr>
              <a:t>symptoms</a:t>
            </a:r>
            <a:r>
              <a:rPr sz="2400" spc="-114" dirty="0">
                <a:latin typeface="Times New Roman"/>
                <a:cs typeface="Times New Roman"/>
              </a:rPr>
              <a:t> </a:t>
            </a:r>
            <a:r>
              <a:rPr sz="2400" dirty="0">
                <a:latin typeface="Calibri"/>
                <a:cs typeface="Calibri"/>
              </a:rPr>
              <a:t>in</a:t>
            </a:r>
            <a:r>
              <a:rPr sz="2400" spc="-85" dirty="0">
                <a:latin typeface="Times New Roman"/>
                <a:cs typeface="Times New Roman"/>
              </a:rPr>
              <a:t> </a:t>
            </a:r>
            <a:r>
              <a:rPr sz="2400" spc="-10" dirty="0">
                <a:latin typeface="Calibri"/>
                <a:cs typeface="Calibri"/>
              </a:rPr>
              <a:t>large,</a:t>
            </a:r>
            <a:r>
              <a:rPr sz="2400" spc="-10" dirty="0">
                <a:latin typeface="Times New Roman"/>
                <a:cs typeface="Times New Roman"/>
              </a:rPr>
              <a:t> 	</a:t>
            </a:r>
            <a:r>
              <a:rPr sz="2400" spc="-10" dirty="0">
                <a:latin typeface="Calibri"/>
                <a:cs typeface="Calibri"/>
              </a:rPr>
              <a:t>randomised,</a:t>
            </a:r>
            <a:r>
              <a:rPr sz="2400" spc="-90" dirty="0">
                <a:latin typeface="Times New Roman"/>
                <a:cs typeface="Times New Roman"/>
              </a:rPr>
              <a:t> </a:t>
            </a:r>
            <a:r>
              <a:rPr sz="2400" dirty="0">
                <a:latin typeface="Calibri"/>
                <a:cs typeface="Calibri"/>
              </a:rPr>
              <a:t>double</a:t>
            </a:r>
            <a:r>
              <a:rPr sz="2400" spc="-90" dirty="0">
                <a:latin typeface="Times New Roman"/>
                <a:cs typeface="Times New Roman"/>
              </a:rPr>
              <a:t> </a:t>
            </a:r>
            <a:r>
              <a:rPr sz="2400" dirty="0">
                <a:latin typeface="Calibri"/>
                <a:cs typeface="Calibri"/>
              </a:rPr>
              <a:t>blind,</a:t>
            </a:r>
            <a:r>
              <a:rPr sz="2400" spc="-90" dirty="0">
                <a:latin typeface="Times New Roman"/>
                <a:cs typeface="Times New Roman"/>
              </a:rPr>
              <a:t> </a:t>
            </a:r>
            <a:r>
              <a:rPr sz="2400" spc="-10" dirty="0">
                <a:latin typeface="Calibri"/>
                <a:cs typeface="Calibri"/>
              </a:rPr>
              <a:t>placebo-controlled</a:t>
            </a:r>
            <a:r>
              <a:rPr sz="2400" spc="-90" dirty="0">
                <a:latin typeface="Times New Roman"/>
                <a:cs typeface="Times New Roman"/>
              </a:rPr>
              <a:t> </a:t>
            </a:r>
            <a:r>
              <a:rPr sz="2400" dirty="0">
                <a:latin typeface="Calibri"/>
                <a:cs typeface="Calibri"/>
              </a:rPr>
              <a:t>trials</a:t>
            </a:r>
            <a:r>
              <a:rPr sz="2400" spc="-114" dirty="0">
                <a:latin typeface="Times New Roman"/>
                <a:cs typeface="Times New Roman"/>
              </a:rPr>
              <a:t> </a:t>
            </a:r>
            <a:r>
              <a:rPr sz="2400" dirty="0">
                <a:latin typeface="Calibri"/>
                <a:cs typeface="Calibri"/>
              </a:rPr>
              <a:t>of</a:t>
            </a:r>
            <a:r>
              <a:rPr sz="2400" spc="-90" dirty="0">
                <a:latin typeface="Times New Roman"/>
                <a:cs typeface="Times New Roman"/>
              </a:rPr>
              <a:t> </a:t>
            </a:r>
            <a:r>
              <a:rPr sz="2400" spc="-10" dirty="0">
                <a:latin typeface="Calibri"/>
                <a:cs typeface="Calibri"/>
              </a:rPr>
              <a:t>symptomatic</a:t>
            </a:r>
            <a:r>
              <a:rPr sz="2400" spc="-105" dirty="0">
                <a:latin typeface="Times New Roman"/>
                <a:cs typeface="Times New Roman"/>
              </a:rPr>
              <a:t> </a:t>
            </a:r>
            <a:r>
              <a:rPr sz="2400" spc="-10" dirty="0">
                <a:latin typeface="Calibri"/>
                <a:cs typeface="Calibri"/>
              </a:rPr>
              <a:t>women</a:t>
            </a:r>
            <a:r>
              <a:rPr sz="2400" spc="-10" dirty="0">
                <a:latin typeface="Times New Roman"/>
                <a:cs typeface="Times New Roman"/>
              </a:rPr>
              <a:t> 	</a:t>
            </a:r>
            <a:r>
              <a:rPr sz="2400" dirty="0">
                <a:latin typeface="Calibri"/>
                <a:cs typeface="Calibri"/>
              </a:rPr>
              <a:t>include</a:t>
            </a:r>
            <a:r>
              <a:rPr sz="2400" spc="-70" dirty="0">
                <a:latin typeface="Times New Roman"/>
                <a:cs typeface="Times New Roman"/>
              </a:rPr>
              <a:t> </a:t>
            </a:r>
            <a:r>
              <a:rPr lang="en-IE" sz="2400" spc="-25" dirty="0">
                <a:latin typeface="Calibri"/>
                <a:cs typeface="Calibri"/>
              </a:rPr>
              <a:t>P</a:t>
            </a:r>
            <a:r>
              <a:rPr sz="2400" spc="-25" dirty="0" err="1">
                <a:latin typeface="Calibri"/>
                <a:cs typeface="Calibri"/>
              </a:rPr>
              <a:t>aroxetine</a:t>
            </a:r>
            <a:r>
              <a:rPr sz="2400" spc="-25" dirty="0">
                <a:latin typeface="Calibri"/>
                <a:cs typeface="Calibri"/>
              </a:rPr>
              <a:t>,</a:t>
            </a:r>
            <a:r>
              <a:rPr sz="2400" spc="-80" dirty="0">
                <a:latin typeface="Times New Roman"/>
                <a:cs typeface="Times New Roman"/>
              </a:rPr>
              <a:t> </a:t>
            </a:r>
            <a:r>
              <a:rPr lang="en-IE" sz="2400" spc="-10" dirty="0">
                <a:latin typeface="Calibri"/>
                <a:cs typeface="Calibri"/>
              </a:rPr>
              <a:t>E</a:t>
            </a:r>
            <a:r>
              <a:rPr sz="2400" spc="-10" dirty="0" err="1">
                <a:latin typeface="Calibri"/>
                <a:cs typeface="Calibri"/>
              </a:rPr>
              <a:t>scitalopram</a:t>
            </a:r>
            <a:r>
              <a:rPr sz="2400" spc="-10" dirty="0">
                <a:latin typeface="Calibri"/>
                <a:cs typeface="Calibri"/>
              </a:rPr>
              <a:t>,</a:t>
            </a:r>
            <a:r>
              <a:rPr sz="2400" spc="-95" dirty="0">
                <a:latin typeface="Times New Roman"/>
                <a:cs typeface="Times New Roman"/>
              </a:rPr>
              <a:t> </a:t>
            </a:r>
            <a:r>
              <a:rPr lang="en-IE" sz="2400" spc="-10" dirty="0">
                <a:latin typeface="Calibri"/>
                <a:cs typeface="Calibri"/>
              </a:rPr>
              <a:t>C</a:t>
            </a:r>
            <a:r>
              <a:rPr sz="2400" spc="-10" dirty="0" err="1">
                <a:latin typeface="Calibri"/>
                <a:cs typeface="Calibri"/>
              </a:rPr>
              <a:t>italopram</a:t>
            </a:r>
            <a:r>
              <a:rPr sz="2400" spc="-10" dirty="0">
                <a:latin typeface="Calibri"/>
                <a:cs typeface="Calibri"/>
              </a:rPr>
              <a:t>,</a:t>
            </a:r>
            <a:r>
              <a:rPr sz="2400" spc="-80" dirty="0">
                <a:latin typeface="Times New Roman"/>
                <a:cs typeface="Times New Roman"/>
              </a:rPr>
              <a:t> </a:t>
            </a:r>
            <a:r>
              <a:rPr lang="en-IE" sz="2400" spc="-20" dirty="0">
                <a:latin typeface="Calibri"/>
                <a:cs typeface="Calibri"/>
              </a:rPr>
              <a:t>V</a:t>
            </a:r>
            <a:r>
              <a:rPr sz="2400" spc="-20" dirty="0" err="1">
                <a:latin typeface="Calibri"/>
                <a:cs typeface="Calibri"/>
              </a:rPr>
              <a:t>enlafaxine</a:t>
            </a:r>
            <a:r>
              <a:rPr sz="2400" spc="-20" dirty="0">
                <a:latin typeface="Calibri"/>
                <a:cs typeface="Calibri"/>
              </a:rPr>
              <a:t>,</a:t>
            </a:r>
            <a:r>
              <a:rPr sz="2400" spc="-65" dirty="0">
                <a:latin typeface="Times New Roman"/>
                <a:cs typeface="Times New Roman"/>
              </a:rPr>
              <a:t> </a:t>
            </a:r>
            <a:r>
              <a:rPr sz="2400" dirty="0">
                <a:latin typeface="Calibri"/>
                <a:cs typeface="Calibri"/>
              </a:rPr>
              <a:t>and</a:t>
            </a:r>
            <a:r>
              <a:rPr sz="2400" spc="-65" dirty="0">
                <a:latin typeface="Times New Roman"/>
                <a:cs typeface="Times New Roman"/>
              </a:rPr>
              <a:t> </a:t>
            </a:r>
            <a:r>
              <a:rPr sz="2400" spc="-10" dirty="0" err="1">
                <a:latin typeface="Calibri"/>
                <a:cs typeface="Calibri"/>
              </a:rPr>
              <a:t>Desvenlafaxine</a:t>
            </a:r>
            <a:r>
              <a:rPr sz="2400" spc="-10" dirty="0">
                <a:latin typeface="Calibri"/>
                <a:cs typeface="Calibri"/>
              </a:rPr>
              <a:t>.</a:t>
            </a:r>
            <a:endParaRPr lang="en-IE" sz="2400" spc="-10" dirty="0">
              <a:latin typeface="Calibri"/>
              <a:cs typeface="Calibri"/>
            </a:endParaRPr>
          </a:p>
          <a:p>
            <a:pPr marL="240029" marR="290195" indent="-227329">
              <a:lnSpc>
                <a:spcPts val="2880"/>
              </a:lnSpc>
              <a:buFont typeface="Arial"/>
              <a:buChar char="•"/>
              <a:tabLst>
                <a:tab pos="241300" algn="l"/>
              </a:tabLst>
            </a:pPr>
            <a:r>
              <a:rPr lang="en-IE" sz="2400" dirty="0">
                <a:latin typeface="Calibri"/>
                <a:cs typeface="Calibri"/>
              </a:rPr>
              <a:t>H</a:t>
            </a:r>
            <a:r>
              <a:rPr sz="2400" dirty="0" err="1">
                <a:latin typeface="Calibri"/>
                <a:cs typeface="Calibri"/>
              </a:rPr>
              <a:t>elp</a:t>
            </a:r>
            <a:r>
              <a:rPr sz="2400" spc="-105" dirty="0">
                <a:latin typeface="Times New Roman"/>
                <a:cs typeface="Times New Roman"/>
              </a:rPr>
              <a:t> </a:t>
            </a:r>
            <a:r>
              <a:rPr sz="2400" dirty="0">
                <a:latin typeface="Calibri"/>
                <a:cs typeface="Calibri"/>
              </a:rPr>
              <a:t>with</a:t>
            </a:r>
            <a:r>
              <a:rPr sz="2400" spc="-114" dirty="0">
                <a:latin typeface="Times New Roman"/>
                <a:cs typeface="Times New Roman"/>
              </a:rPr>
              <a:t> </a:t>
            </a:r>
            <a:r>
              <a:rPr sz="2400" dirty="0">
                <a:latin typeface="Calibri"/>
                <a:cs typeface="Calibri"/>
              </a:rPr>
              <a:t>low</a:t>
            </a:r>
            <a:r>
              <a:rPr sz="2400" spc="-105" dirty="0">
                <a:latin typeface="Times New Roman"/>
                <a:cs typeface="Times New Roman"/>
              </a:rPr>
              <a:t> </a:t>
            </a:r>
            <a:r>
              <a:rPr sz="2400" dirty="0">
                <a:latin typeface="Calibri"/>
                <a:cs typeface="Calibri"/>
              </a:rPr>
              <a:t>mood</a:t>
            </a:r>
            <a:r>
              <a:rPr sz="2400" spc="-105" dirty="0">
                <a:latin typeface="Times New Roman"/>
                <a:cs typeface="Times New Roman"/>
              </a:rPr>
              <a:t> </a:t>
            </a:r>
            <a:r>
              <a:rPr sz="2400" dirty="0">
                <a:latin typeface="Calibri"/>
                <a:cs typeface="Calibri"/>
              </a:rPr>
              <a:t>in</a:t>
            </a:r>
            <a:r>
              <a:rPr sz="2400" spc="-125" dirty="0">
                <a:latin typeface="Times New Roman"/>
                <a:cs typeface="Times New Roman"/>
              </a:rPr>
              <a:t> </a:t>
            </a:r>
            <a:r>
              <a:rPr sz="2400" dirty="0">
                <a:latin typeface="Calibri"/>
                <a:cs typeface="Calibri"/>
              </a:rPr>
              <a:t>higher</a:t>
            </a:r>
            <a:r>
              <a:rPr sz="2400" spc="-105" dirty="0">
                <a:latin typeface="Times New Roman"/>
                <a:cs typeface="Times New Roman"/>
              </a:rPr>
              <a:t> </a:t>
            </a:r>
            <a:r>
              <a:rPr sz="2400" dirty="0">
                <a:latin typeface="Calibri"/>
                <a:cs typeface="Calibri"/>
              </a:rPr>
              <a:t>doses,</a:t>
            </a:r>
            <a:r>
              <a:rPr sz="2400" spc="-105" dirty="0">
                <a:latin typeface="Times New Roman"/>
                <a:cs typeface="Times New Roman"/>
              </a:rPr>
              <a:t> </a:t>
            </a:r>
            <a:r>
              <a:rPr sz="2400" dirty="0">
                <a:latin typeface="Calibri"/>
                <a:cs typeface="Calibri"/>
              </a:rPr>
              <a:t>bad</a:t>
            </a:r>
            <a:r>
              <a:rPr sz="2400" spc="-105" dirty="0">
                <a:latin typeface="Times New Roman"/>
                <a:cs typeface="Times New Roman"/>
              </a:rPr>
              <a:t> </a:t>
            </a:r>
            <a:r>
              <a:rPr sz="2400" dirty="0">
                <a:latin typeface="Calibri"/>
                <a:cs typeface="Calibri"/>
              </a:rPr>
              <a:t>for</a:t>
            </a:r>
            <a:r>
              <a:rPr sz="2400" spc="-105" dirty="0">
                <a:latin typeface="Times New Roman"/>
                <a:cs typeface="Times New Roman"/>
              </a:rPr>
              <a:t> </a:t>
            </a:r>
            <a:r>
              <a:rPr sz="2400" dirty="0">
                <a:latin typeface="Calibri"/>
                <a:cs typeface="Calibri"/>
              </a:rPr>
              <a:t>libido</a:t>
            </a:r>
            <a:r>
              <a:rPr sz="2400" spc="-114" dirty="0">
                <a:latin typeface="Times New Roman"/>
                <a:cs typeface="Times New Roman"/>
              </a:rPr>
              <a:t> </a:t>
            </a:r>
            <a:r>
              <a:rPr sz="2400" spc="-10" dirty="0">
                <a:latin typeface="Calibri"/>
                <a:cs typeface="Calibri"/>
              </a:rPr>
              <a:t>though</a:t>
            </a:r>
            <a:endParaRPr sz="2400" dirty="0">
              <a:latin typeface="Calibri"/>
              <a:cs typeface="Calibri"/>
            </a:endParaRPr>
          </a:p>
          <a:p>
            <a:pPr marL="240029" marR="5080" indent="-227329" algn="just">
              <a:lnSpc>
                <a:spcPts val="2880"/>
              </a:lnSpc>
              <a:spcBef>
                <a:spcPts val="1035"/>
              </a:spcBef>
              <a:buFont typeface="Arial"/>
              <a:buChar char="•"/>
              <a:tabLst>
                <a:tab pos="241300" algn="l"/>
              </a:tabLst>
            </a:pPr>
            <a:r>
              <a:rPr sz="2400" spc="-10" dirty="0">
                <a:latin typeface="Calibri"/>
                <a:cs typeface="Calibri"/>
              </a:rPr>
              <a:t>Reduction</a:t>
            </a:r>
            <a:r>
              <a:rPr sz="2400" spc="-114" dirty="0">
                <a:latin typeface="Times New Roman"/>
                <a:cs typeface="Times New Roman"/>
              </a:rPr>
              <a:t> </a:t>
            </a:r>
            <a:r>
              <a:rPr sz="2400" dirty="0">
                <a:latin typeface="Calibri"/>
                <a:cs typeface="Calibri"/>
              </a:rPr>
              <a:t>in</a:t>
            </a:r>
            <a:r>
              <a:rPr sz="2400" spc="-80" dirty="0">
                <a:latin typeface="Times New Roman"/>
                <a:cs typeface="Times New Roman"/>
              </a:rPr>
              <a:t> </a:t>
            </a:r>
            <a:r>
              <a:rPr sz="2400" dirty="0">
                <a:latin typeface="Calibri"/>
                <a:cs typeface="Calibri"/>
              </a:rPr>
              <a:t>hot</a:t>
            </a:r>
            <a:r>
              <a:rPr sz="2400" spc="-80" dirty="0">
                <a:latin typeface="Times New Roman"/>
                <a:cs typeface="Times New Roman"/>
              </a:rPr>
              <a:t> </a:t>
            </a:r>
            <a:r>
              <a:rPr sz="2400" spc="-10" dirty="0">
                <a:latin typeface="Calibri"/>
                <a:cs typeface="Calibri"/>
              </a:rPr>
              <a:t>flashes</a:t>
            </a:r>
            <a:r>
              <a:rPr sz="2400" spc="-80" dirty="0">
                <a:latin typeface="Times New Roman"/>
                <a:cs typeface="Times New Roman"/>
              </a:rPr>
              <a:t> </a:t>
            </a:r>
            <a:r>
              <a:rPr sz="2400" spc="-10" dirty="0">
                <a:latin typeface="Calibri"/>
                <a:cs typeface="Calibri"/>
              </a:rPr>
              <a:t>varies</a:t>
            </a:r>
            <a:r>
              <a:rPr sz="2400" spc="-80" dirty="0">
                <a:latin typeface="Times New Roman"/>
                <a:cs typeface="Times New Roman"/>
              </a:rPr>
              <a:t> </a:t>
            </a:r>
            <a:r>
              <a:rPr sz="2400" dirty="0">
                <a:latin typeface="Calibri"/>
                <a:cs typeface="Calibri"/>
              </a:rPr>
              <a:t>from</a:t>
            </a:r>
            <a:r>
              <a:rPr sz="2400" spc="-95" dirty="0">
                <a:latin typeface="Times New Roman"/>
                <a:cs typeface="Times New Roman"/>
              </a:rPr>
              <a:t> </a:t>
            </a:r>
            <a:r>
              <a:rPr sz="2400" dirty="0">
                <a:latin typeface="Calibri"/>
                <a:cs typeface="Calibri"/>
              </a:rPr>
              <a:t>25%</a:t>
            </a:r>
            <a:r>
              <a:rPr sz="2400" spc="-80" dirty="0">
                <a:latin typeface="Times New Roman"/>
                <a:cs typeface="Times New Roman"/>
              </a:rPr>
              <a:t> </a:t>
            </a:r>
            <a:r>
              <a:rPr sz="2400" dirty="0">
                <a:latin typeface="Calibri"/>
                <a:cs typeface="Calibri"/>
              </a:rPr>
              <a:t>to</a:t>
            </a:r>
            <a:r>
              <a:rPr sz="2400" spc="-100" dirty="0">
                <a:latin typeface="Times New Roman"/>
                <a:cs typeface="Times New Roman"/>
              </a:rPr>
              <a:t> </a:t>
            </a:r>
            <a:r>
              <a:rPr sz="2400" dirty="0">
                <a:latin typeface="Calibri"/>
                <a:cs typeface="Calibri"/>
              </a:rPr>
              <a:t>69%,</a:t>
            </a:r>
            <a:r>
              <a:rPr sz="2400" spc="-85" dirty="0">
                <a:latin typeface="Times New Roman"/>
                <a:cs typeface="Times New Roman"/>
              </a:rPr>
              <a:t> </a:t>
            </a:r>
            <a:r>
              <a:rPr sz="2400" dirty="0">
                <a:latin typeface="Calibri"/>
                <a:cs typeface="Calibri"/>
              </a:rPr>
              <a:t>with</a:t>
            </a:r>
            <a:r>
              <a:rPr sz="2400" spc="-100" dirty="0">
                <a:latin typeface="Times New Roman"/>
                <a:cs typeface="Times New Roman"/>
              </a:rPr>
              <a:t> </a:t>
            </a:r>
            <a:r>
              <a:rPr sz="2400" spc="-10" dirty="0">
                <a:latin typeface="Calibri"/>
                <a:cs typeface="Calibri"/>
              </a:rPr>
              <a:t>improvements</a:t>
            </a:r>
            <a:r>
              <a:rPr sz="2400" spc="-95" dirty="0">
                <a:latin typeface="Times New Roman"/>
                <a:cs typeface="Times New Roman"/>
              </a:rPr>
              <a:t> </a:t>
            </a:r>
            <a:r>
              <a:rPr sz="2400" dirty="0">
                <a:latin typeface="Calibri"/>
                <a:cs typeface="Calibri"/>
              </a:rPr>
              <a:t>in</a:t>
            </a:r>
            <a:r>
              <a:rPr sz="2400" spc="-80" dirty="0">
                <a:latin typeface="Times New Roman"/>
                <a:cs typeface="Times New Roman"/>
              </a:rPr>
              <a:t> </a:t>
            </a:r>
            <a:r>
              <a:rPr sz="2400" dirty="0">
                <a:latin typeface="Calibri"/>
                <a:cs typeface="Calibri"/>
              </a:rPr>
              <a:t>hot</a:t>
            </a:r>
            <a:r>
              <a:rPr sz="2400" spc="-85" dirty="0">
                <a:latin typeface="Times New Roman"/>
                <a:cs typeface="Times New Roman"/>
              </a:rPr>
              <a:t> </a:t>
            </a:r>
            <a:r>
              <a:rPr sz="2400" spc="-10" dirty="0">
                <a:latin typeface="Calibri"/>
                <a:cs typeface="Calibri"/>
              </a:rPr>
              <a:t>flash</a:t>
            </a:r>
            <a:r>
              <a:rPr sz="2400" spc="-10" dirty="0">
                <a:latin typeface="Times New Roman"/>
                <a:cs typeface="Times New Roman"/>
              </a:rPr>
              <a:t> 	</a:t>
            </a:r>
            <a:r>
              <a:rPr sz="2400" spc="-10" dirty="0">
                <a:latin typeface="Calibri"/>
                <a:cs typeface="Calibri"/>
              </a:rPr>
              <a:t>frequency</a:t>
            </a:r>
            <a:r>
              <a:rPr sz="2400" spc="-95" dirty="0">
                <a:latin typeface="Times New Roman"/>
                <a:cs typeface="Times New Roman"/>
              </a:rPr>
              <a:t> </a:t>
            </a:r>
            <a:r>
              <a:rPr sz="2400" dirty="0">
                <a:latin typeface="Calibri"/>
                <a:cs typeface="Calibri"/>
              </a:rPr>
              <a:t>and</a:t>
            </a:r>
            <a:r>
              <a:rPr sz="2400" spc="-100" dirty="0">
                <a:latin typeface="Times New Roman"/>
                <a:cs typeface="Times New Roman"/>
              </a:rPr>
              <a:t> </a:t>
            </a:r>
            <a:r>
              <a:rPr sz="2400" spc="-10" dirty="0">
                <a:latin typeface="Calibri"/>
                <a:cs typeface="Calibri"/>
              </a:rPr>
              <a:t>severity</a:t>
            </a:r>
            <a:r>
              <a:rPr sz="2400" spc="-100" dirty="0">
                <a:latin typeface="Times New Roman"/>
                <a:cs typeface="Times New Roman"/>
              </a:rPr>
              <a:t> </a:t>
            </a:r>
            <a:r>
              <a:rPr sz="2400" dirty="0">
                <a:latin typeface="Calibri"/>
                <a:cs typeface="Calibri"/>
              </a:rPr>
              <a:t>from</a:t>
            </a:r>
            <a:r>
              <a:rPr sz="2400" spc="-110" dirty="0">
                <a:latin typeface="Times New Roman"/>
                <a:cs typeface="Times New Roman"/>
              </a:rPr>
              <a:t> </a:t>
            </a:r>
            <a:r>
              <a:rPr sz="2400" dirty="0">
                <a:latin typeface="Calibri"/>
                <a:cs typeface="Calibri"/>
              </a:rPr>
              <a:t>27%</a:t>
            </a:r>
            <a:r>
              <a:rPr sz="2400" spc="-100" dirty="0">
                <a:latin typeface="Times New Roman"/>
                <a:cs typeface="Times New Roman"/>
              </a:rPr>
              <a:t> </a:t>
            </a:r>
            <a:r>
              <a:rPr sz="2400" dirty="0">
                <a:latin typeface="Calibri"/>
                <a:cs typeface="Calibri"/>
              </a:rPr>
              <a:t>to</a:t>
            </a:r>
            <a:r>
              <a:rPr sz="2400" spc="-120" dirty="0">
                <a:latin typeface="Times New Roman"/>
                <a:cs typeface="Times New Roman"/>
              </a:rPr>
              <a:t> </a:t>
            </a:r>
            <a:r>
              <a:rPr sz="2400" dirty="0">
                <a:latin typeface="Calibri"/>
                <a:cs typeface="Calibri"/>
              </a:rPr>
              <a:t>61%.</a:t>
            </a:r>
            <a:r>
              <a:rPr sz="2400" spc="-110" dirty="0">
                <a:latin typeface="Times New Roman"/>
                <a:cs typeface="Times New Roman"/>
              </a:rPr>
              <a:t> </a:t>
            </a:r>
            <a:r>
              <a:rPr sz="2400" dirty="0">
                <a:latin typeface="Calibri"/>
                <a:cs typeface="Calibri"/>
              </a:rPr>
              <a:t>Less</a:t>
            </a:r>
            <a:r>
              <a:rPr sz="2400" spc="-100" dirty="0">
                <a:latin typeface="Times New Roman"/>
                <a:cs typeface="Times New Roman"/>
              </a:rPr>
              <a:t> </a:t>
            </a:r>
            <a:r>
              <a:rPr sz="2400" spc="-10" dirty="0">
                <a:latin typeface="Calibri"/>
                <a:cs typeface="Calibri"/>
              </a:rPr>
              <a:t>consistent</a:t>
            </a:r>
            <a:r>
              <a:rPr sz="2400" spc="-100" dirty="0">
                <a:latin typeface="Times New Roman"/>
                <a:cs typeface="Times New Roman"/>
              </a:rPr>
              <a:t> </a:t>
            </a:r>
            <a:r>
              <a:rPr sz="2400" spc="-10" dirty="0">
                <a:latin typeface="Calibri"/>
                <a:cs typeface="Calibri"/>
              </a:rPr>
              <a:t>results</a:t>
            </a:r>
            <a:r>
              <a:rPr sz="2400" spc="-100" dirty="0">
                <a:latin typeface="Times New Roman"/>
                <a:cs typeface="Times New Roman"/>
              </a:rPr>
              <a:t> </a:t>
            </a:r>
            <a:r>
              <a:rPr sz="2400" spc="-10" dirty="0">
                <a:latin typeface="Calibri"/>
                <a:cs typeface="Calibri"/>
              </a:rPr>
              <a:t>have</a:t>
            </a:r>
            <a:r>
              <a:rPr sz="2400" spc="-100" dirty="0">
                <a:latin typeface="Times New Roman"/>
                <a:cs typeface="Times New Roman"/>
              </a:rPr>
              <a:t> </a:t>
            </a:r>
            <a:r>
              <a:rPr sz="2400" dirty="0">
                <a:latin typeface="Calibri"/>
                <a:cs typeface="Calibri"/>
              </a:rPr>
              <a:t>been</a:t>
            </a:r>
            <a:r>
              <a:rPr sz="2400" spc="-100" dirty="0">
                <a:latin typeface="Times New Roman"/>
                <a:cs typeface="Times New Roman"/>
              </a:rPr>
              <a:t> </a:t>
            </a:r>
            <a:r>
              <a:rPr sz="2400" spc="-20" dirty="0">
                <a:latin typeface="Calibri"/>
                <a:cs typeface="Calibri"/>
              </a:rPr>
              <a:t>seen</a:t>
            </a:r>
            <a:r>
              <a:rPr sz="2400" spc="-20" dirty="0">
                <a:latin typeface="Times New Roman"/>
                <a:cs typeface="Times New Roman"/>
              </a:rPr>
              <a:t> 	</a:t>
            </a:r>
            <a:r>
              <a:rPr sz="2400" dirty="0">
                <a:latin typeface="Calibri"/>
                <a:cs typeface="Calibri"/>
              </a:rPr>
              <a:t>with</a:t>
            </a:r>
            <a:r>
              <a:rPr sz="2400" spc="-114" dirty="0">
                <a:latin typeface="Times New Roman"/>
                <a:cs typeface="Times New Roman"/>
              </a:rPr>
              <a:t> </a:t>
            </a:r>
            <a:r>
              <a:rPr lang="en-IE" sz="2400" dirty="0">
                <a:latin typeface="Calibri"/>
                <a:cs typeface="Calibri"/>
              </a:rPr>
              <a:t>S</a:t>
            </a:r>
            <a:r>
              <a:rPr sz="2400" dirty="0" err="1">
                <a:latin typeface="Calibri"/>
                <a:cs typeface="Calibri"/>
              </a:rPr>
              <a:t>ertraline</a:t>
            </a:r>
            <a:r>
              <a:rPr sz="2400" spc="-100" dirty="0">
                <a:latin typeface="Times New Roman"/>
                <a:cs typeface="Times New Roman"/>
              </a:rPr>
              <a:t> </a:t>
            </a:r>
            <a:r>
              <a:rPr sz="2400" dirty="0">
                <a:latin typeface="Calibri"/>
                <a:cs typeface="Calibri"/>
              </a:rPr>
              <a:t>and</a:t>
            </a:r>
            <a:r>
              <a:rPr sz="2400" spc="-90" dirty="0">
                <a:latin typeface="Times New Roman"/>
                <a:cs typeface="Times New Roman"/>
              </a:rPr>
              <a:t> </a:t>
            </a:r>
            <a:r>
              <a:rPr lang="en-IE" sz="2400" spc="-10" dirty="0">
                <a:latin typeface="Calibri"/>
                <a:cs typeface="Calibri"/>
              </a:rPr>
              <a:t>F</a:t>
            </a:r>
            <a:r>
              <a:rPr sz="2400" spc="-10" dirty="0" err="1">
                <a:latin typeface="Calibri"/>
                <a:cs typeface="Calibri"/>
              </a:rPr>
              <a:t>luoxetine</a:t>
            </a:r>
            <a:r>
              <a:rPr sz="2400" spc="-10" dirty="0">
                <a:latin typeface="Calibri"/>
                <a:cs typeface="Calibri"/>
              </a:rPr>
              <a:t>.</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366" y="1838073"/>
            <a:ext cx="9546234" cy="3573779"/>
          </a:xfrm>
          <a:prstGeom prst="rect">
            <a:avLst/>
          </a:prstGeom>
        </p:spPr>
        <p:txBody>
          <a:bodyPr vert="horz" wrap="square" lIns="0" tIns="89535" rIns="0" bIns="0" rtlCol="0">
            <a:spAutoFit/>
          </a:bodyPr>
          <a:lstStyle/>
          <a:p>
            <a:pPr marL="332105" indent="-319405">
              <a:lnSpc>
                <a:spcPct val="100000"/>
              </a:lnSpc>
              <a:spcBef>
                <a:spcPts val="705"/>
              </a:spcBef>
              <a:buFont typeface="Arial"/>
              <a:buChar char="•"/>
              <a:tabLst>
                <a:tab pos="332105" algn="l"/>
              </a:tabLst>
            </a:pPr>
            <a:r>
              <a:rPr sz="2400" dirty="0">
                <a:latin typeface="Calibri"/>
                <a:cs typeface="Calibri"/>
              </a:rPr>
              <a:t>Night</a:t>
            </a:r>
            <a:r>
              <a:rPr sz="2400" spc="-90" dirty="0">
                <a:latin typeface="Times New Roman"/>
                <a:cs typeface="Times New Roman"/>
              </a:rPr>
              <a:t> </a:t>
            </a:r>
            <a:r>
              <a:rPr sz="2400" spc="-10" dirty="0">
                <a:latin typeface="Calibri"/>
                <a:cs typeface="Calibri"/>
              </a:rPr>
              <a:t>sweat</a:t>
            </a:r>
            <a:r>
              <a:rPr sz="2400" spc="-105" dirty="0">
                <a:latin typeface="Times New Roman"/>
                <a:cs typeface="Times New Roman"/>
              </a:rPr>
              <a:t> </a:t>
            </a:r>
            <a:r>
              <a:rPr sz="2400" dirty="0">
                <a:latin typeface="Calibri"/>
                <a:cs typeface="Calibri"/>
              </a:rPr>
              <a:t>and</a:t>
            </a:r>
            <a:r>
              <a:rPr sz="2400" spc="-85" dirty="0">
                <a:latin typeface="Times New Roman"/>
                <a:cs typeface="Times New Roman"/>
              </a:rPr>
              <a:t> </a:t>
            </a:r>
            <a:r>
              <a:rPr sz="2400" dirty="0">
                <a:latin typeface="Calibri"/>
                <a:cs typeface="Calibri"/>
              </a:rPr>
              <a:t>hot</a:t>
            </a:r>
            <a:r>
              <a:rPr sz="2400" spc="-90" dirty="0">
                <a:latin typeface="Times New Roman"/>
                <a:cs typeface="Times New Roman"/>
              </a:rPr>
              <a:t> </a:t>
            </a:r>
            <a:r>
              <a:rPr sz="2400" spc="-10" dirty="0">
                <a:latin typeface="Calibri"/>
                <a:cs typeface="Calibri"/>
              </a:rPr>
              <a:t>flushes</a:t>
            </a:r>
            <a:endParaRPr sz="2400" dirty="0">
              <a:latin typeface="Calibri"/>
              <a:cs typeface="Calibri"/>
            </a:endParaRPr>
          </a:p>
          <a:p>
            <a:pPr marL="332105" indent="-319405">
              <a:lnSpc>
                <a:spcPct val="100000"/>
              </a:lnSpc>
              <a:spcBef>
                <a:spcPts val="615"/>
              </a:spcBef>
              <a:buFont typeface="Arial"/>
              <a:buChar char="•"/>
              <a:tabLst>
                <a:tab pos="332105" algn="l"/>
              </a:tabLst>
            </a:pPr>
            <a:r>
              <a:rPr sz="2400" spc="-10" dirty="0">
                <a:latin typeface="Calibri"/>
                <a:cs typeface="Calibri"/>
              </a:rPr>
              <a:t>Menstrual</a:t>
            </a:r>
            <a:r>
              <a:rPr sz="2400" spc="-110" dirty="0">
                <a:latin typeface="Times New Roman"/>
                <a:cs typeface="Times New Roman"/>
              </a:rPr>
              <a:t> </a:t>
            </a:r>
            <a:r>
              <a:rPr sz="2400" dirty="0">
                <a:latin typeface="Calibri"/>
                <a:cs typeface="Calibri"/>
              </a:rPr>
              <a:t>Changes:</a:t>
            </a:r>
            <a:r>
              <a:rPr sz="2400" spc="-100" dirty="0">
                <a:latin typeface="Times New Roman"/>
                <a:cs typeface="Times New Roman"/>
              </a:rPr>
              <a:t> </a:t>
            </a:r>
            <a:r>
              <a:rPr sz="2400" spc="-10" dirty="0">
                <a:latin typeface="Calibri"/>
                <a:cs typeface="Calibri"/>
              </a:rPr>
              <a:t>heavier</a:t>
            </a:r>
            <a:r>
              <a:rPr sz="2400" spc="-110" dirty="0">
                <a:latin typeface="Times New Roman"/>
                <a:cs typeface="Times New Roman"/>
              </a:rPr>
              <a:t> </a:t>
            </a:r>
            <a:r>
              <a:rPr sz="2400" dirty="0">
                <a:latin typeface="Calibri"/>
                <a:cs typeface="Calibri"/>
              </a:rPr>
              <a:t>periods/</a:t>
            </a:r>
            <a:r>
              <a:rPr sz="2400" spc="-95" dirty="0">
                <a:latin typeface="Times New Roman"/>
                <a:cs typeface="Times New Roman"/>
              </a:rPr>
              <a:t> </a:t>
            </a:r>
            <a:r>
              <a:rPr sz="2400" dirty="0">
                <a:latin typeface="Calibri"/>
                <a:cs typeface="Calibri"/>
              </a:rPr>
              <a:t>irregular</a:t>
            </a:r>
            <a:r>
              <a:rPr sz="2400" spc="-105" dirty="0">
                <a:latin typeface="Times New Roman"/>
                <a:cs typeface="Times New Roman"/>
              </a:rPr>
              <a:t> </a:t>
            </a:r>
            <a:r>
              <a:rPr sz="2400" spc="-10" dirty="0">
                <a:latin typeface="Calibri"/>
                <a:cs typeface="Calibri"/>
              </a:rPr>
              <a:t>periods</a:t>
            </a:r>
            <a:endParaRPr sz="2400" dirty="0">
              <a:latin typeface="Calibri"/>
              <a:cs typeface="Calibri"/>
            </a:endParaRPr>
          </a:p>
          <a:p>
            <a:pPr marL="332105" indent="-319405">
              <a:lnSpc>
                <a:spcPct val="100000"/>
              </a:lnSpc>
              <a:spcBef>
                <a:spcPts val="615"/>
              </a:spcBef>
              <a:buFont typeface="Arial"/>
              <a:buChar char="•"/>
              <a:tabLst>
                <a:tab pos="332105" algn="l"/>
              </a:tabLst>
            </a:pPr>
            <a:r>
              <a:rPr sz="2400" dirty="0">
                <a:latin typeface="Calibri"/>
                <a:cs typeface="Calibri"/>
              </a:rPr>
              <a:t>Loss</a:t>
            </a:r>
            <a:r>
              <a:rPr sz="2400" spc="-90" dirty="0">
                <a:latin typeface="Times New Roman"/>
                <a:cs typeface="Times New Roman"/>
              </a:rPr>
              <a:t> </a:t>
            </a:r>
            <a:r>
              <a:rPr sz="2400" dirty="0">
                <a:latin typeface="Calibri"/>
                <a:cs typeface="Calibri"/>
              </a:rPr>
              <a:t>of</a:t>
            </a:r>
            <a:r>
              <a:rPr sz="2400" spc="-90" dirty="0">
                <a:latin typeface="Times New Roman"/>
                <a:cs typeface="Times New Roman"/>
              </a:rPr>
              <a:t> </a:t>
            </a:r>
            <a:r>
              <a:rPr sz="2400" spc="-25" dirty="0">
                <a:latin typeface="Calibri"/>
                <a:cs typeface="Calibri"/>
              </a:rPr>
              <a:t>Vaginal</a:t>
            </a:r>
            <a:r>
              <a:rPr sz="2400" spc="-90" dirty="0">
                <a:latin typeface="Times New Roman"/>
                <a:cs typeface="Times New Roman"/>
              </a:rPr>
              <a:t> </a:t>
            </a:r>
            <a:r>
              <a:rPr sz="2400" dirty="0">
                <a:latin typeface="Calibri"/>
                <a:cs typeface="Calibri"/>
              </a:rPr>
              <a:t>Elasticity</a:t>
            </a:r>
            <a:r>
              <a:rPr sz="2400" spc="-120" dirty="0">
                <a:latin typeface="Times New Roman"/>
                <a:cs typeface="Times New Roman"/>
              </a:rPr>
              <a:t> </a:t>
            </a:r>
            <a:r>
              <a:rPr sz="2400" dirty="0">
                <a:latin typeface="Calibri"/>
                <a:cs typeface="Calibri"/>
              </a:rPr>
              <a:t>&amp;</a:t>
            </a:r>
            <a:r>
              <a:rPr sz="2400" spc="-90" dirty="0">
                <a:latin typeface="Times New Roman"/>
                <a:cs typeface="Times New Roman"/>
              </a:rPr>
              <a:t> </a:t>
            </a:r>
            <a:r>
              <a:rPr sz="2400" spc="-10" dirty="0">
                <a:latin typeface="Calibri"/>
                <a:cs typeface="Calibri"/>
              </a:rPr>
              <a:t>Lubrication</a:t>
            </a:r>
            <a:endParaRPr sz="2400" dirty="0">
              <a:latin typeface="Calibri"/>
              <a:cs typeface="Calibri"/>
            </a:endParaRPr>
          </a:p>
          <a:p>
            <a:pPr marL="332105" indent="-319405">
              <a:lnSpc>
                <a:spcPct val="100000"/>
              </a:lnSpc>
              <a:spcBef>
                <a:spcPts val="610"/>
              </a:spcBef>
              <a:buFont typeface="Arial"/>
              <a:buChar char="•"/>
              <a:tabLst>
                <a:tab pos="332105" algn="l"/>
              </a:tabLst>
            </a:pPr>
            <a:r>
              <a:rPr sz="2400" spc="-10" dirty="0">
                <a:latin typeface="Calibri"/>
                <a:cs typeface="Calibri"/>
              </a:rPr>
              <a:t>Decrease</a:t>
            </a:r>
            <a:r>
              <a:rPr sz="2400" spc="-95" dirty="0">
                <a:latin typeface="Times New Roman"/>
                <a:cs typeface="Times New Roman"/>
              </a:rPr>
              <a:t> </a:t>
            </a:r>
            <a:r>
              <a:rPr sz="2400" dirty="0">
                <a:latin typeface="Calibri"/>
                <a:cs typeface="Calibri"/>
              </a:rPr>
              <a:t>in</a:t>
            </a:r>
            <a:r>
              <a:rPr sz="2400" spc="-85" dirty="0">
                <a:latin typeface="Times New Roman"/>
                <a:cs typeface="Times New Roman"/>
              </a:rPr>
              <a:t> </a:t>
            </a:r>
            <a:r>
              <a:rPr sz="2400" dirty="0">
                <a:latin typeface="Calibri"/>
                <a:cs typeface="Calibri"/>
              </a:rPr>
              <a:t>metabolism</a:t>
            </a:r>
            <a:r>
              <a:rPr sz="2400" spc="-105" dirty="0">
                <a:latin typeface="Times New Roman"/>
                <a:cs typeface="Times New Roman"/>
              </a:rPr>
              <a:t> </a:t>
            </a:r>
            <a:r>
              <a:rPr sz="2400" spc="-10" dirty="0">
                <a:latin typeface="Calibri"/>
                <a:cs typeface="Calibri"/>
              </a:rPr>
              <a:t>resulting</a:t>
            </a:r>
            <a:r>
              <a:rPr sz="2400" spc="-100" dirty="0">
                <a:latin typeface="Times New Roman"/>
                <a:cs typeface="Times New Roman"/>
              </a:rPr>
              <a:t> </a:t>
            </a:r>
            <a:r>
              <a:rPr sz="2400" dirty="0">
                <a:latin typeface="Calibri"/>
                <a:cs typeface="Calibri"/>
              </a:rPr>
              <a:t>in</a:t>
            </a:r>
            <a:r>
              <a:rPr sz="2400" spc="-85" dirty="0">
                <a:latin typeface="Times New Roman"/>
                <a:cs typeface="Times New Roman"/>
              </a:rPr>
              <a:t> </a:t>
            </a:r>
            <a:r>
              <a:rPr sz="2400" dirty="0">
                <a:latin typeface="Calibri"/>
                <a:cs typeface="Calibri"/>
              </a:rPr>
              <a:t>increase</a:t>
            </a:r>
            <a:r>
              <a:rPr sz="2400" spc="-85" dirty="0">
                <a:latin typeface="Times New Roman"/>
                <a:cs typeface="Times New Roman"/>
              </a:rPr>
              <a:t> </a:t>
            </a:r>
            <a:r>
              <a:rPr sz="2400" dirty="0">
                <a:latin typeface="Calibri"/>
                <a:cs typeface="Calibri"/>
              </a:rPr>
              <a:t>in</a:t>
            </a:r>
            <a:r>
              <a:rPr sz="2400" spc="-95" dirty="0">
                <a:latin typeface="Times New Roman"/>
                <a:cs typeface="Times New Roman"/>
              </a:rPr>
              <a:t> </a:t>
            </a:r>
            <a:r>
              <a:rPr sz="2400" spc="-10" dirty="0">
                <a:latin typeface="Calibri"/>
                <a:cs typeface="Calibri"/>
              </a:rPr>
              <a:t>weight</a:t>
            </a:r>
            <a:endParaRPr sz="2400" dirty="0">
              <a:latin typeface="Calibri"/>
              <a:cs typeface="Calibri"/>
            </a:endParaRPr>
          </a:p>
          <a:p>
            <a:pPr marL="332105" indent="-319405">
              <a:lnSpc>
                <a:spcPct val="100000"/>
              </a:lnSpc>
              <a:spcBef>
                <a:spcPts val="615"/>
              </a:spcBef>
              <a:buFont typeface="Arial"/>
              <a:buChar char="•"/>
              <a:tabLst>
                <a:tab pos="332105" algn="l"/>
              </a:tabLst>
            </a:pPr>
            <a:r>
              <a:rPr sz="2400" spc="-10" dirty="0">
                <a:latin typeface="Calibri"/>
                <a:cs typeface="Calibri"/>
              </a:rPr>
              <a:t>Increase</a:t>
            </a:r>
            <a:r>
              <a:rPr sz="2400" spc="-95" dirty="0">
                <a:latin typeface="Times New Roman"/>
                <a:cs typeface="Times New Roman"/>
              </a:rPr>
              <a:t> </a:t>
            </a:r>
            <a:r>
              <a:rPr sz="2400" dirty="0">
                <a:latin typeface="Calibri"/>
                <a:cs typeface="Calibri"/>
              </a:rPr>
              <a:t>risk</a:t>
            </a:r>
            <a:r>
              <a:rPr sz="2400" spc="-80" dirty="0">
                <a:latin typeface="Times New Roman"/>
                <a:cs typeface="Times New Roman"/>
              </a:rPr>
              <a:t> </a:t>
            </a:r>
            <a:r>
              <a:rPr sz="2400" dirty="0">
                <a:latin typeface="Calibri"/>
                <a:cs typeface="Calibri"/>
              </a:rPr>
              <a:t>of</a:t>
            </a:r>
            <a:r>
              <a:rPr sz="2400" spc="-80" dirty="0">
                <a:latin typeface="Times New Roman"/>
                <a:cs typeface="Times New Roman"/>
              </a:rPr>
              <a:t> </a:t>
            </a:r>
            <a:r>
              <a:rPr sz="2400" dirty="0">
                <a:latin typeface="Calibri"/>
                <a:cs typeface="Calibri"/>
              </a:rPr>
              <a:t>metabolic</a:t>
            </a:r>
            <a:r>
              <a:rPr sz="2400" spc="-105" dirty="0">
                <a:latin typeface="Times New Roman"/>
                <a:cs typeface="Times New Roman"/>
              </a:rPr>
              <a:t> </a:t>
            </a:r>
            <a:r>
              <a:rPr sz="2400" spc="-10" dirty="0">
                <a:latin typeface="Calibri"/>
                <a:cs typeface="Calibri"/>
              </a:rPr>
              <a:t>syndrome</a:t>
            </a:r>
            <a:endParaRPr sz="2400" dirty="0">
              <a:latin typeface="Calibri"/>
              <a:cs typeface="Calibri"/>
            </a:endParaRPr>
          </a:p>
          <a:p>
            <a:pPr marL="332105" indent="-319405">
              <a:lnSpc>
                <a:spcPct val="100000"/>
              </a:lnSpc>
              <a:spcBef>
                <a:spcPts val="610"/>
              </a:spcBef>
              <a:buFont typeface="Arial"/>
              <a:buChar char="•"/>
              <a:tabLst>
                <a:tab pos="332105" algn="l"/>
              </a:tabLst>
            </a:pPr>
            <a:r>
              <a:rPr sz="2400" dirty="0">
                <a:latin typeface="Calibri"/>
                <a:cs typeface="Calibri"/>
              </a:rPr>
              <a:t>Hair</a:t>
            </a:r>
            <a:r>
              <a:rPr sz="2400" spc="-95" dirty="0">
                <a:latin typeface="Times New Roman"/>
                <a:cs typeface="Times New Roman"/>
              </a:rPr>
              <a:t> </a:t>
            </a:r>
            <a:r>
              <a:rPr sz="2400" dirty="0">
                <a:latin typeface="Calibri"/>
                <a:cs typeface="Calibri"/>
              </a:rPr>
              <a:t>&amp;</a:t>
            </a:r>
            <a:r>
              <a:rPr sz="2400" spc="-85" dirty="0">
                <a:latin typeface="Times New Roman"/>
                <a:cs typeface="Times New Roman"/>
              </a:rPr>
              <a:t> </a:t>
            </a:r>
            <a:r>
              <a:rPr sz="2400" dirty="0">
                <a:latin typeface="Calibri"/>
                <a:cs typeface="Calibri"/>
              </a:rPr>
              <a:t>skin</a:t>
            </a:r>
            <a:r>
              <a:rPr sz="2400" spc="-85" dirty="0">
                <a:latin typeface="Times New Roman"/>
                <a:cs typeface="Times New Roman"/>
              </a:rPr>
              <a:t> </a:t>
            </a:r>
            <a:r>
              <a:rPr sz="2400" spc="-10" dirty="0">
                <a:latin typeface="Calibri"/>
                <a:cs typeface="Calibri"/>
              </a:rPr>
              <a:t>changes</a:t>
            </a:r>
            <a:endParaRPr sz="2400" dirty="0">
              <a:latin typeface="Calibri"/>
              <a:cs typeface="Calibri"/>
            </a:endParaRPr>
          </a:p>
          <a:p>
            <a:pPr marL="332105" indent="-319405">
              <a:lnSpc>
                <a:spcPct val="100000"/>
              </a:lnSpc>
              <a:spcBef>
                <a:spcPts val="615"/>
              </a:spcBef>
              <a:buFont typeface="Arial"/>
              <a:buChar char="•"/>
              <a:tabLst>
                <a:tab pos="332105" algn="l"/>
              </a:tabLst>
            </a:pPr>
            <a:r>
              <a:rPr sz="2400" dirty="0">
                <a:latin typeface="Calibri"/>
                <a:cs typeface="Calibri"/>
              </a:rPr>
              <a:t>Joint</a:t>
            </a:r>
            <a:r>
              <a:rPr sz="2400" spc="-125" dirty="0">
                <a:latin typeface="Times New Roman"/>
                <a:cs typeface="Times New Roman"/>
              </a:rPr>
              <a:t> </a:t>
            </a:r>
            <a:r>
              <a:rPr sz="2400" spc="-10" dirty="0">
                <a:latin typeface="Calibri"/>
                <a:cs typeface="Calibri"/>
              </a:rPr>
              <a:t>complaints</a:t>
            </a:r>
            <a:endParaRPr sz="2400" dirty="0">
              <a:latin typeface="Calibri"/>
              <a:cs typeface="Calibri"/>
            </a:endParaRPr>
          </a:p>
          <a:p>
            <a:pPr marL="332105" indent="-319405">
              <a:lnSpc>
                <a:spcPct val="100000"/>
              </a:lnSpc>
              <a:spcBef>
                <a:spcPts val="610"/>
              </a:spcBef>
              <a:buFont typeface="Arial"/>
              <a:buChar char="•"/>
              <a:tabLst>
                <a:tab pos="332105" algn="l"/>
              </a:tabLst>
            </a:pPr>
            <a:r>
              <a:rPr sz="2400" dirty="0">
                <a:latin typeface="Calibri"/>
                <a:cs typeface="Calibri"/>
              </a:rPr>
              <a:t>Bladder</a:t>
            </a:r>
            <a:r>
              <a:rPr sz="2400" spc="-120" dirty="0">
                <a:latin typeface="Times New Roman"/>
                <a:cs typeface="Times New Roman"/>
              </a:rPr>
              <a:t> </a:t>
            </a:r>
            <a:r>
              <a:rPr sz="2400" spc="-10" dirty="0">
                <a:latin typeface="Calibri"/>
                <a:cs typeface="Calibri"/>
              </a:rPr>
              <a:t>complaint</a:t>
            </a:r>
            <a:r>
              <a:rPr lang="en-IE" sz="2400" spc="-10" dirty="0">
                <a:latin typeface="Calibri"/>
                <a:cs typeface="Calibri"/>
              </a:rPr>
              <a:t>s/ </a:t>
            </a:r>
            <a:r>
              <a:rPr lang="en-IE" sz="2400" spc="-10" dirty="0" err="1">
                <a:latin typeface="Calibri"/>
                <a:cs typeface="Calibri"/>
              </a:rPr>
              <a:t>genito</a:t>
            </a:r>
            <a:r>
              <a:rPr lang="en-IE" sz="2400" spc="-10" dirty="0">
                <a:latin typeface="Calibri"/>
                <a:cs typeface="Calibri"/>
              </a:rPr>
              <a:t> urinary </a:t>
            </a:r>
            <a:r>
              <a:rPr lang="en-IE" sz="2400" spc="-10" dirty="0" err="1">
                <a:latin typeface="Calibri"/>
                <a:cs typeface="Calibri"/>
              </a:rPr>
              <a:t>symdrome</a:t>
            </a:r>
            <a:endParaRPr sz="2400" dirty="0">
              <a:solidFill>
                <a:srgbClr val="0070C0"/>
              </a:solidFill>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a:t>
            </a:fld>
            <a:endParaRPr spc="-25" dirty="0"/>
          </a:p>
        </p:txBody>
      </p:sp>
      <p:sp>
        <p:nvSpPr>
          <p:cNvPr id="3" name="object 3" descr="$PPTXTitle"/>
          <p:cNvSpPr txBox="1">
            <a:spLocks noGrp="1"/>
          </p:cNvSpPr>
          <p:nvPr>
            <p:ph type="title"/>
          </p:nvPr>
        </p:nvSpPr>
        <p:spPr>
          <a:xfrm>
            <a:off x="588366" y="435940"/>
            <a:ext cx="9774834" cy="1301115"/>
          </a:xfrm>
          <a:prstGeom prst="rect">
            <a:avLst/>
          </a:prstGeom>
        </p:spPr>
        <p:txBody>
          <a:bodyPr vert="horz" wrap="square" lIns="0" tIns="13335" rIns="0" bIns="0" rtlCol="0">
            <a:spAutoFit/>
          </a:bodyPr>
          <a:lstStyle/>
          <a:p>
            <a:pPr marL="12700">
              <a:lnSpc>
                <a:spcPts val="5015"/>
              </a:lnSpc>
              <a:spcBef>
                <a:spcPts val="105"/>
              </a:spcBef>
            </a:pPr>
            <a:r>
              <a:rPr spc="-60" dirty="0">
                <a:latin typeface="+mn-lt"/>
              </a:rPr>
              <a:t>Common</a:t>
            </a:r>
            <a:r>
              <a:rPr b="0" spc="-195" dirty="0">
                <a:latin typeface="+mn-lt"/>
                <a:cs typeface="Times New Roman"/>
              </a:rPr>
              <a:t> </a:t>
            </a:r>
            <a:r>
              <a:rPr lang="en-IE" b="0" spc="-195" dirty="0">
                <a:latin typeface="+mn-lt"/>
                <a:cs typeface="Times New Roman"/>
              </a:rPr>
              <a:t>Physical S</a:t>
            </a:r>
            <a:r>
              <a:rPr spc="-70" dirty="0">
                <a:latin typeface="+mn-lt"/>
              </a:rPr>
              <a:t>ymptoms</a:t>
            </a:r>
            <a:r>
              <a:rPr b="0" spc="-165" dirty="0">
                <a:latin typeface="+mn-lt"/>
                <a:cs typeface="Times New Roman"/>
              </a:rPr>
              <a:t> </a:t>
            </a:r>
            <a:r>
              <a:rPr spc="-25" dirty="0">
                <a:latin typeface="+mn-lt"/>
              </a:rPr>
              <a:t>of</a:t>
            </a:r>
          </a:p>
          <a:p>
            <a:pPr marL="12700">
              <a:lnSpc>
                <a:spcPts val="5015"/>
              </a:lnSpc>
            </a:pPr>
            <a:r>
              <a:rPr spc="-10" dirty="0">
                <a:latin typeface="+mn-lt"/>
              </a:rPr>
              <a:t>Peri</a:t>
            </a:r>
            <a:r>
              <a:rPr lang="en-IE" spc="-10" dirty="0">
                <a:latin typeface="+mn-lt"/>
              </a:rPr>
              <a:t>menopause</a:t>
            </a:r>
            <a:r>
              <a:rPr lang="en-IE" spc="-10" baseline="30000" dirty="0">
                <a:latin typeface="+mn-lt"/>
              </a:rPr>
              <a:t>*</a:t>
            </a:r>
            <a:r>
              <a:rPr lang="en-IE" spc="-10" dirty="0">
                <a:latin typeface="+mn-lt"/>
              </a:rPr>
              <a:t> &amp; </a:t>
            </a:r>
            <a:r>
              <a:rPr spc="-10" dirty="0">
                <a:latin typeface="+mn-lt"/>
              </a:rPr>
              <a:t>Menopause</a:t>
            </a: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88900" rIns="0" bIns="0" rtlCol="0">
            <a:spAutoFit/>
          </a:bodyPr>
          <a:lstStyle/>
          <a:p>
            <a:pPr marL="376555" marR="5080">
              <a:lnSpc>
                <a:spcPts val="4750"/>
              </a:lnSpc>
              <a:spcBef>
                <a:spcPts val="700"/>
              </a:spcBef>
            </a:pPr>
            <a:r>
              <a:rPr spc="-30" dirty="0"/>
              <a:t>Studies</a:t>
            </a:r>
            <a:r>
              <a:rPr b="0" spc="-190" dirty="0">
                <a:latin typeface="Times New Roman"/>
                <a:cs typeface="Times New Roman"/>
              </a:rPr>
              <a:t> </a:t>
            </a:r>
            <a:r>
              <a:rPr spc="-65" dirty="0"/>
              <a:t>demonstrate</a:t>
            </a:r>
            <a:r>
              <a:rPr b="0" spc="-190" dirty="0">
                <a:latin typeface="Times New Roman"/>
                <a:cs typeface="Times New Roman"/>
              </a:rPr>
              <a:t> </a:t>
            </a:r>
            <a:r>
              <a:rPr spc="-60" dirty="0"/>
              <a:t>efficacy</a:t>
            </a:r>
            <a:r>
              <a:rPr b="0" spc="-195" dirty="0">
                <a:latin typeface="Times New Roman"/>
                <a:cs typeface="Times New Roman"/>
              </a:rPr>
              <a:t> </a:t>
            </a:r>
            <a:r>
              <a:rPr spc="-20" dirty="0"/>
              <a:t>with</a:t>
            </a:r>
            <a:r>
              <a:rPr b="0" spc="-200" dirty="0">
                <a:latin typeface="Times New Roman"/>
                <a:cs typeface="Times New Roman"/>
              </a:rPr>
              <a:t> </a:t>
            </a:r>
            <a:r>
              <a:rPr spc="-25" dirty="0"/>
              <a:t>the</a:t>
            </a:r>
            <a:r>
              <a:rPr b="0" spc="-25" dirty="0">
                <a:latin typeface="Times New Roman"/>
                <a:cs typeface="Times New Roman"/>
              </a:rPr>
              <a:t> </a:t>
            </a:r>
            <a:r>
              <a:rPr spc="-55" dirty="0"/>
              <a:t>following</a:t>
            </a:r>
            <a:r>
              <a:rPr b="0" spc="-204" dirty="0">
                <a:latin typeface="Times New Roman"/>
                <a:cs typeface="Times New Roman"/>
              </a:rPr>
              <a:t> </a:t>
            </a:r>
            <a:r>
              <a:rPr spc="-10" dirty="0"/>
              <a:t>doses: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40</a:t>
            </a:fld>
            <a:endParaRPr spc="-25" dirty="0"/>
          </a:p>
        </p:txBody>
      </p:sp>
      <p:sp>
        <p:nvSpPr>
          <p:cNvPr id="3" name="object 3"/>
          <p:cNvSpPr txBox="1"/>
          <p:nvPr/>
        </p:nvSpPr>
        <p:spPr>
          <a:xfrm>
            <a:off x="653285" y="1641094"/>
            <a:ext cx="9665970" cy="3955415"/>
          </a:xfrm>
          <a:prstGeom prst="rect">
            <a:avLst/>
          </a:prstGeom>
        </p:spPr>
        <p:txBody>
          <a:bodyPr vert="horz" wrap="square" lIns="0" tIns="104140" rIns="0" bIns="0" rtlCol="0">
            <a:spAutoFit/>
          </a:bodyPr>
          <a:lstStyle/>
          <a:p>
            <a:pPr marL="240029" indent="-227329">
              <a:lnSpc>
                <a:spcPct val="100000"/>
              </a:lnSpc>
              <a:spcBef>
                <a:spcPts val="820"/>
              </a:spcBef>
              <a:buFont typeface="Arial"/>
              <a:buChar char="•"/>
              <a:tabLst>
                <a:tab pos="240029" algn="l"/>
              </a:tabLst>
            </a:pPr>
            <a:r>
              <a:rPr lang="en-IE" sz="2400" spc="-20" dirty="0">
                <a:latin typeface="Calibri"/>
                <a:cs typeface="Calibri"/>
              </a:rPr>
              <a:t>V</a:t>
            </a:r>
            <a:r>
              <a:rPr sz="2400" spc="-20" dirty="0" err="1">
                <a:latin typeface="Calibri"/>
                <a:cs typeface="Calibri"/>
              </a:rPr>
              <a:t>enlafaxine</a:t>
            </a:r>
            <a:r>
              <a:rPr sz="2400" spc="-80" dirty="0">
                <a:latin typeface="Times New Roman"/>
                <a:cs typeface="Times New Roman"/>
              </a:rPr>
              <a:t> </a:t>
            </a:r>
            <a:r>
              <a:rPr sz="2400" dirty="0">
                <a:latin typeface="Calibri"/>
                <a:cs typeface="Calibri"/>
              </a:rPr>
              <a:t>37.5mg</a:t>
            </a:r>
            <a:r>
              <a:rPr sz="2400" spc="-110" dirty="0">
                <a:latin typeface="Times New Roman"/>
                <a:cs typeface="Times New Roman"/>
              </a:rPr>
              <a:t> </a:t>
            </a:r>
            <a:r>
              <a:rPr sz="2400" spc="-10" dirty="0">
                <a:latin typeface="Calibri"/>
                <a:cs typeface="Calibri"/>
              </a:rPr>
              <a:t>titrated</a:t>
            </a:r>
            <a:r>
              <a:rPr sz="2400" spc="-100" dirty="0">
                <a:latin typeface="Times New Roman"/>
                <a:cs typeface="Times New Roman"/>
              </a:rPr>
              <a:t> </a:t>
            </a:r>
            <a:r>
              <a:rPr sz="2400" dirty="0">
                <a:latin typeface="Calibri"/>
                <a:cs typeface="Calibri"/>
              </a:rPr>
              <a:t>up</a:t>
            </a:r>
            <a:r>
              <a:rPr sz="2400" spc="-90" dirty="0">
                <a:latin typeface="Times New Roman"/>
                <a:cs typeface="Times New Roman"/>
              </a:rPr>
              <a:t> </a:t>
            </a:r>
            <a:r>
              <a:rPr sz="2400" dirty="0">
                <a:latin typeface="Calibri"/>
                <a:cs typeface="Calibri"/>
              </a:rPr>
              <a:t>to</a:t>
            </a:r>
            <a:r>
              <a:rPr sz="2400" spc="-105" dirty="0">
                <a:latin typeface="Times New Roman"/>
                <a:cs typeface="Times New Roman"/>
              </a:rPr>
              <a:t> </a:t>
            </a:r>
            <a:r>
              <a:rPr sz="2400" dirty="0">
                <a:latin typeface="Calibri"/>
                <a:cs typeface="Calibri"/>
              </a:rPr>
              <a:t>150mg</a:t>
            </a:r>
            <a:r>
              <a:rPr sz="2400" spc="-95" dirty="0">
                <a:latin typeface="Times New Roman"/>
                <a:cs typeface="Times New Roman"/>
              </a:rPr>
              <a:t> </a:t>
            </a:r>
            <a:r>
              <a:rPr sz="2400" dirty="0">
                <a:latin typeface="Calibri"/>
                <a:cs typeface="Calibri"/>
              </a:rPr>
              <a:t>per</a:t>
            </a:r>
            <a:r>
              <a:rPr sz="2400" spc="-100" dirty="0">
                <a:latin typeface="Times New Roman"/>
                <a:cs typeface="Times New Roman"/>
              </a:rPr>
              <a:t> </a:t>
            </a:r>
            <a:r>
              <a:rPr sz="2400" spc="-25" dirty="0">
                <a:latin typeface="Calibri"/>
                <a:cs typeface="Calibri"/>
              </a:rPr>
              <a:t>day</a:t>
            </a:r>
            <a:endParaRPr sz="2400" dirty="0">
              <a:latin typeface="Calibri"/>
              <a:cs typeface="Calibri"/>
            </a:endParaRPr>
          </a:p>
          <a:p>
            <a:pPr marL="240029" indent="-227329">
              <a:lnSpc>
                <a:spcPct val="100000"/>
              </a:lnSpc>
              <a:spcBef>
                <a:spcPts val="720"/>
              </a:spcBef>
              <a:buFont typeface="Arial"/>
              <a:buChar char="•"/>
              <a:tabLst>
                <a:tab pos="240029" algn="l"/>
              </a:tabLst>
            </a:pPr>
            <a:r>
              <a:rPr lang="en-IE" sz="2400" spc="-25" dirty="0">
                <a:latin typeface="Calibri"/>
                <a:cs typeface="Calibri"/>
              </a:rPr>
              <a:t>P</a:t>
            </a:r>
            <a:r>
              <a:rPr sz="2400" spc="-25" dirty="0" err="1">
                <a:latin typeface="Calibri"/>
                <a:cs typeface="Calibri"/>
              </a:rPr>
              <a:t>aroxetine</a:t>
            </a:r>
            <a:r>
              <a:rPr sz="2400" spc="-105" dirty="0">
                <a:latin typeface="Times New Roman"/>
                <a:cs typeface="Times New Roman"/>
              </a:rPr>
              <a:t> </a:t>
            </a:r>
            <a:r>
              <a:rPr sz="2400" dirty="0">
                <a:latin typeface="Calibri"/>
                <a:cs typeface="Calibri"/>
              </a:rPr>
              <a:t>10</a:t>
            </a:r>
            <a:r>
              <a:rPr sz="2400" spc="-80" dirty="0">
                <a:latin typeface="Times New Roman"/>
                <a:cs typeface="Times New Roman"/>
              </a:rPr>
              <a:t> </a:t>
            </a:r>
            <a:r>
              <a:rPr sz="2400" dirty="0">
                <a:latin typeface="Calibri"/>
                <a:cs typeface="Calibri"/>
              </a:rPr>
              <a:t>mg</a:t>
            </a:r>
            <a:r>
              <a:rPr sz="2400" spc="-85" dirty="0">
                <a:latin typeface="Times New Roman"/>
                <a:cs typeface="Times New Roman"/>
              </a:rPr>
              <a:t> </a:t>
            </a:r>
            <a:r>
              <a:rPr sz="2400" dirty="0">
                <a:latin typeface="Calibri"/>
                <a:cs typeface="Calibri"/>
              </a:rPr>
              <a:t>daily</a:t>
            </a:r>
            <a:r>
              <a:rPr sz="2400" spc="-80" dirty="0">
                <a:latin typeface="Times New Roman"/>
                <a:cs typeface="Times New Roman"/>
              </a:rPr>
              <a:t> </a:t>
            </a:r>
            <a:r>
              <a:rPr sz="2400" spc="-25" dirty="0">
                <a:latin typeface="Calibri"/>
                <a:cs typeface="Calibri"/>
              </a:rPr>
              <a:t>or</a:t>
            </a:r>
            <a:endParaRPr sz="2400" dirty="0">
              <a:latin typeface="Calibri"/>
              <a:cs typeface="Calibri"/>
            </a:endParaRPr>
          </a:p>
          <a:p>
            <a:pPr marL="240029" indent="-227329">
              <a:lnSpc>
                <a:spcPct val="100000"/>
              </a:lnSpc>
              <a:spcBef>
                <a:spcPts val="705"/>
              </a:spcBef>
              <a:buFont typeface="Arial"/>
              <a:buChar char="•"/>
              <a:tabLst>
                <a:tab pos="240029" algn="l"/>
              </a:tabLst>
            </a:pPr>
            <a:r>
              <a:rPr lang="en-IE" sz="2400" spc="-10" dirty="0">
                <a:latin typeface="Calibri"/>
                <a:cs typeface="Calibri"/>
              </a:rPr>
              <a:t>C</a:t>
            </a:r>
            <a:r>
              <a:rPr sz="2400" spc="-10" dirty="0" err="1">
                <a:latin typeface="Calibri"/>
                <a:cs typeface="Calibri"/>
              </a:rPr>
              <a:t>italopram</a:t>
            </a:r>
            <a:r>
              <a:rPr sz="2400" spc="-70" dirty="0">
                <a:latin typeface="Times New Roman"/>
                <a:cs typeface="Times New Roman"/>
              </a:rPr>
              <a:t> </a:t>
            </a:r>
            <a:r>
              <a:rPr sz="2400" spc="-10" dirty="0">
                <a:latin typeface="Calibri"/>
                <a:cs typeface="Calibri"/>
              </a:rPr>
              <a:t>10mg-</a:t>
            </a:r>
            <a:r>
              <a:rPr sz="2400" spc="-20" dirty="0">
                <a:latin typeface="Calibri"/>
                <a:cs typeface="Calibri"/>
              </a:rPr>
              <a:t>30mg</a:t>
            </a:r>
            <a:endParaRPr sz="2400" dirty="0">
              <a:latin typeface="Calibri"/>
              <a:cs typeface="Calibri"/>
            </a:endParaRPr>
          </a:p>
          <a:p>
            <a:pPr marL="240029" marR="228600" indent="-227329">
              <a:lnSpc>
                <a:spcPts val="2590"/>
              </a:lnSpc>
              <a:spcBef>
                <a:spcPts val="1040"/>
              </a:spcBef>
              <a:buFont typeface="Arial"/>
              <a:buChar char="•"/>
              <a:tabLst>
                <a:tab pos="241300" algn="l"/>
              </a:tabLst>
            </a:pPr>
            <a:r>
              <a:rPr sz="2400" dirty="0">
                <a:latin typeface="Calibri"/>
                <a:cs typeface="Calibri"/>
              </a:rPr>
              <a:t>Some</a:t>
            </a:r>
            <a:r>
              <a:rPr sz="2400" spc="-95" dirty="0">
                <a:latin typeface="Times New Roman"/>
                <a:cs typeface="Times New Roman"/>
              </a:rPr>
              <a:t> </a:t>
            </a:r>
            <a:r>
              <a:rPr sz="2400" dirty="0">
                <a:latin typeface="Calibri"/>
                <a:cs typeface="Calibri"/>
              </a:rPr>
              <a:t>SSRIs</a:t>
            </a:r>
            <a:r>
              <a:rPr sz="2400" spc="-100" dirty="0">
                <a:latin typeface="Times New Roman"/>
                <a:cs typeface="Times New Roman"/>
              </a:rPr>
              <a:t> </a:t>
            </a:r>
            <a:r>
              <a:rPr sz="2400" dirty="0">
                <a:latin typeface="Calibri"/>
                <a:cs typeface="Calibri"/>
              </a:rPr>
              <a:t>inhibit</a:t>
            </a:r>
            <a:r>
              <a:rPr sz="2400" spc="-95" dirty="0">
                <a:latin typeface="Times New Roman"/>
                <a:cs typeface="Times New Roman"/>
              </a:rPr>
              <a:t> </a:t>
            </a:r>
            <a:r>
              <a:rPr sz="2400" dirty="0">
                <a:latin typeface="Calibri"/>
                <a:cs typeface="Calibri"/>
              </a:rPr>
              <a:t>cytochrome</a:t>
            </a:r>
            <a:r>
              <a:rPr sz="2400" spc="-105" dirty="0">
                <a:latin typeface="Times New Roman"/>
                <a:cs typeface="Times New Roman"/>
              </a:rPr>
              <a:t> </a:t>
            </a:r>
            <a:r>
              <a:rPr sz="2400" dirty="0">
                <a:latin typeface="Calibri"/>
                <a:cs typeface="Calibri"/>
              </a:rPr>
              <a:t>P450</a:t>
            </a:r>
            <a:r>
              <a:rPr sz="2400" spc="-90" dirty="0">
                <a:latin typeface="Times New Roman"/>
                <a:cs typeface="Times New Roman"/>
              </a:rPr>
              <a:t> </a:t>
            </a:r>
            <a:r>
              <a:rPr sz="2400" spc="-25" dirty="0">
                <a:latin typeface="Calibri"/>
                <a:cs typeface="Calibri"/>
              </a:rPr>
              <a:t>activity,</a:t>
            </a:r>
            <a:r>
              <a:rPr sz="2400" spc="-105" dirty="0">
                <a:latin typeface="Times New Roman"/>
                <a:cs typeface="Times New Roman"/>
              </a:rPr>
              <a:t> </a:t>
            </a:r>
            <a:r>
              <a:rPr sz="2400" dirty="0">
                <a:latin typeface="Calibri"/>
                <a:cs typeface="Calibri"/>
              </a:rPr>
              <a:t>an</a:t>
            </a:r>
            <a:r>
              <a:rPr sz="2400" spc="-80" dirty="0">
                <a:latin typeface="Times New Roman"/>
                <a:cs typeface="Times New Roman"/>
              </a:rPr>
              <a:t> </a:t>
            </a:r>
            <a:r>
              <a:rPr sz="2400" spc="-10" dirty="0">
                <a:latin typeface="Calibri"/>
                <a:cs typeface="Calibri"/>
              </a:rPr>
              <a:t>enzyme</a:t>
            </a:r>
            <a:r>
              <a:rPr sz="2400" spc="-85" dirty="0">
                <a:latin typeface="Times New Roman"/>
                <a:cs typeface="Times New Roman"/>
              </a:rPr>
              <a:t> </a:t>
            </a:r>
            <a:r>
              <a:rPr sz="2400" spc="-20" dirty="0">
                <a:latin typeface="Calibri"/>
                <a:cs typeface="Calibri"/>
              </a:rPr>
              <a:t>involved</a:t>
            </a:r>
            <a:r>
              <a:rPr sz="2400" spc="-75" dirty="0">
                <a:latin typeface="Times New Roman"/>
                <a:cs typeface="Times New Roman"/>
              </a:rPr>
              <a:t> </a:t>
            </a:r>
            <a:r>
              <a:rPr sz="2400" spc="-25" dirty="0">
                <a:latin typeface="Calibri"/>
                <a:cs typeface="Calibri"/>
              </a:rPr>
              <a:t>in</a:t>
            </a:r>
            <a:r>
              <a:rPr sz="2400" spc="-25" dirty="0">
                <a:latin typeface="Times New Roman"/>
                <a:cs typeface="Times New Roman"/>
              </a:rPr>
              <a:t> 	</a:t>
            </a:r>
            <a:r>
              <a:rPr sz="2400" spc="-20" dirty="0">
                <a:latin typeface="Calibri"/>
                <a:cs typeface="Calibri"/>
              </a:rPr>
              <a:t>tamoxifen</a:t>
            </a:r>
            <a:r>
              <a:rPr sz="2400" spc="-120" dirty="0">
                <a:latin typeface="Times New Roman"/>
                <a:cs typeface="Times New Roman"/>
              </a:rPr>
              <a:t> </a:t>
            </a:r>
            <a:r>
              <a:rPr sz="2400" dirty="0">
                <a:latin typeface="Calibri"/>
                <a:cs typeface="Calibri"/>
              </a:rPr>
              <a:t>metabolism</a:t>
            </a:r>
            <a:r>
              <a:rPr sz="2400" spc="-125" dirty="0">
                <a:latin typeface="Times New Roman"/>
                <a:cs typeface="Times New Roman"/>
              </a:rPr>
              <a:t> </a:t>
            </a:r>
            <a:r>
              <a:rPr sz="2400" dirty="0">
                <a:latin typeface="Calibri"/>
                <a:cs typeface="Calibri"/>
              </a:rPr>
              <a:t>and</a:t>
            </a:r>
            <a:r>
              <a:rPr sz="2400" spc="-95" dirty="0">
                <a:latin typeface="Times New Roman"/>
                <a:cs typeface="Times New Roman"/>
              </a:rPr>
              <a:t> </a:t>
            </a:r>
            <a:r>
              <a:rPr sz="2400" spc="-10" dirty="0">
                <a:latin typeface="Calibri"/>
                <a:cs typeface="Calibri"/>
              </a:rPr>
              <a:t>consequently</a:t>
            </a:r>
            <a:r>
              <a:rPr sz="2400" spc="-100" dirty="0">
                <a:latin typeface="Times New Roman"/>
                <a:cs typeface="Times New Roman"/>
              </a:rPr>
              <a:t> </a:t>
            </a:r>
            <a:r>
              <a:rPr sz="2400" dirty="0">
                <a:latin typeface="Calibri"/>
                <a:cs typeface="Calibri"/>
              </a:rPr>
              <a:t>most</a:t>
            </a:r>
            <a:r>
              <a:rPr sz="2400" spc="-110" dirty="0">
                <a:latin typeface="Times New Roman"/>
                <a:cs typeface="Times New Roman"/>
              </a:rPr>
              <a:t> </a:t>
            </a:r>
            <a:r>
              <a:rPr sz="2400" dirty="0">
                <a:latin typeface="Calibri"/>
                <a:cs typeface="Calibri"/>
              </a:rPr>
              <a:t>guidelines</a:t>
            </a:r>
            <a:r>
              <a:rPr sz="2400" spc="-95" dirty="0">
                <a:latin typeface="Times New Roman"/>
                <a:cs typeface="Times New Roman"/>
              </a:rPr>
              <a:t> </a:t>
            </a:r>
            <a:r>
              <a:rPr sz="2400" spc="-10" dirty="0">
                <a:latin typeface="Calibri"/>
                <a:cs typeface="Calibri"/>
              </a:rPr>
              <a:t>recommend</a:t>
            </a:r>
            <a:r>
              <a:rPr sz="2400" spc="-105" dirty="0">
                <a:latin typeface="Times New Roman"/>
                <a:cs typeface="Times New Roman"/>
              </a:rPr>
              <a:t> </a:t>
            </a:r>
            <a:r>
              <a:rPr sz="2400" spc="-20" dirty="0">
                <a:latin typeface="Calibri"/>
                <a:cs typeface="Calibri"/>
              </a:rPr>
              <a:t>that</a:t>
            </a:r>
            <a:r>
              <a:rPr sz="2400" spc="-20" dirty="0">
                <a:latin typeface="Times New Roman"/>
                <a:cs typeface="Times New Roman"/>
              </a:rPr>
              <a:t> 	</a:t>
            </a:r>
            <a:r>
              <a:rPr sz="2400" dirty="0">
                <a:latin typeface="Calibri"/>
                <a:cs typeface="Calibri"/>
              </a:rPr>
              <a:t>SSRIs</a:t>
            </a:r>
            <a:r>
              <a:rPr sz="2400" spc="-95" dirty="0">
                <a:latin typeface="Times New Roman"/>
                <a:cs typeface="Times New Roman"/>
              </a:rPr>
              <a:t> </a:t>
            </a:r>
            <a:r>
              <a:rPr sz="2400" dirty="0">
                <a:latin typeface="Calibri"/>
                <a:cs typeface="Calibri"/>
              </a:rPr>
              <a:t>such</a:t>
            </a:r>
            <a:r>
              <a:rPr sz="2400" spc="-90" dirty="0">
                <a:latin typeface="Times New Roman"/>
                <a:cs typeface="Times New Roman"/>
              </a:rPr>
              <a:t> </a:t>
            </a:r>
            <a:r>
              <a:rPr sz="2400" dirty="0">
                <a:latin typeface="Calibri"/>
                <a:cs typeface="Calibri"/>
              </a:rPr>
              <a:t>as</a:t>
            </a:r>
            <a:r>
              <a:rPr sz="2400" spc="-70" dirty="0">
                <a:latin typeface="Times New Roman"/>
                <a:cs typeface="Times New Roman"/>
              </a:rPr>
              <a:t> </a:t>
            </a:r>
            <a:r>
              <a:rPr lang="en-IE" sz="2400" spc="-20" dirty="0">
                <a:solidFill>
                  <a:srgbClr val="FF0000"/>
                </a:solidFill>
                <a:latin typeface="Calibri"/>
                <a:cs typeface="Calibri"/>
              </a:rPr>
              <a:t>F</a:t>
            </a:r>
            <a:r>
              <a:rPr sz="2400" spc="-20" dirty="0" err="1">
                <a:solidFill>
                  <a:srgbClr val="FF0000"/>
                </a:solidFill>
                <a:latin typeface="Calibri"/>
                <a:cs typeface="Calibri"/>
              </a:rPr>
              <a:t>luoxetine</a:t>
            </a:r>
            <a:r>
              <a:rPr sz="2400" spc="-90" dirty="0">
                <a:solidFill>
                  <a:srgbClr val="FF0000"/>
                </a:solidFill>
                <a:latin typeface="Times New Roman"/>
                <a:cs typeface="Times New Roman"/>
              </a:rPr>
              <a:t> </a:t>
            </a:r>
            <a:r>
              <a:rPr sz="2400" dirty="0">
                <a:solidFill>
                  <a:srgbClr val="FF0000"/>
                </a:solidFill>
                <a:latin typeface="Calibri"/>
                <a:cs typeface="Calibri"/>
              </a:rPr>
              <a:t>and</a:t>
            </a:r>
            <a:r>
              <a:rPr sz="2400" spc="-70" dirty="0">
                <a:solidFill>
                  <a:srgbClr val="FF0000"/>
                </a:solidFill>
                <a:latin typeface="Times New Roman"/>
                <a:cs typeface="Times New Roman"/>
              </a:rPr>
              <a:t> </a:t>
            </a:r>
            <a:r>
              <a:rPr lang="en-IE" sz="2400" spc="-25" dirty="0">
                <a:solidFill>
                  <a:srgbClr val="FF0000"/>
                </a:solidFill>
                <a:latin typeface="Calibri"/>
                <a:cs typeface="Calibri"/>
              </a:rPr>
              <a:t>P</a:t>
            </a:r>
            <a:r>
              <a:rPr sz="2400" spc="-25" dirty="0" err="1">
                <a:solidFill>
                  <a:srgbClr val="FF0000"/>
                </a:solidFill>
                <a:latin typeface="Calibri"/>
                <a:cs typeface="Calibri"/>
              </a:rPr>
              <a:t>aroxetine</a:t>
            </a:r>
            <a:r>
              <a:rPr sz="2400" spc="-90" dirty="0">
                <a:solidFill>
                  <a:srgbClr val="FF0000"/>
                </a:solidFill>
                <a:latin typeface="Times New Roman"/>
                <a:cs typeface="Times New Roman"/>
              </a:rPr>
              <a:t> </a:t>
            </a:r>
            <a:r>
              <a:rPr sz="2400" dirty="0">
                <a:solidFill>
                  <a:srgbClr val="FF0000"/>
                </a:solidFill>
                <a:latin typeface="Calibri"/>
                <a:cs typeface="Calibri"/>
              </a:rPr>
              <a:t>must</a:t>
            </a:r>
            <a:r>
              <a:rPr sz="2400" spc="-90" dirty="0">
                <a:solidFill>
                  <a:srgbClr val="FF0000"/>
                </a:solidFill>
                <a:latin typeface="Times New Roman"/>
                <a:cs typeface="Times New Roman"/>
              </a:rPr>
              <a:t> </a:t>
            </a:r>
            <a:r>
              <a:rPr sz="2400" dirty="0">
                <a:solidFill>
                  <a:srgbClr val="FF0000"/>
                </a:solidFill>
                <a:latin typeface="Calibri"/>
                <a:cs typeface="Calibri"/>
              </a:rPr>
              <a:t>not</a:t>
            </a:r>
            <a:r>
              <a:rPr sz="2400" spc="-75" dirty="0">
                <a:solidFill>
                  <a:srgbClr val="FF0000"/>
                </a:solidFill>
                <a:latin typeface="Times New Roman"/>
                <a:cs typeface="Times New Roman"/>
              </a:rPr>
              <a:t> </a:t>
            </a:r>
            <a:r>
              <a:rPr sz="2400" dirty="0">
                <a:solidFill>
                  <a:srgbClr val="FF0000"/>
                </a:solidFill>
                <a:latin typeface="Calibri"/>
                <a:cs typeface="Calibri"/>
              </a:rPr>
              <a:t>be</a:t>
            </a:r>
            <a:r>
              <a:rPr sz="2400" spc="-75" dirty="0">
                <a:solidFill>
                  <a:srgbClr val="FF0000"/>
                </a:solidFill>
                <a:latin typeface="Times New Roman"/>
                <a:cs typeface="Times New Roman"/>
              </a:rPr>
              <a:t> </a:t>
            </a:r>
            <a:r>
              <a:rPr sz="2400" spc="-10" dirty="0">
                <a:solidFill>
                  <a:srgbClr val="FF0000"/>
                </a:solidFill>
                <a:latin typeface="Calibri"/>
                <a:cs typeface="Calibri"/>
              </a:rPr>
              <a:t>prescribed</a:t>
            </a:r>
            <a:r>
              <a:rPr sz="2400" spc="-10" dirty="0">
                <a:solidFill>
                  <a:srgbClr val="FF0000"/>
                </a:solidFill>
                <a:latin typeface="Times New Roman"/>
                <a:cs typeface="Times New Roman"/>
              </a:rPr>
              <a:t> 	</a:t>
            </a:r>
            <a:r>
              <a:rPr sz="2400" spc="-10" dirty="0">
                <a:solidFill>
                  <a:srgbClr val="FF0000"/>
                </a:solidFill>
                <a:latin typeface="Calibri"/>
                <a:cs typeface="Calibri"/>
              </a:rPr>
              <a:t>concomitantly</a:t>
            </a:r>
            <a:r>
              <a:rPr sz="2400" spc="-110" dirty="0">
                <a:solidFill>
                  <a:srgbClr val="FF0000"/>
                </a:solidFill>
                <a:latin typeface="Times New Roman"/>
                <a:cs typeface="Times New Roman"/>
              </a:rPr>
              <a:t> </a:t>
            </a:r>
            <a:r>
              <a:rPr sz="2400" dirty="0">
                <a:solidFill>
                  <a:srgbClr val="FF0000"/>
                </a:solidFill>
                <a:latin typeface="Calibri"/>
                <a:cs typeface="Calibri"/>
              </a:rPr>
              <a:t>with</a:t>
            </a:r>
            <a:r>
              <a:rPr sz="2400" spc="-90" dirty="0">
                <a:solidFill>
                  <a:srgbClr val="FF0000"/>
                </a:solidFill>
                <a:latin typeface="Times New Roman"/>
                <a:cs typeface="Times New Roman"/>
              </a:rPr>
              <a:t> </a:t>
            </a:r>
            <a:r>
              <a:rPr lang="en-IE" sz="2400" spc="-10" dirty="0">
                <a:solidFill>
                  <a:srgbClr val="FF0000"/>
                </a:solidFill>
                <a:latin typeface="Calibri"/>
                <a:cs typeface="Calibri"/>
              </a:rPr>
              <a:t>T</a:t>
            </a:r>
            <a:r>
              <a:rPr sz="2400" spc="-10" dirty="0" err="1">
                <a:solidFill>
                  <a:srgbClr val="FF0000"/>
                </a:solidFill>
                <a:latin typeface="Calibri"/>
                <a:cs typeface="Calibri"/>
              </a:rPr>
              <a:t>amoxifen</a:t>
            </a:r>
            <a:r>
              <a:rPr sz="2400" spc="-10" dirty="0">
                <a:solidFill>
                  <a:srgbClr val="FF0000"/>
                </a:solidFill>
                <a:latin typeface="Calibri"/>
                <a:cs typeface="Calibri"/>
              </a:rPr>
              <a:t>.</a:t>
            </a:r>
            <a:endParaRPr sz="2400" dirty="0">
              <a:latin typeface="Calibri"/>
              <a:cs typeface="Calibri"/>
            </a:endParaRPr>
          </a:p>
          <a:p>
            <a:pPr marL="240029" marR="5080" indent="-227329">
              <a:lnSpc>
                <a:spcPts val="2590"/>
              </a:lnSpc>
              <a:spcBef>
                <a:spcPts val="1020"/>
              </a:spcBef>
              <a:buFont typeface="Arial"/>
              <a:buChar char="•"/>
              <a:tabLst>
                <a:tab pos="241300" algn="l"/>
              </a:tabLst>
            </a:pPr>
            <a:r>
              <a:rPr sz="2400" b="1" spc="-25" dirty="0">
                <a:solidFill>
                  <a:srgbClr val="2E5496"/>
                </a:solidFill>
                <a:latin typeface="Calibri"/>
                <a:cs typeface="Calibri"/>
              </a:rPr>
              <a:t>Venlafaxine</a:t>
            </a:r>
            <a:r>
              <a:rPr sz="2400" spc="-80" dirty="0">
                <a:solidFill>
                  <a:srgbClr val="2E5496"/>
                </a:solidFill>
                <a:latin typeface="Times New Roman"/>
                <a:cs typeface="Times New Roman"/>
              </a:rPr>
              <a:t> </a:t>
            </a:r>
            <a:r>
              <a:rPr sz="2400" dirty="0">
                <a:latin typeface="Calibri"/>
                <a:cs typeface="Calibri"/>
              </a:rPr>
              <a:t>is</a:t>
            </a:r>
            <a:r>
              <a:rPr sz="2400" spc="-95" dirty="0">
                <a:latin typeface="Times New Roman"/>
                <a:cs typeface="Times New Roman"/>
              </a:rPr>
              <a:t> </a:t>
            </a:r>
            <a:r>
              <a:rPr sz="2400" dirty="0">
                <a:latin typeface="Calibri"/>
                <a:cs typeface="Calibri"/>
              </a:rPr>
              <a:t>the</a:t>
            </a:r>
            <a:r>
              <a:rPr sz="2400" spc="-105" dirty="0">
                <a:latin typeface="Times New Roman"/>
                <a:cs typeface="Times New Roman"/>
              </a:rPr>
              <a:t> </a:t>
            </a:r>
            <a:r>
              <a:rPr sz="2400" spc="-25" dirty="0">
                <a:latin typeface="Calibri"/>
                <a:cs typeface="Calibri"/>
              </a:rPr>
              <a:t>preferred</a:t>
            </a:r>
            <a:r>
              <a:rPr sz="2400" spc="-80" dirty="0">
                <a:latin typeface="Times New Roman"/>
                <a:cs typeface="Times New Roman"/>
              </a:rPr>
              <a:t> </a:t>
            </a:r>
            <a:r>
              <a:rPr sz="2400" spc="-10" dirty="0">
                <a:latin typeface="Calibri"/>
                <a:cs typeface="Calibri"/>
              </a:rPr>
              <a:t>treatment</a:t>
            </a:r>
            <a:r>
              <a:rPr sz="2400" spc="-110" dirty="0">
                <a:latin typeface="Times New Roman"/>
                <a:cs typeface="Times New Roman"/>
              </a:rPr>
              <a:t> </a:t>
            </a:r>
            <a:r>
              <a:rPr sz="2400" dirty="0">
                <a:latin typeface="Calibri"/>
                <a:cs typeface="Calibri"/>
              </a:rPr>
              <a:t>for</a:t>
            </a:r>
            <a:r>
              <a:rPr sz="2400" spc="-90" dirty="0">
                <a:latin typeface="Times New Roman"/>
                <a:cs typeface="Times New Roman"/>
              </a:rPr>
              <a:t> </a:t>
            </a:r>
            <a:r>
              <a:rPr sz="2400" dirty="0">
                <a:latin typeface="Calibri"/>
                <a:cs typeface="Calibri"/>
              </a:rPr>
              <a:t>women</a:t>
            </a:r>
            <a:r>
              <a:rPr sz="2400" spc="-110" dirty="0">
                <a:latin typeface="Times New Roman"/>
                <a:cs typeface="Times New Roman"/>
              </a:rPr>
              <a:t> </a:t>
            </a:r>
            <a:r>
              <a:rPr sz="2400" dirty="0">
                <a:latin typeface="Calibri"/>
                <a:cs typeface="Calibri"/>
              </a:rPr>
              <a:t>who</a:t>
            </a:r>
            <a:r>
              <a:rPr sz="2400" spc="-90" dirty="0">
                <a:latin typeface="Times New Roman"/>
                <a:cs typeface="Times New Roman"/>
              </a:rPr>
              <a:t> </a:t>
            </a:r>
            <a:r>
              <a:rPr sz="2400" dirty="0">
                <a:latin typeface="Calibri"/>
                <a:cs typeface="Calibri"/>
              </a:rPr>
              <a:t>are</a:t>
            </a:r>
            <a:r>
              <a:rPr sz="2400" spc="-90" dirty="0">
                <a:latin typeface="Times New Roman"/>
                <a:cs typeface="Times New Roman"/>
              </a:rPr>
              <a:t> </a:t>
            </a:r>
            <a:r>
              <a:rPr sz="2400" dirty="0">
                <a:latin typeface="Calibri"/>
                <a:cs typeface="Calibri"/>
              </a:rPr>
              <a:t>taking</a:t>
            </a:r>
            <a:r>
              <a:rPr sz="2400" spc="-120" dirty="0">
                <a:latin typeface="Times New Roman"/>
                <a:cs typeface="Times New Roman"/>
              </a:rPr>
              <a:t> </a:t>
            </a:r>
            <a:r>
              <a:rPr sz="2400" spc="-10" dirty="0">
                <a:latin typeface="Calibri"/>
                <a:cs typeface="Calibri"/>
              </a:rPr>
              <a:t>tamoxifen</a:t>
            </a:r>
            <a:r>
              <a:rPr sz="2400" spc="-10" dirty="0">
                <a:latin typeface="Times New Roman"/>
                <a:cs typeface="Times New Roman"/>
              </a:rPr>
              <a:t> 	</a:t>
            </a:r>
            <a:r>
              <a:rPr sz="2400" dirty="0">
                <a:latin typeface="Calibri"/>
                <a:cs typeface="Calibri"/>
              </a:rPr>
              <a:t>and</a:t>
            </a:r>
            <a:r>
              <a:rPr sz="2400" spc="-95" dirty="0">
                <a:latin typeface="Times New Roman"/>
                <a:cs typeface="Times New Roman"/>
              </a:rPr>
              <a:t> </a:t>
            </a:r>
            <a:r>
              <a:rPr sz="2400" dirty="0">
                <a:latin typeface="Calibri"/>
                <a:cs typeface="Calibri"/>
              </a:rPr>
              <a:t>has</a:t>
            </a:r>
            <a:r>
              <a:rPr sz="2400" spc="-90" dirty="0">
                <a:latin typeface="Times New Roman"/>
                <a:cs typeface="Times New Roman"/>
              </a:rPr>
              <a:t> </a:t>
            </a:r>
            <a:r>
              <a:rPr sz="2400" dirty="0">
                <a:latin typeface="Calibri"/>
                <a:cs typeface="Calibri"/>
              </a:rPr>
              <a:t>been</a:t>
            </a:r>
            <a:r>
              <a:rPr sz="2400" spc="-95" dirty="0">
                <a:latin typeface="Times New Roman"/>
                <a:cs typeface="Times New Roman"/>
              </a:rPr>
              <a:t> </a:t>
            </a:r>
            <a:r>
              <a:rPr sz="2400" dirty="0">
                <a:latin typeface="Calibri"/>
                <a:cs typeface="Calibri"/>
              </a:rPr>
              <a:t>shown</a:t>
            </a:r>
            <a:r>
              <a:rPr sz="2400" spc="-85" dirty="0">
                <a:latin typeface="Times New Roman"/>
                <a:cs typeface="Times New Roman"/>
              </a:rPr>
              <a:t> </a:t>
            </a:r>
            <a:r>
              <a:rPr sz="2400" dirty="0">
                <a:latin typeface="Calibri"/>
                <a:cs typeface="Calibri"/>
              </a:rPr>
              <a:t>to</a:t>
            </a:r>
            <a:r>
              <a:rPr sz="2400" spc="-110" dirty="0">
                <a:latin typeface="Times New Roman"/>
                <a:cs typeface="Times New Roman"/>
              </a:rPr>
              <a:t> </a:t>
            </a:r>
            <a:r>
              <a:rPr sz="2400" spc="-10" dirty="0">
                <a:latin typeface="Calibri"/>
                <a:cs typeface="Calibri"/>
              </a:rPr>
              <a:t>have</a:t>
            </a:r>
            <a:r>
              <a:rPr sz="2400" spc="-80" dirty="0">
                <a:latin typeface="Times New Roman"/>
                <a:cs typeface="Times New Roman"/>
              </a:rPr>
              <a:t> </a:t>
            </a:r>
            <a:r>
              <a:rPr sz="2400" dirty="0">
                <a:latin typeface="Calibri"/>
                <a:cs typeface="Calibri"/>
              </a:rPr>
              <a:t>a</a:t>
            </a:r>
            <a:r>
              <a:rPr sz="2400" spc="-100" dirty="0">
                <a:latin typeface="Times New Roman"/>
                <a:cs typeface="Times New Roman"/>
              </a:rPr>
              <a:t> </a:t>
            </a:r>
            <a:r>
              <a:rPr sz="2400" spc="-10" dirty="0">
                <a:latin typeface="Calibri"/>
                <a:cs typeface="Calibri"/>
              </a:rPr>
              <a:t>significant</a:t>
            </a:r>
            <a:r>
              <a:rPr sz="2400" spc="-95" dirty="0">
                <a:latin typeface="Times New Roman"/>
                <a:cs typeface="Times New Roman"/>
              </a:rPr>
              <a:t> </a:t>
            </a:r>
            <a:r>
              <a:rPr sz="2400" dirty="0">
                <a:latin typeface="Calibri"/>
                <a:cs typeface="Calibri"/>
              </a:rPr>
              <a:t>positive</a:t>
            </a:r>
            <a:r>
              <a:rPr sz="2400" spc="-90" dirty="0">
                <a:latin typeface="Times New Roman"/>
                <a:cs typeface="Times New Roman"/>
              </a:rPr>
              <a:t> </a:t>
            </a:r>
            <a:r>
              <a:rPr sz="2400" dirty="0">
                <a:latin typeface="Calibri"/>
                <a:cs typeface="Calibri"/>
              </a:rPr>
              <a:t>impact</a:t>
            </a:r>
            <a:r>
              <a:rPr sz="2400" spc="-110" dirty="0">
                <a:latin typeface="Times New Roman"/>
                <a:cs typeface="Times New Roman"/>
              </a:rPr>
              <a:t> </a:t>
            </a:r>
            <a:r>
              <a:rPr sz="2400" dirty="0">
                <a:latin typeface="Calibri"/>
                <a:cs typeface="Calibri"/>
              </a:rPr>
              <a:t>on</a:t>
            </a:r>
            <a:r>
              <a:rPr sz="2400" spc="-105" dirty="0">
                <a:latin typeface="Times New Roman"/>
                <a:cs typeface="Times New Roman"/>
              </a:rPr>
              <a:t> </a:t>
            </a:r>
            <a:r>
              <a:rPr sz="2400" dirty="0">
                <a:latin typeface="Calibri"/>
                <a:cs typeface="Calibri"/>
              </a:rPr>
              <a:t>VMS,</a:t>
            </a:r>
            <a:r>
              <a:rPr sz="2400" spc="-90" dirty="0">
                <a:latin typeface="Times New Roman"/>
                <a:cs typeface="Times New Roman"/>
              </a:rPr>
              <a:t> </a:t>
            </a:r>
            <a:r>
              <a:rPr sz="2400" spc="-20" dirty="0">
                <a:latin typeface="Calibri"/>
                <a:cs typeface="Calibri"/>
              </a:rPr>
              <a:t>mood</a:t>
            </a:r>
            <a:r>
              <a:rPr sz="2400" spc="600" dirty="0">
                <a:latin typeface="Times New Roman"/>
                <a:cs typeface="Times New Roman"/>
              </a:rPr>
              <a:t> 	</a:t>
            </a:r>
            <a:r>
              <a:rPr sz="2400" dirty="0">
                <a:latin typeface="Calibri"/>
                <a:cs typeface="Calibri"/>
              </a:rPr>
              <a:t>and</a:t>
            </a:r>
            <a:r>
              <a:rPr sz="2400" spc="-110" dirty="0">
                <a:latin typeface="Times New Roman"/>
                <a:cs typeface="Times New Roman"/>
              </a:rPr>
              <a:t> </a:t>
            </a:r>
            <a:r>
              <a:rPr sz="2400" spc="-10" dirty="0">
                <a:latin typeface="Calibri"/>
                <a:cs typeface="Calibri"/>
              </a:rPr>
              <a:t>sleep</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02079" y="105536"/>
            <a:ext cx="2366010" cy="635000"/>
          </a:xfrm>
          <a:prstGeom prst="rect">
            <a:avLst/>
          </a:prstGeom>
        </p:spPr>
        <p:txBody>
          <a:bodyPr vert="horz" wrap="square" lIns="0" tIns="12065" rIns="0" bIns="0" rtlCol="0">
            <a:spAutoFit/>
          </a:bodyPr>
          <a:lstStyle/>
          <a:p>
            <a:pPr marL="12700">
              <a:lnSpc>
                <a:spcPct val="100000"/>
              </a:lnSpc>
              <a:spcBef>
                <a:spcPts val="95"/>
              </a:spcBef>
            </a:pPr>
            <a:r>
              <a:rPr sz="4000" spc="-35" dirty="0"/>
              <a:t>Gabapentin</a:t>
            </a:r>
            <a:endParaRPr sz="40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41</a:t>
            </a:fld>
            <a:endParaRPr spc="-25" dirty="0"/>
          </a:p>
        </p:txBody>
      </p:sp>
      <p:sp>
        <p:nvSpPr>
          <p:cNvPr id="3" name="object 3"/>
          <p:cNvSpPr txBox="1"/>
          <p:nvPr/>
        </p:nvSpPr>
        <p:spPr>
          <a:xfrm>
            <a:off x="602079" y="880110"/>
            <a:ext cx="9936480" cy="4918075"/>
          </a:xfrm>
          <a:prstGeom prst="rect">
            <a:avLst/>
          </a:prstGeom>
        </p:spPr>
        <p:txBody>
          <a:bodyPr vert="horz" wrap="square" lIns="0" tIns="49530" rIns="0" bIns="0" rtlCol="0">
            <a:spAutoFit/>
          </a:bodyPr>
          <a:lstStyle/>
          <a:p>
            <a:pPr marL="241300" marR="230504" indent="-228600">
              <a:lnSpc>
                <a:spcPts val="2380"/>
              </a:lnSpc>
              <a:spcBef>
                <a:spcPts val="390"/>
              </a:spcBef>
              <a:buFont typeface="Arial"/>
              <a:buChar char="•"/>
              <a:tabLst>
                <a:tab pos="241300" algn="l"/>
              </a:tabLst>
            </a:pPr>
            <a:r>
              <a:rPr sz="2200" dirty="0">
                <a:latin typeface="Calibri"/>
                <a:cs typeface="Calibri"/>
              </a:rPr>
              <a:t>Although</a:t>
            </a:r>
            <a:r>
              <a:rPr sz="2200" spc="-100" dirty="0">
                <a:latin typeface="Times New Roman"/>
                <a:cs typeface="Times New Roman"/>
              </a:rPr>
              <a:t> </a:t>
            </a:r>
            <a:r>
              <a:rPr sz="2200" spc="-10" dirty="0">
                <a:latin typeface="Calibri"/>
                <a:cs typeface="Calibri"/>
              </a:rPr>
              <a:t>frequently</a:t>
            </a:r>
            <a:r>
              <a:rPr sz="2200" spc="-85" dirty="0">
                <a:latin typeface="Times New Roman"/>
                <a:cs typeface="Times New Roman"/>
              </a:rPr>
              <a:t> </a:t>
            </a:r>
            <a:r>
              <a:rPr sz="2200" dirty="0">
                <a:latin typeface="Calibri"/>
                <a:cs typeface="Calibri"/>
              </a:rPr>
              <a:t>used</a:t>
            </a:r>
            <a:r>
              <a:rPr sz="2200" spc="-100" dirty="0">
                <a:latin typeface="Times New Roman"/>
                <a:cs typeface="Times New Roman"/>
              </a:rPr>
              <a:t> </a:t>
            </a:r>
            <a:r>
              <a:rPr sz="2200" dirty="0">
                <a:latin typeface="Calibri"/>
                <a:cs typeface="Calibri"/>
              </a:rPr>
              <a:t>as</a:t>
            </a:r>
            <a:r>
              <a:rPr sz="2200" spc="-95" dirty="0">
                <a:latin typeface="Times New Roman"/>
                <a:cs typeface="Times New Roman"/>
              </a:rPr>
              <a:t> </a:t>
            </a:r>
            <a:r>
              <a:rPr sz="2200" dirty="0">
                <a:latin typeface="Calibri"/>
                <a:cs typeface="Calibri"/>
              </a:rPr>
              <a:t>an</a:t>
            </a:r>
            <a:r>
              <a:rPr sz="2200" spc="-100" dirty="0">
                <a:latin typeface="Times New Roman"/>
                <a:cs typeface="Times New Roman"/>
              </a:rPr>
              <a:t> </a:t>
            </a:r>
            <a:r>
              <a:rPr sz="2200" spc="-10" dirty="0">
                <a:latin typeface="Calibri"/>
                <a:cs typeface="Calibri"/>
              </a:rPr>
              <a:t>anti-</a:t>
            </a:r>
            <a:r>
              <a:rPr sz="2200" dirty="0">
                <a:latin typeface="Calibri"/>
                <a:cs typeface="Calibri"/>
              </a:rPr>
              <a:t>epileptic</a:t>
            </a:r>
            <a:r>
              <a:rPr sz="2200" spc="-90" dirty="0">
                <a:latin typeface="Times New Roman"/>
                <a:cs typeface="Times New Roman"/>
              </a:rPr>
              <a:t> </a:t>
            </a:r>
            <a:r>
              <a:rPr sz="2200" dirty="0">
                <a:latin typeface="Calibri"/>
                <a:cs typeface="Calibri"/>
              </a:rPr>
              <a:t>or</a:t>
            </a:r>
            <a:r>
              <a:rPr sz="2200" spc="-100" dirty="0">
                <a:latin typeface="Times New Roman"/>
                <a:cs typeface="Times New Roman"/>
              </a:rPr>
              <a:t> </a:t>
            </a:r>
            <a:r>
              <a:rPr sz="2200" dirty="0">
                <a:latin typeface="Calibri"/>
                <a:cs typeface="Calibri"/>
              </a:rPr>
              <a:t>for</a:t>
            </a:r>
            <a:r>
              <a:rPr sz="2200" spc="-100" dirty="0">
                <a:latin typeface="Times New Roman"/>
                <a:cs typeface="Times New Roman"/>
              </a:rPr>
              <a:t> </a:t>
            </a:r>
            <a:r>
              <a:rPr sz="2200" dirty="0">
                <a:latin typeface="Calibri"/>
                <a:cs typeface="Calibri"/>
              </a:rPr>
              <a:t>relief</a:t>
            </a:r>
            <a:r>
              <a:rPr sz="2200" spc="-80" dirty="0">
                <a:latin typeface="Times New Roman"/>
                <a:cs typeface="Times New Roman"/>
              </a:rPr>
              <a:t> </a:t>
            </a:r>
            <a:r>
              <a:rPr sz="2200" dirty="0">
                <a:latin typeface="Calibri"/>
                <a:cs typeface="Calibri"/>
              </a:rPr>
              <a:t>from</a:t>
            </a:r>
            <a:r>
              <a:rPr sz="2200" spc="-100" dirty="0">
                <a:latin typeface="Times New Roman"/>
                <a:cs typeface="Times New Roman"/>
              </a:rPr>
              <a:t> </a:t>
            </a:r>
            <a:r>
              <a:rPr sz="2200" spc="-10" dirty="0">
                <a:latin typeface="Calibri"/>
                <a:cs typeface="Calibri"/>
              </a:rPr>
              <a:t>neuropathic</a:t>
            </a:r>
            <a:r>
              <a:rPr sz="2200" spc="-110" dirty="0">
                <a:latin typeface="Times New Roman"/>
                <a:cs typeface="Times New Roman"/>
              </a:rPr>
              <a:t> </a:t>
            </a:r>
            <a:r>
              <a:rPr sz="2200" spc="-10" dirty="0">
                <a:latin typeface="Calibri"/>
                <a:cs typeface="Calibri"/>
              </a:rPr>
              <a:t>pain-</a:t>
            </a:r>
            <a:r>
              <a:rPr sz="2200" dirty="0">
                <a:latin typeface="Calibri"/>
                <a:cs typeface="Calibri"/>
              </a:rPr>
              <a:t>when</a:t>
            </a:r>
            <a:r>
              <a:rPr sz="2200" spc="-90" dirty="0">
                <a:latin typeface="Times New Roman"/>
                <a:cs typeface="Times New Roman"/>
              </a:rPr>
              <a:t> </a:t>
            </a:r>
            <a:r>
              <a:rPr sz="2200" dirty="0">
                <a:latin typeface="Calibri"/>
                <a:cs typeface="Calibri"/>
              </a:rPr>
              <a:t>given</a:t>
            </a:r>
            <a:r>
              <a:rPr sz="2200" spc="-90" dirty="0">
                <a:latin typeface="Times New Roman"/>
                <a:cs typeface="Times New Roman"/>
              </a:rPr>
              <a:t> </a:t>
            </a:r>
            <a:r>
              <a:rPr sz="2200" dirty="0">
                <a:latin typeface="Calibri"/>
                <a:cs typeface="Calibri"/>
              </a:rPr>
              <a:t>in</a:t>
            </a:r>
            <a:r>
              <a:rPr sz="2200" spc="-85" dirty="0">
                <a:latin typeface="Times New Roman"/>
                <a:cs typeface="Times New Roman"/>
              </a:rPr>
              <a:t> </a:t>
            </a:r>
            <a:r>
              <a:rPr sz="2200" dirty="0">
                <a:latin typeface="Calibri"/>
                <a:cs typeface="Calibri"/>
              </a:rPr>
              <a:t>high</a:t>
            </a:r>
            <a:r>
              <a:rPr sz="2200" spc="-100" dirty="0">
                <a:latin typeface="Times New Roman"/>
                <a:cs typeface="Times New Roman"/>
              </a:rPr>
              <a:t> </a:t>
            </a:r>
            <a:r>
              <a:rPr sz="2200" dirty="0">
                <a:latin typeface="Calibri"/>
                <a:cs typeface="Calibri"/>
              </a:rPr>
              <a:t>does-</a:t>
            </a:r>
            <a:r>
              <a:rPr sz="2200" spc="-75" dirty="0">
                <a:latin typeface="Times New Roman"/>
                <a:cs typeface="Times New Roman"/>
              </a:rPr>
              <a:t> </a:t>
            </a:r>
            <a:r>
              <a:rPr sz="2200" dirty="0">
                <a:latin typeface="Calibri"/>
                <a:cs typeface="Calibri"/>
              </a:rPr>
              <a:t>among</a:t>
            </a:r>
            <a:r>
              <a:rPr sz="2200" spc="-100" dirty="0">
                <a:latin typeface="Times New Roman"/>
                <a:cs typeface="Times New Roman"/>
              </a:rPr>
              <a:t> </a:t>
            </a:r>
            <a:r>
              <a:rPr sz="2200" dirty="0">
                <a:latin typeface="Calibri"/>
                <a:cs typeface="Calibri"/>
              </a:rPr>
              <a:t>other</a:t>
            </a:r>
            <a:r>
              <a:rPr sz="2200" spc="-85" dirty="0">
                <a:latin typeface="Times New Roman"/>
                <a:cs typeface="Times New Roman"/>
              </a:rPr>
              <a:t> </a:t>
            </a:r>
            <a:r>
              <a:rPr sz="2200" spc="-10" dirty="0">
                <a:latin typeface="Calibri"/>
                <a:cs typeface="Calibri"/>
              </a:rPr>
              <a:t>indications,</a:t>
            </a:r>
            <a:r>
              <a:rPr sz="2200" spc="-85" dirty="0">
                <a:latin typeface="Times New Roman"/>
                <a:cs typeface="Times New Roman"/>
              </a:rPr>
              <a:t> </a:t>
            </a:r>
            <a:r>
              <a:rPr sz="2200" spc="-10" dirty="0">
                <a:latin typeface="Calibri"/>
                <a:cs typeface="Calibri"/>
              </a:rPr>
              <a:t>gabapentin</a:t>
            </a:r>
            <a:r>
              <a:rPr sz="2200" spc="-100" dirty="0">
                <a:latin typeface="Times New Roman"/>
                <a:cs typeface="Times New Roman"/>
              </a:rPr>
              <a:t> </a:t>
            </a:r>
            <a:r>
              <a:rPr sz="2200" dirty="0">
                <a:latin typeface="Calibri"/>
                <a:cs typeface="Calibri"/>
              </a:rPr>
              <a:t>has</a:t>
            </a:r>
            <a:r>
              <a:rPr sz="2200" spc="-85" dirty="0">
                <a:latin typeface="Times New Roman"/>
                <a:cs typeface="Times New Roman"/>
              </a:rPr>
              <a:t> </a:t>
            </a:r>
            <a:r>
              <a:rPr sz="2200" dirty="0">
                <a:latin typeface="Calibri"/>
                <a:cs typeface="Calibri"/>
              </a:rPr>
              <a:t>also</a:t>
            </a:r>
            <a:r>
              <a:rPr sz="2200" spc="-95" dirty="0">
                <a:latin typeface="Times New Roman"/>
                <a:cs typeface="Times New Roman"/>
              </a:rPr>
              <a:t> </a:t>
            </a:r>
            <a:r>
              <a:rPr sz="2200" dirty="0">
                <a:latin typeface="Calibri"/>
                <a:cs typeface="Calibri"/>
              </a:rPr>
              <a:t>been</a:t>
            </a:r>
            <a:r>
              <a:rPr sz="2200" spc="-80" dirty="0">
                <a:latin typeface="Times New Roman"/>
                <a:cs typeface="Times New Roman"/>
              </a:rPr>
              <a:t> </a:t>
            </a:r>
            <a:r>
              <a:rPr sz="2200" spc="-10" dirty="0">
                <a:latin typeface="Calibri"/>
                <a:cs typeface="Calibri"/>
              </a:rPr>
              <a:t>shown</a:t>
            </a:r>
            <a:r>
              <a:rPr sz="2200" spc="-10" dirty="0">
                <a:latin typeface="Times New Roman"/>
                <a:cs typeface="Times New Roman"/>
              </a:rPr>
              <a:t> </a:t>
            </a:r>
            <a:r>
              <a:rPr sz="2200" dirty="0">
                <a:latin typeface="Calibri"/>
                <a:cs typeface="Calibri"/>
              </a:rPr>
              <a:t>to</a:t>
            </a:r>
            <a:r>
              <a:rPr sz="2200" spc="-85" dirty="0">
                <a:latin typeface="Times New Roman"/>
                <a:cs typeface="Times New Roman"/>
              </a:rPr>
              <a:t> </a:t>
            </a:r>
            <a:r>
              <a:rPr sz="2200" dirty="0">
                <a:latin typeface="Calibri"/>
                <a:cs typeface="Calibri"/>
              </a:rPr>
              <a:t>reduce</a:t>
            </a:r>
            <a:r>
              <a:rPr sz="2200" spc="-95" dirty="0">
                <a:latin typeface="Times New Roman"/>
                <a:cs typeface="Times New Roman"/>
              </a:rPr>
              <a:t> </a:t>
            </a:r>
            <a:r>
              <a:rPr sz="2200" spc="-10" dirty="0">
                <a:latin typeface="Calibri"/>
                <a:cs typeface="Calibri"/>
              </a:rPr>
              <a:t>vasomotor</a:t>
            </a:r>
            <a:r>
              <a:rPr sz="2200" spc="-95" dirty="0">
                <a:latin typeface="Times New Roman"/>
                <a:cs typeface="Times New Roman"/>
              </a:rPr>
              <a:t> </a:t>
            </a:r>
            <a:r>
              <a:rPr sz="2200" spc="-20" dirty="0">
                <a:latin typeface="Calibri"/>
                <a:cs typeface="Calibri"/>
              </a:rPr>
              <a:t>symptoms</a:t>
            </a:r>
            <a:r>
              <a:rPr sz="2200" spc="-65" dirty="0">
                <a:latin typeface="Times New Roman"/>
                <a:cs typeface="Times New Roman"/>
              </a:rPr>
              <a:t> </a:t>
            </a:r>
            <a:r>
              <a:rPr sz="2200" dirty="0">
                <a:latin typeface="Calibri"/>
                <a:cs typeface="Calibri"/>
              </a:rPr>
              <a:t>by</a:t>
            </a:r>
            <a:r>
              <a:rPr sz="2200" spc="-90" dirty="0">
                <a:latin typeface="Times New Roman"/>
                <a:cs typeface="Times New Roman"/>
              </a:rPr>
              <a:t> </a:t>
            </a:r>
            <a:r>
              <a:rPr sz="2200" dirty="0">
                <a:latin typeface="Calibri"/>
                <a:cs typeface="Calibri"/>
              </a:rPr>
              <a:t>as</a:t>
            </a:r>
            <a:r>
              <a:rPr sz="2200" spc="-90" dirty="0">
                <a:latin typeface="Times New Roman"/>
                <a:cs typeface="Times New Roman"/>
              </a:rPr>
              <a:t> </a:t>
            </a:r>
            <a:r>
              <a:rPr sz="2200" dirty="0">
                <a:latin typeface="Calibri"/>
                <a:cs typeface="Calibri"/>
              </a:rPr>
              <a:t>much</a:t>
            </a:r>
            <a:r>
              <a:rPr sz="2200" spc="-85" dirty="0">
                <a:latin typeface="Times New Roman"/>
                <a:cs typeface="Times New Roman"/>
              </a:rPr>
              <a:t> </a:t>
            </a:r>
            <a:r>
              <a:rPr sz="2200" dirty="0">
                <a:latin typeface="Calibri"/>
                <a:cs typeface="Calibri"/>
              </a:rPr>
              <a:t>as</a:t>
            </a:r>
            <a:r>
              <a:rPr sz="2200" spc="-90" dirty="0">
                <a:latin typeface="Times New Roman"/>
                <a:cs typeface="Times New Roman"/>
              </a:rPr>
              <a:t> </a:t>
            </a:r>
            <a:r>
              <a:rPr sz="2200" dirty="0">
                <a:latin typeface="Calibri"/>
                <a:cs typeface="Calibri"/>
              </a:rPr>
              <a:t>50%</a:t>
            </a:r>
            <a:r>
              <a:rPr sz="2200" spc="-95" dirty="0">
                <a:latin typeface="Times New Roman"/>
                <a:cs typeface="Times New Roman"/>
              </a:rPr>
              <a:t> </a:t>
            </a:r>
            <a:r>
              <a:rPr sz="2200" dirty="0">
                <a:latin typeface="Calibri"/>
                <a:cs typeface="Calibri"/>
              </a:rPr>
              <a:t>in</a:t>
            </a:r>
            <a:r>
              <a:rPr sz="2200" spc="-100" dirty="0">
                <a:latin typeface="Times New Roman"/>
                <a:cs typeface="Times New Roman"/>
              </a:rPr>
              <a:t> </a:t>
            </a:r>
            <a:r>
              <a:rPr sz="2200" dirty="0">
                <a:latin typeface="Calibri"/>
                <a:cs typeface="Calibri"/>
              </a:rPr>
              <a:t>some</a:t>
            </a:r>
            <a:r>
              <a:rPr sz="2200" spc="-80" dirty="0">
                <a:latin typeface="Times New Roman"/>
                <a:cs typeface="Times New Roman"/>
              </a:rPr>
              <a:t> </a:t>
            </a:r>
            <a:r>
              <a:rPr sz="2200" dirty="0">
                <a:latin typeface="Calibri"/>
                <a:cs typeface="Calibri"/>
              </a:rPr>
              <a:t>women;</a:t>
            </a:r>
            <a:r>
              <a:rPr sz="2200" spc="-40" dirty="0">
                <a:latin typeface="Times New Roman"/>
                <a:cs typeface="Times New Roman"/>
              </a:rPr>
              <a:t> </a:t>
            </a:r>
            <a:r>
              <a:rPr sz="2200" dirty="0">
                <a:latin typeface="Calibri"/>
                <a:cs typeface="Calibri"/>
              </a:rPr>
              <a:t>esp</a:t>
            </a:r>
            <a:r>
              <a:rPr sz="2200" spc="-75" dirty="0">
                <a:latin typeface="Times New Roman"/>
                <a:cs typeface="Times New Roman"/>
              </a:rPr>
              <a:t> </a:t>
            </a:r>
            <a:r>
              <a:rPr sz="2200" dirty="0">
                <a:latin typeface="Calibri"/>
                <a:cs typeface="Calibri"/>
              </a:rPr>
              <a:t>good</a:t>
            </a:r>
            <a:r>
              <a:rPr sz="2200" spc="-95" dirty="0">
                <a:latin typeface="Times New Roman"/>
                <a:cs typeface="Times New Roman"/>
              </a:rPr>
              <a:t> </a:t>
            </a:r>
            <a:r>
              <a:rPr sz="2200" spc="-25" dirty="0">
                <a:latin typeface="Calibri"/>
                <a:cs typeface="Calibri"/>
              </a:rPr>
              <a:t>for</a:t>
            </a:r>
            <a:r>
              <a:rPr sz="2200" spc="-25" dirty="0">
                <a:latin typeface="Times New Roman"/>
                <a:cs typeface="Times New Roman"/>
              </a:rPr>
              <a:t> </a:t>
            </a:r>
            <a:r>
              <a:rPr sz="2200" dirty="0">
                <a:latin typeface="Calibri"/>
                <a:cs typeface="Calibri"/>
              </a:rPr>
              <a:t>night</a:t>
            </a:r>
            <a:r>
              <a:rPr sz="2200" spc="-110" dirty="0">
                <a:latin typeface="Times New Roman"/>
                <a:cs typeface="Times New Roman"/>
              </a:rPr>
              <a:t> </a:t>
            </a:r>
            <a:r>
              <a:rPr sz="2200" dirty="0">
                <a:latin typeface="Calibri"/>
                <a:cs typeface="Calibri"/>
              </a:rPr>
              <a:t>time</a:t>
            </a:r>
            <a:r>
              <a:rPr sz="2200" spc="-80" dirty="0">
                <a:latin typeface="Times New Roman"/>
                <a:cs typeface="Times New Roman"/>
              </a:rPr>
              <a:t> </a:t>
            </a:r>
            <a:r>
              <a:rPr sz="2200" spc="-10" dirty="0">
                <a:latin typeface="Calibri"/>
                <a:cs typeface="Calibri"/>
              </a:rPr>
              <a:t>flushes</a:t>
            </a:r>
            <a:endParaRPr sz="2200" dirty="0">
              <a:latin typeface="Calibri"/>
              <a:cs typeface="Calibri"/>
            </a:endParaRPr>
          </a:p>
          <a:p>
            <a:pPr marL="240665" indent="-227965">
              <a:lnSpc>
                <a:spcPts val="2510"/>
              </a:lnSpc>
              <a:spcBef>
                <a:spcPts val="685"/>
              </a:spcBef>
              <a:buFont typeface="Arial"/>
              <a:buChar char="•"/>
              <a:tabLst>
                <a:tab pos="240665" algn="l"/>
              </a:tabLst>
            </a:pPr>
            <a:r>
              <a:rPr sz="2200" dirty="0">
                <a:latin typeface="Calibri"/>
                <a:cs typeface="Calibri"/>
              </a:rPr>
              <a:t>It</a:t>
            </a:r>
            <a:r>
              <a:rPr sz="2200" spc="-90" dirty="0">
                <a:latin typeface="Times New Roman"/>
                <a:cs typeface="Times New Roman"/>
              </a:rPr>
              <a:t> </a:t>
            </a:r>
            <a:r>
              <a:rPr sz="2200" dirty="0">
                <a:latin typeface="Calibri"/>
                <a:cs typeface="Calibri"/>
              </a:rPr>
              <a:t>can</a:t>
            </a:r>
            <a:r>
              <a:rPr sz="2200" spc="-90" dirty="0">
                <a:latin typeface="Times New Roman"/>
                <a:cs typeface="Times New Roman"/>
              </a:rPr>
              <a:t> </a:t>
            </a:r>
            <a:r>
              <a:rPr sz="2200" spc="-10" dirty="0">
                <a:latin typeface="Calibri"/>
                <a:cs typeface="Calibri"/>
              </a:rPr>
              <a:t>safely</a:t>
            </a:r>
            <a:r>
              <a:rPr sz="2200" spc="-80" dirty="0">
                <a:latin typeface="Times New Roman"/>
                <a:cs typeface="Times New Roman"/>
              </a:rPr>
              <a:t> </a:t>
            </a:r>
            <a:r>
              <a:rPr sz="2200" dirty="0">
                <a:latin typeface="Calibri"/>
                <a:cs typeface="Calibri"/>
              </a:rPr>
              <a:t>be</a:t>
            </a:r>
            <a:r>
              <a:rPr sz="2200" spc="-90" dirty="0">
                <a:latin typeface="Times New Roman"/>
                <a:cs typeface="Times New Roman"/>
              </a:rPr>
              <a:t> </a:t>
            </a:r>
            <a:r>
              <a:rPr sz="2200" dirty="0">
                <a:latin typeface="Calibri"/>
                <a:cs typeface="Calibri"/>
              </a:rPr>
              <a:t>used</a:t>
            </a:r>
            <a:r>
              <a:rPr sz="2200" spc="-85" dirty="0">
                <a:latin typeface="Times New Roman"/>
                <a:cs typeface="Times New Roman"/>
              </a:rPr>
              <a:t> </a:t>
            </a:r>
            <a:r>
              <a:rPr sz="2200" dirty="0">
                <a:latin typeface="Calibri"/>
                <a:cs typeface="Calibri"/>
              </a:rPr>
              <a:t>in</a:t>
            </a:r>
            <a:r>
              <a:rPr sz="2200" spc="-100" dirty="0">
                <a:latin typeface="Times New Roman"/>
                <a:cs typeface="Times New Roman"/>
              </a:rPr>
              <a:t> </a:t>
            </a:r>
            <a:r>
              <a:rPr sz="2200" spc="-10" dirty="0">
                <a:latin typeface="Calibri"/>
                <a:cs typeface="Calibri"/>
              </a:rPr>
              <a:t>women</a:t>
            </a:r>
            <a:r>
              <a:rPr sz="2200" spc="-80" dirty="0">
                <a:latin typeface="Times New Roman"/>
                <a:cs typeface="Times New Roman"/>
              </a:rPr>
              <a:t> </a:t>
            </a:r>
            <a:r>
              <a:rPr sz="2200" dirty="0">
                <a:latin typeface="Calibri"/>
                <a:cs typeface="Calibri"/>
              </a:rPr>
              <a:t>who</a:t>
            </a:r>
            <a:r>
              <a:rPr sz="2200" spc="-85" dirty="0">
                <a:latin typeface="Times New Roman"/>
                <a:cs typeface="Times New Roman"/>
              </a:rPr>
              <a:t> </a:t>
            </a:r>
            <a:r>
              <a:rPr sz="2200" dirty="0">
                <a:latin typeface="Calibri"/>
                <a:cs typeface="Calibri"/>
              </a:rPr>
              <a:t>are</a:t>
            </a:r>
            <a:r>
              <a:rPr sz="2200" spc="-95" dirty="0">
                <a:latin typeface="Times New Roman"/>
                <a:cs typeface="Times New Roman"/>
              </a:rPr>
              <a:t> </a:t>
            </a:r>
            <a:r>
              <a:rPr sz="2200" dirty="0">
                <a:latin typeface="Calibri"/>
                <a:cs typeface="Calibri"/>
              </a:rPr>
              <a:t>taking</a:t>
            </a:r>
            <a:r>
              <a:rPr sz="2200" spc="-95" dirty="0">
                <a:latin typeface="Times New Roman"/>
                <a:cs typeface="Times New Roman"/>
              </a:rPr>
              <a:t> </a:t>
            </a:r>
            <a:r>
              <a:rPr sz="2200" spc="-35" dirty="0">
                <a:latin typeface="Calibri"/>
                <a:cs typeface="Calibri"/>
              </a:rPr>
              <a:t>Tamoxifen.</a:t>
            </a:r>
            <a:r>
              <a:rPr sz="2200" spc="-80" dirty="0">
                <a:latin typeface="Times New Roman"/>
                <a:cs typeface="Times New Roman"/>
              </a:rPr>
              <a:t> </a:t>
            </a:r>
            <a:r>
              <a:rPr sz="2200" dirty="0">
                <a:latin typeface="Calibri"/>
                <a:cs typeface="Calibri"/>
              </a:rPr>
              <a:t>Due</a:t>
            </a:r>
            <a:r>
              <a:rPr sz="2200" spc="-90" dirty="0">
                <a:latin typeface="Times New Roman"/>
                <a:cs typeface="Times New Roman"/>
              </a:rPr>
              <a:t> </a:t>
            </a:r>
            <a:r>
              <a:rPr sz="2200" dirty="0">
                <a:latin typeface="Calibri"/>
                <a:cs typeface="Calibri"/>
              </a:rPr>
              <a:t>to</a:t>
            </a:r>
            <a:r>
              <a:rPr sz="2200" spc="-80" dirty="0">
                <a:latin typeface="Times New Roman"/>
                <a:cs typeface="Times New Roman"/>
              </a:rPr>
              <a:t> </a:t>
            </a:r>
            <a:r>
              <a:rPr sz="2200" dirty="0">
                <a:latin typeface="Calibri"/>
                <a:cs typeface="Calibri"/>
              </a:rPr>
              <a:t>its</a:t>
            </a:r>
            <a:r>
              <a:rPr sz="2200" spc="-90" dirty="0">
                <a:latin typeface="Times New Roman"/>
                <a:cs typeface="Times New Roman"/>
              </a:rPr>
              <a:t> </a:t>
            </a:r>
            <a:r>
              <a:rPr sz="2200" dirty="0">
                <a:latin typeface="Calibri"/>
                <a:cs typeface="Calibri"/>
              </a:rPr>
              <a:t>sedative</a:t>
            </a:r>
            <a:r>
              <a:rPr sz="2200" spc="-90" dirty="0">
                <a:latin typeface="Times New Roman"/>
                <a:cs typeface="Times New Roman"/>
              </a:rPr>
              <a:t> </a:t>
            </a:r>
            <a:r>
              <a:rPr sz="2200" spc="-10" dirty="0">
                <a:latin typeface="Calibri"/>
                <a:cs typeface="Calibri"/>
              </a:rPr>
              <a:t>effect,</a:t>
            </a:r>
            <a:r>
              <a:rPr sz="2200" spc="-50" dirty="0">
                <a:latin typeface="Times New Roman"/>
                <a:cs typeface="Times New Roman"/>
              </a:rPr>
              <a:t> </a:t>
            </a:r>
            <a:r>
              <a:rPr sz="2200" spc="-25" dirty="0">
                <a:latin typeface="Calibri"/>
                <a:cs typeface="Calibri"/>
              </a:rPr>
              <a:t>it</a:t>
            </a:r>
            <a:endParaRPr sz="2200" dirty="0">
              <a:latin typeface="Calibri"/>
              <a:cs typeface="Calibri"/>
            </a:endParaRPr>
          </a:p>
          <a:p>
            <a:pPr marL="241300">
              <a:lnSpc>
                <a:spcPts val="2510"/>
              </a:lnSpc>
            </a:pPr>
            <a:r>
              <a:rPr sz="2200" dirty="0">
                <a:latin typeface="Calibri"/>
                <a:cs typeface="Calibri"/>
              </a:rPr>
              <a:t>may</a:t>
            </a:r>
            <a:r>
              <a:rPr sz="2200" spc="-90" dirty="0">
                <a:latin typeface="Times New Roman"/>
                <a:cs typeface="Times New Roman"/>
              </a:rPr>
              <a:t> </a:t>
            </a:r>
            <a:r>
              <a:rPr sz="2200" dirty="0">
                <a:latin typeface="Calibri"/>
                <a:cs typeface="Calibri"/>
              </a:rPr>
              <a:t>also</a:t>
            </a:r>
            <a:r>
              <a:rPr sz="2200" spc="-90" dirty="0">
                <a:latin typeface="Times New Roman"/>
                <a:cs typeface="Times New Roman"/>
              </a:rPr>
              <a:t> </a:t>
            </a:r>
            <a:r>
              <a:rPr sz="2200" spc="-10" dirty="0">
                <a:latin typeface="Calibri"/>
                <a:cs typeface="Calibri"/>
              </a:rPr>
              <a:t>benefit</a:t>
            </a:r>
            <a:r>
              <a:rPr sz="2200" spc="-80" dirty="0">
                <a:latin typeface="Times New Roman"/>
                <a:cs typeface="Times New Roman"/>
              </a:rPr>
              <a:t> </a:t>
            </a:r>
            <a:r>
              <a:rPr sz="2200" spc="-10" dirty="0">
                <a:latin typeface="Calibri"/>
                <a:cs typeface="Calibri"/>
              </a:rPr>
              <a:t>women</a:t>
            </a:r>
            <a:r>
              <a:rPr sz="2200" spc="-80" dirty="0">
                <a:latin typeface="Times New Roman"/>
                <a:cs typeface="Times New Roman"/>
              </a:rPr>
              <a:t> </a:t>
            </a:r>
            <a:r>
              <a:rPr sz="2200" dirty="0">
                <a:latin typeface="Calibri"/>
                <a:cs typeface="Calibri"/>
              </a:rPr>
              <a:t>who</a:t>
            </a:r>
            <a:r>
              <a:rPr sz="2200" spc="-85" dirty="0">
                <a:latin typeface="Times New Roman"/>
                <a:cs typeface="Times New Roman"/>
              </a:rPr>
              <a:t> </a:t>
            </a:r>
            <a:r>
              <a:rPr sz="2200" dirty="0">
                <a:latin typeface="Calibri"/>
                <a:cs typeface="Calibri"/>
              </a:rPr>
              <a:t>are</a:t>
            </a:r>
            <a:r>
              <a:rPr sz="2200" spc="-90" dirty="0">
                <a:latin typeface="Times New Roman"/>
                <a:cs typeface="Times New Roman"/>
              </a:rPr>
              <a:t> </a:t>
            </a:r>
            <a:r>
              <a:rPr sz="2200" spc="-10" dirty="0">
                <a:latin typeface="Calibri"/>
                <a:cs typeface="Calibri"/>
              </a:rPr>
              <a:t>reporting</a:t>
            </a:r>
            <a:r>
              <a:rPr sz="2200" spc="-100" dirty="0">
                <a:latin typeface="Times New Roman"/>
                <a:cs typeface="Times New Roman"/>
              </a:rPr>
              <a:t> </a:t>
            </a:r>
            <a:r>
              <a:rPr sz="2200" spc="-10" dirty="0">
                <a:latin typeface="Calibri"/>
                <a:cs typeface="Calibri"/>
              </a:rPr>
              <a:t>difficulty</a:t>
            </a:r>
            <a:r>
              <a:rPr sz="2200" spc="-90" dirty="0">
                <a:latin typeface="Times New Roman"/>
                <a:cs typeface="Times New Roman"/>
              </a:rPr>
              <a:t> </a:t>
            </a:r>
            <a:r>
              <a:rPr sz="2200" dirty="0">
                <a:latin typeface="Calibri"/>
                <a:cs typeface="Calibri"/>
              </a:rPr>
              <a:t>with</a:t>
            </a:r>
            <a:r>
              <a:rPr sz="2200" spc="-90" dirty="0">
                <a:latin typeface="Times New Roman"/>
                <a:cs typeface="Times New Roman"/>
              </a:rPr>
              <a:t> </a:t>
            </a:r>
            <a:r>
              <a:rPr sz="2200" spc="-10" dirty="0">
                <a:latin typeface="Calibri"/>
                <a:cs typeface="Calibri"/>
              </a:rPr>
              <a:t>sleep.</a:t>
            </a:r>
            <a:endParaRPr sz="2200" dirty="0">
              <a:latin typeface="Calibri"/>
              <a:cs typeface="Calibri"/>
            </a:endParaRPr>
          </a:p>
          <a:p>
            <a:pPr marL="241300" marR="73025" indent="-228600">
              <a:lnSpc>
                <a:spcPts val="2380"/>
              </a:lnSpc>
              <a:spcBef>
                <a:spcPts val="1030"/>
              </a:spcBef>
              <a:buFont typeface="Arial"/>
              <a:buChar char="•"/>
              <a:tabLst>
                <a:tab pos="241300" algn="l"/>
              </a:tabLst>
            </a:pPr>
            <a:r>
              <a:rPr sz="2200" b="1" spc="-10" dirty="0">
                <a:solidFill>
                  <a:srgbClr val="6F2F9F"/>
                </a:solidFill>
                <a:latin typeface="Calibri"/>
                <a:cs typeface="Calibri"/>
              </a:rPr>
              <a:t>Gabapentin</a:t>
            </a:r>
            <a:r>
              <a:rPr sz="2200" spc="-65" dirty="0">
                <a:solidFill>
                  <a:srgbClr val="6F2F9F"/>
                </a:solidFill>
                <a:latin typeface="Times New Roman"/>
                <a:cs typeface="Times New Roman"/>
              </a:rPr>
              <a:t> </a:t>
            </a:r>
            <a:r>
              <a:rPr sz="2200" b="1" dirty="0">
                <a:solidFill>
                  <a:srgbClr val="6F2F9F"/>
                </a:solidFill>
                <a:latin typeface="Calibri"/>
                <a:cs typeface="Calibri"/>
              </a:rPr>
              <a:t>100-</a:t>
            </a:r>
            <a:r>
              <a:rPr sz="2200" spc="-85" dirty="0">
                <a:solidFill>
                  <a:srgbClr val="6F2F9F"/>
                </a:solidFill>
                <a:latin typeface="Times New Roman"/>
                <a:cs typeface="Times New Roman"/>
              </a:rPr>
              <a:t> </a:t>
            </a:r>
            <a:r>
              <a:rPr sz="2200" b="1" dirty="0">
                <a:solidFill>
                  <a:srgbClr val="6F2F9F"/>
                </a:solidFill>
                <a:latin typeface="Calibri"/>
                <a:cs typeface="Calibri"/>
              </a:rPr>
              <a:t>900</a:t>
            </a:r>
            <a:r>
              <a:rPr sz="2200" spc="-90" dirty="0">
                <a:solidFill>
                  <a:srgbClr val="6F2F9F"/>
                </a:solidFill>
                <a:latin typeface="Times New Roman"/>
                <a:cs typeface="Times New Roman"/>
              </a:rPr>
              <a:t> </a:t>
            </a:r>
            <a:r>
              <a:rPr sz="2200" b="1" dirty="0">
                <a:solidFill>
                  <a:srgbClr val="6F2F9F"/>
                </a:solidFill>
                <a:latin typeface="Calibri"/>
                <a:cs typeface="Calibri"/>
              </a:rPr>
              <a:t>mg/day</a:t>
            </a:r>
            <a:r>
              <a:rPr sz="2200" spc="-75" dirty="0">
                <a:solidFill>
                  <a:srgbClr val="6F2F9F"/>
                </a:solidFill>
                <a:latin typeface="Times New Roman"/>
                <a:cs typeface="Times New Roman"/>
              </a:rPr>
              <a:t> </a:t>
            </a:r>
            <a:r>
              <a:rPr sz="2200" b="1" spc="-10" dirty="0">
                <a:solidFill>
                  <a:srgbClr val="6F2F9F"/>
                </a:solidFill>
                <a:latin typeface="Calibri"/>
                <a:cs typeface="Calibri"/>
              </a:rPr>
              <a:t>(typically</a:t>
            </a:r>
            <a:r>
              <a:rPr sz="2200" spc="-80" dirty="0">
                <a:solidFill>
                  <a:srgbClr val="6F2F9F"/>
                </a:solidFill>
                <a:latin typeface="Times New Roman"/>
                <a:cs typeface="Times New Roman"/>
              </a:rPr>
              <a:t> </a:t>
            </a:r>
            <a:r>
              <a:rPr sz="2200" b="1" spc="-10" dirty="0">
                <a:solidFill>
                  <a:srgbClr val="6F2F9F"/>
                </a:solidFill>
                <a:latin typeface="Calibri"/>
                <a:cs typeface="Calibri"/>
              </a:rPr>
              <a:t>administered</a:t>
            </a:r>
            <a:r>
              <a:rPr sz="2200" spc="-55" dirty="0">
                <a:solidFill>
                  <a:srgbClr val="6F2F9F"/>
                </a:solidFill>
                <a:latin typeface="Times New Roman"/>
                <a:cs typeface="Times New Roman"/>
              </a:rPr>
              <a:t> </a:t>
            </a:r>
            <a:r>
              <a:rPr sz="2200" b="1" dirty="0">
                <a:solidFill>
                  <a:srgbClr val="6F2F9F"/>
                </a:solidFill>
                <a:latin typeface="Calibri"/>
                <a:cs typeface="Calibri"/>
              </a:rPr>
              <a:t>three</a:t>
            </a:r>
            <a:r>
              <a:rPr sz="2200" spc="-60" dirty="0">
                <a:solidFill>
                  <a:srgbClr val="6F2F9F"/>
                </a:solidFill>
                <a:latin typeface="Times New Roman"/>
                <a:cs typeface="Times New Roman"/>
              </a:rPr>
              <a:t> </a:t>
            </a:r>
            <a:r>
              <a:rPr sz="2200" b="1" dirty="0">
                <a:solidFill>
                  <a:srgbClr val="6F2F9F"/>
                </a:solidFill>
                <a:latin typeface="Calibri"/>
                <a:cs typeface="Calibri"/>
              </a:rPr>
              <a:t>times</a:t>
            </a:r>
            <a:r>
              <a:rPr sz="2200" spc="-70" dirty="0">
                <a:solidFill>
                  <a:srgbClr val="6F2F9F"/>
                </a:solidFill>
                <a:latin typeface="Times New Roman"/>
                <a:cs typeface="Times New Roman"/>
              </a:rPr>
              <a:t> </a:t>
            </a:r>
            <a:r>
              <a:rPr sz="2200" b="1" dirty="0">
                <a:solidFill>
                  <a:srgbClr val="6F2F9F"/>
                </a:solidFill>
                <a:latin typeface="Calibri"/>
                <a:cs typeface="Calibri"/>
              </a:rPr>
              <a:t>per</a:t>
            </a:r>
            <a:r>
              <a:rPr sz="2200" spc="-80" dirty="0">
                <a:solidFill>
                  <a:srgbClr val="6F2F9F"/>
                </a:solidFill>
                <a:latin typeface="Times New Roman"/>
                <a:cs typeface="Times New Roman"/>
              </a:rPr>
              <a:t> </a:t>
            </a:r>
            <a:r>
              <a:rPr sz="2200" b="1" dirty="0">
                <a:solidFill>
                  <a:srgbClr val="6F2F9F"/>
                </a:solidFill>
                <a:latin typeface="Calibri"/>
                <a:cs typeface="Calibri"/>
              </a:rPr>
              <a:t>day)</a:t>
            </a:r>
            <a:r>
              <a:rPr sz="2200" spc="-80" dirty="0">
                <a:solidFill>
                  <a:srgbClr val="6F2F9F"/>
                </a:solidFill>
                <a:latin typeface="Times New Roman"/>
                <a:cs typeface="Times New Roman"/>
              </a:rPr>
              <a:t> </a:t>
            </a:r>
            <a:r>
              <a:rPr sz="2200" b="1" dirty="0">
                <a:solidFill>
                  <a:srgbClr val="6F2F9F"/>
                </a:solidFill>
                <a:latin typeface="Calibri"/>
                <a:cs typeface="Calibri"/>
              </a:rPr>
              <a:t>has</a:t>
            </a:r>
            <a:r>
              <a:rPr sz="2200" spc="-75" dirty="0">
                <a:solidFill>
                  <a:srgbClr val="6F2F9F"/>
                </a:solidFill>
                <a:latin typeface="Times New Roman"/>
                <a:cs typeface="Times New Roman"/>
              </a:rPr>
              <a:t> </a:t>
            </a:r>
            <a:r>
              <a:rPr sz="2200" b="1" spc="-20" dirty="0">
                <a:solidFill>
                  <a:srgbClr val="6F2F9F"/>
                </a:solidFill>
                <a:latin typeface="Calibri"/>
                <a:cs typeface="Calibri"/>
              </a:rPr>
              <a:t>been</a:t>
            </a:r>
            <a:r>
              <a:rPr sz="2200" spc="-20" dirty="0">
                <a:solidFill>
                  <a:srgbClr val="6F2F9F"/>
                </a:solidFill>
                <a:latin typeface="Times New Roman"/>
                <a:cs typeface="Times New Roman"/>
              </a:rPr>
              <a:t> </a:t>
            </a:r>
            <a:r>
              <a:rPr sz="2200" b="1" dirty="0">
                <a:solidFill>
                  <a:srgbClr val="6F2F9F"/>
                </a:solidFill>
                <a:latin typeface="Calibri"/>
                <a:cs typeface="Calibri"/>
              </a:rPr>
              <a:t>shown</a:t>
            </a:r>
            <a:r>
              <a:rPr sz="2200" spc="-95" dirty="0">
                <a:solidFill>
                  <a:srgbClr val="6F2F9F"/>
                </a:solidFill>
                <a:latin typeface="Times New Roman"/>
                <a:cs typeface="Times New Roman"/>
              </a:rPr>
              <a:t> </a:t>
            </a:r>
            <a:r>
              <a:rPr sz="2200" b="1" dirty="0">
                <a:solidFill>
                  <a:srgbClr val="6F2F9F"/>
                </a:solidFill>
                <a:latin typeface="Calibri"/>
                <a:cs typeface="Calibri"/>
              </a:rPr>
              <a:t>to</a:t>
            </a:r>
            <a:r>
              <a:rPr sz="2200" spc="-75" dirty="0">
                <a:solidFill>
                  <a:srgbClr val="6F2F9F"/>
                </a:solidFill>
                <a:latin typeface="Times New Roman"/>
                <a:cs typeface="Times New Roman"/>
              </a:rPr>
              <a:t> </a:t>
            </a:r>
            <a:r>
              <a:rPr sz="2200" b="1" dirty="0">
                <a:solidFill>
                  <a:srgbClr val="6F2F9F"/>
                </a:solidFill>
                <a:latin typeface="Calibri"/>
                <a:cs typeface="Calibri"/>
              </a:rPr>
              <a:t>be</a:t>
            </a:r>
            <a:r>
              <a:rPr sz="2200" spc="-95" dirty="0">
                <a:solidFill>
                  <a:srgbClr val="6F2F9F"/>
                </a:solidFill>
                <a:latin typeface="Times New Roman"/>
                <a:cs typeface="Times New Roman"/>
              </a:rPr>
              <a:t> </a:t>
            </a:r>
            <a:r>
              <a:rPr sz="2200" b="1" dirty="0">
                <a:solidFill>
                  <a:srgbClr val="6F2F9F"/>
                </a:solidFill>
                <a:latin typeface="Calibri"/>
                <a:cs typeface="Calibri"/>
              </a:rPr>
              <a:t>more</a:t>
            </a:r>
            <a:r>
              <a:rPr sz="2200" spc="-70" dirty="0">
                <a:solidFill>
                  <a:srgbClr val="6F2F9F"/>
                </a:solidFill>
                <a:latin typeface="Times New Roman"/>
                <a:cs typeface="Times New Roman"/>
              </a:rPr>
              <a:t> </a:t>
            </a:r>
            <a:r>
              <a:rPr sz="2200" b="1" spc="-10" dirty="0">
                <a:solidFill>
                  <a:srgbClr val="6F2F9F"/>
                </a:solidFill>
                <a:latin typeface="Calibri"/>
                <a:cs typeface="Calibri"/>
              </a:rPr>
              <a:t>effective</a:t>
            </a:r>
            <a:r>
              <a:rPr sz="2200" spc="-75" dirty="0">
                <a:solidFill>
                  <a:srgbClr val="6F2F9F"/>
                </a:solidFill>
                <a:latin typeface="Times New Roman"/>
                <a:cs typeface="Times New Roman"/>
              </a:rPr>
              <a:t> </a:t>
            </a:r>
            <a:r>
              <a:rPr sz="2200" b="1" dirty="0">
                <a:solidFill>
                  <a:srgbClr val="6F2F9F"/>
                </a:solidFill>
                <a:latin typeface="Calibri"/>
                <a:cs typeface="Calibri"/>
              </a:rPr>
              <a:t>than</a:t>
            </a:r>
            <a:r>
              <a:rPr sz="2200" spc="-95" dirty="0">
                <a:solidFill>
                  <a:srgbClr val="6F2F9F"/>
                </a:solidFill>
                <a:latin typeface="Times New Roman"/>
                <a:cs typeface="Times New Roman"/>
              </a:rPr>
              <a:t> </a:t>
            </a:r>
            <a:r>
              <a:rPr sz="2200" b="1" dirty="0">
                <a:solidFill>
                  <a:srgbClr val="6F2F9F"/>
                </a:solidFill>
                <a:latin typeface="Calibri"/>
                <a:cs typeface="Calibri"/>
              </a:rPr>
              <a:t>placebo</a:t>
            </a:r>
            <a:r>
              <a:rPr sz="2200" spc="-80" dirty="0">
                <a:solidFill>
                  <a:srgbClr val="6F2F9F"/>
                </a:solidFill>
                <a:latin typeface="Times New Roman"/>
                <a:cs typeface="Times New Roman"/>
              </a:rPr>
              <a:t> </a:t>
            </a:r>
            <a:r>
              <a:rPr sz="2200" b="1" dirty="0">
                <a:solidFill>
                  <a:srgbClr val="6F2F9F"/>
                </a:solidFill>
                <a:latin typeface="Calibri"/>
                <a:cs typeface="Calibri"/>
              </a:rPr>
              <a:t>in</a:t>
            </a:r>
            <a:r>
              <a:rPr sz="2200" spc="-95" dirty="0">
                <a:solidFill>
                  <a:srgbClr val="6F2F9F"/>
                </a:solidFill>
                <a:latin typeface="Times New Roman"/>
                <a:cs typeface="Times New Roman"/>
              </a:rPr>
              <a:t> </a:t>
            </a:r>
            <a:r>
              <a:rPr sz="2200" b="1" dirty="0">
                <a:solidFill>
                  <a:srgbClr val="6F2F9F"/>
                </a:solidFill>
                <a:latin typeface="Calibri"/>
                <a:cs typeface="Calibri"/>
              </a:rPr>
              <a:t>a</a:t>
            </a:r>
            <a:r>
              <a:rPr sz="2200" spc="-90" dirty="0">
                <a:solidFill>
                  <a:srgbClr val="6F2F9F"/>
                </a:solidFill>
                <a:latin typeface="Times New Roman"/>
                <a:cs typeface="Times New Roman"/>
              </a:rPr>
              <a:t> </a:t>
            </a:r>
            <a:r>
              <a:rPr sz="2200" b="1" dirty="0">
                <a:solidFill>
                  <a:srgbClr val="6F2F9F"/>
                </a:solidFill>
                <a:latin typeface="Calibri"/>
                <a:cs typeface="Calibri"/>
              </a:rPr>
              <a:t>number</a:t>
            </a:r>
            <a:r>
              <a:rPr sz="2200" spc="-80" dirty="0">
                <a:solidFill>
                  <a:srgbClr val="6F2F9F"/>
                </a:solidFill>
                <a:latin typeface="Times New Roman"/>
                <a:cs typeface="Times New Roman"/>
              </a:rPr>
              <a:t> </a:t>
            </a:r>
            <a:r>
              <a:rPr sz="2200" b="1" dirty="0">
                <a:solidFill>
                  <a:srgbClr val="6F2F9F"/>
                </a:solidFill>
                <a:latin typeface="Calibri"/>
                <a:cs typeface="Calibri"/>
              </a:rPr>
              <a:t>of</a:t>
            </a:r>
            <a:r>
              <a:rPr sz="2200" spc="-85" dirty="0">
                <a:solidFill>
                  <a:srgbClr val="6F2F9F"/>
                </a:solidFill>
                <a:latin typeface="Times New Roman"/>
                <a:cs typeface="Times New Roman"/>
              </a:rPr>
              <a:t> </a:t>
            </a:r>
            <a:r>
              <a:rPr sz="2200" b="1" spc="-10" dirty="0">
                <a:solidFill>
                  <a:srgbClr val="6F2F9F"/>
                </a:solidFill>
                <a:latin typeface="Calibri"/>
                <a:cs typeface="Calibri"/>
              </a:rPr>
              <a:t>trials.</a:t>
            </a:r>
            <a:endParaRPr sz="2200" dirty="0">
              <a:latin typeface="Calibri"/>
              <a:cs typeface="Calibri"/>
            </a:endParaRPr>
          </a:p>
          <a:p>
            <a:pPr marL="241300" marR="506095" indent="-228600">
              <a:lnSpc>
                <a:spcPts val="2380"/>
              </a:lnSpc>
              <a:spcBef>
                <a:spcPts val="1000"/>
              </a:spcBef>
              <a:buFont typeface="Arial"/>
              <a:buChar char="•"/>
              <a:tabLst>
                <a:tab pos="241300" algn="l"/>
              </a:tabLst>
            </a:pPr>
            <a:r>
              <a:rPr sz="2200" dirty="0">
                <a:latin typeface="Calibri"/>
                <a:cs typeface="Calibri"/>
              </a:rPr>
              <a:t>The</a:t>
            </a:r>
            <a:r>
              <a:rPr sz="2200" spc="-95" dirty="0">
                <a:latin typeface="Times New Roman"/>
                <a:cs typeface="Times New Roman"/>
              </a:rPr>
              <a:t> </a:t>
            </a:r>
            <a:r>
              <a:rPr sz="2200" spc="-10" dirty="0">
                <a:latin typeface="Calibri"/>
                <a:cs typeface="Calibri"/>
              </a:rPr>
              <a:t>potential</a:t>
            </a:r>
            <a:r>
              <a:rPr sz="2200" spc="-100" dirty="0">
                <a:latin typeface="Times New Roman"/>
                <a:cs typeface="Times New Roman"/>
              </a:rPr>
              <a:t> </a:t>
            </a:r>
            <a:r>
              <a:rPr sz="2200" dirty="0">
                <a:latin typeface="Calibri"/>
                <a:cs typeface="Calibri"/>
              </a:rPr>
              <a:t>for</a:t>
            </a:r>
            <a:r>
              <a:rPr sz="2200" spc="-105" dirty="0">
                <a:latin typeface="Times New Roman"/>
                <a:cs typeface="Times New Roman"/>
              </a:rPr>
              <a:t> </a:t>
            </a:r>
            <a:r>
              <a:rPr sz="2200" dirty="0">
                <a:latin typeface="Calibri"/>
                <a:cs typeface="Calibri"/>
              </a:rPr>
              <a:t>side</a:t>
            </a:r>
            <a:r>
              <a:rPr sz="2200" spc="-100" dirty="0">
                <a:latin typeface="Times New Roman"/>
                <a:cs typeface="Times New Roman"/>
              </a:rPr>
              <a:t> </a:t>
            </a:r>
            <a:r>
              <a:rPr sz="2200" spc="-20" dirty="0">
                <a:latin typeface="Calibri"/>
                <a:cs typeface="Calibri"/>
              </a:rPr>
              <a:t>effects</a:t>
            </a:r>
            <a:r>
              <a:rPr sz="2200" spc="-65" dirty="0">
                <a:latin typeface="Times New Roman"/>
                <a:cs typeface="Times New Roman"/>
              </a:rPr>
              <a:t> </a:t>
            </a:r>
            <a:r>
              <a:rPr sz="2200" dirty="0">
                <a:latin typeface="Calibri"/>
                <a:cs typeface="Calibri"/>
              </a:rPr>
              <a:t>(headaches,</a:t>
            </a:r>
            <a:r>
              <a:rPr sz="2200" spc="-100" dirty="0">
                <a:latin typeface="Times New Roman"/>
                <a:cs typeface="Times New Roman"/>
              </a:rPr>
              <a:t> </a:t>
            </a:r>
            <a:r>
              <a:rPr sz="2200" dirty="0">
                <a:latin typeface="Calibri"/>
                <a:cs typeface="Calibri"/>
              </a:rPr>
              <a:t>dizziness,</a:t>
            </a:r>
            <a:r>
              <a:rPr sz="2200" spc="-85" dirty="0">
                <a:latin typeface="Times New Roman"/>
                <a:cs typeface="Times New Roman"/>
              </a:rPr>
              <a:t> </a:t>
            </a:r>
            <a:r>
              <a:rPr sz="2200" spc="-10" dirty="0">
                <a:latin typeface="Calibri"/>
                <a:cs typeface="Calibri"/>
              </a:rPr>
              <a:t>drowsiness)</a:t>
            </a:r>
            <a:r>
              <a:rPr sz="2200" spc="-100" dirty="0">
                <a:latin typeface="Times New Roman"/>
                <a:cs typeface="Times New Roman"/>
              </a:rPr>
              <a:t> </a:t>
            </a:r>
            <a:r>
              <a:rPr sz="2200" dirty="0">
                <a:latin typeface="Calibri"/>
                <a:cs typeface="Calibri"/>
              </a:rPr>
              <a:t>may</a:t>
            </a:r>
            <a:r>
              <a:rPr sz="2200" spc="-100" dirty="0">
                <a:latin typeface="Times New Roman"/>
                <a:cs typeface="Times New Roman"/>
              </a:rPr>
              <a:t> </a:t>
            </a:r>
            <a:r>
              <a:rPr sz="2200" dirty="0">
                <a:latin typeface="Calibri"/>
                <a:cs typeface="Calibri"/>
              </a:rPr>
              <a:t>limit</a:t>
            </a:r>
            <a:r>
              <a:rPr sz="2200" spc="-105" dirty="0">
                <a:latin typeface="Times New Roman"/>
                <a:cs typeface="Times New Roman"/>
              </a:rPr>
              <a:t> </a:t>
            </a:r>
            <a:r>
              <a:rPr sz="2200" dirty="0">
                <a:latin typeface="Calibri"/>
                <a:cs typeface="Calibri"/>
              </a:rPr>
              <a:t>its</a:t>
            </a:r>
            <a:r>
              <a:rPr sz="2200" spc="-100" dirty="0">
                <a:latin typeface="Times New Roman"/>
                <a:cs typeface="Times New Roman"/>
              </a:rPr>
              <a:t> </a:t>
            </a:r>
            <a:r>
              <a:rPr sz="2200" spc="-20" dirty="0">
                <a:latin typeface="Calibri"/>
                <a:cs typeface="Calibri"/>
              </a:rPr>
              <a:t>use,</a:t>
            </a:r>
            <a:r>
              <a:rPr sz="2200" spc="-20" dirty="0">
                <a:latin typeface="Times New Roman"/>
                <a:cs typeface="Times New Roman"/>
              </a:rPr>
              <a:t> </a:t>
            </a:r>
            <a:r>
              <a:rPr sz="2200" dirty="0">
                <a:latin typeface="Calibri"/>
                <a:cs typeface="Calibri"/>
              </a:rPr>
              <a:t>particularly</a:t>
            </a:r>
            <a:r>
              <a:rPr sz="2200" spc="-114" dirty="0">
                <a:latin typeface="Times New Roman"/>
                <a:cs typeface="Times New Roman"/>
              </a:rPr>
              <a:t> </a:t>
            </a:r>
            <a:r>
              <a:rPr sz="2200" dirty="0">
                <a:latin typeface="Calibri"/>
                <a:cs typeface="Calibri"/>
              </a:rPr>
              <a:t>in</a:t>
            </a:r>
            <a:r>
              <a:rPr sz="2200" spc="-90" dirty="0">
                <a:latin typeface="Times New Roman"/>
                <a:cs typeface="Times New Roman"/>
              </a:rPr>
              <a:t> </a:t>
            </a:r>
            <a:r>
              <a:rPr sz="2200" dirty="0">
                <a:latin typeface="Calibri"/>
                <a:cs typeface="Calibri"/>
              </a:rPr>
              <a:t>higher</a:t>
            </a:r>
            <a:r>
              <a:rPr sz="2200" spc="-95" dirty="0">
                <a:latin typeface="Times New Roman"/>
                <a:cs typeface="Times New Roman"/>
              </a:rPr>
              <a:t> </a:t>
            </a:r>
            <a:r>
              <a:rPr sz="2200" spc="-10" dirty="0">
                <a:latin typeface="Calibri"/>
                <a:cs typeface="Calibri"/>
              </a:rPr>
              <a:t>doses.</a:t>
            </a:r>
            <a:endParaRPr sz="2200" dirty="0">
              <a:latin typeface="Calibri"/>
              <a:cs typeface="Calibri"/>
            </a:endParaRPr>
          </a:p>
          <a:p>
            <a:pPr marL="241300" marR="772795" indent="-228600">
              <a:lnSpc>
                <a:spcPts val="2380"/>
              </a:lnSpc>
              <a:spcBef>
                <a:spcPts val="990"/>
              </a:spcBef>
              <a:buFont typeface="Arial"/>
              <a:buChar char="•"/>
              <a:tabLst>
                <a:tab pos="241300" algn="l"/>
              </a:tabLst>
            </a:pPr>
            <a:r>
              <a:rPr sz="2200" dirty="0">
                <a:latin typeface="Calibri"/>
                <a:cs typeface="Calibri"/>
              </a:rPr>
              <a:t>A</a:t>
            </a:r>
            <a:r>
              <a:rPr sz="2200" spc="-85" dirty="0">
                <a:latin typeface="Times New Roman"/>
                <a:cs typeface="Times New Roman"/>
              </a:rPr>
              <a:t> </a:t>
            </a:r>
            <a:r>
              <a:rPr sz="2200" spc="-10" dirty="0">
                <a:latin typeface="Calibri"/>
                <a:cs typeface="Calibri"/>
              </a:rPr>
              <a:t>stepwise</a:t>
            </a:r>
            <a:r>
              <a:rPr sz="2200" spc="-70" dirty="0">
                <a:latin typeface="Times New Roman"/>
                <a:cs typeface="Times New Roman"/>
              </a:rPr>
              <a:t> </a:t>
            </a:r>
            <a:r>
              <a:rPr sz="2200" dirty="0">
                <a:latin typeface="Calibri"/>
                <a:cs typeface="Calibri"/>
              </a:rPr>
              <a:t>increase</a:t>
            </a:r>
            <a:r>
              <a:rPr sz="2200" spc="-85" dirty="0">
                <a:latin typeface="Times New Roman"/>
                <a:cs typeface="Times New Roman"/>
              </a:rPr>
              <a:t> </a:t>
            </a:r>
            <a:r>
              <a:rPr sz="2200" dirty="0">
                <a:latin typeface="Calibri"/>
                <a:cs typeface="Calibri"/>
              </a:rPr>
              <a:t>in</a:t>
            </a:r>
            <a:r>
              <a:rPr sz="2200" spc="-90" dirty="0">
                <a:latin typeface="Times New Roman"/>
                <a:cs typeface="Times New Roman"/>
              </a:rPr>
              <a:t> </a:t>
            </a:r>
            <a:r>
              <a:rPr sz="2200" dirty="0">
                <a:latin typeface="Calibri"/>
                <a:cs typeface="Calibri"/>
              </a:rPr>
              <a:t>dosage</a:t>
            </a:r>
            <a:r>
              <a:rPr sz="2200" spc="-75" dirty="0">
                <a:latin typeface="Times New Roman"/>
                <a:cs typeface="Times New Roman"/>
              </a:rPr>
              <a:t> </a:t>
            </a:r>
            <a:r>
              <a:rPr sz="2200" dirty="0">
                <a:latin typeface="Calibri"/>
                <a:cs typeface="Calibri"/>
              </a:rPr>
              <a:t>by</a:t>
            </a:r>
            <a:r>
              <a:rPr sz="2200" spc="-80" dirty="0">
                <a:latin typeface="Times New Roman"/>
                <a:cs typeface="Times New Roman"/>
              </a:rPr>
              <a:t> </a:t>
            </a:r>
            <a:r>
              <a:rPr sz="2200" dirty="0">
                <a:latin typeface="Calibri"/>
                <a:cs typeface="Calibri"/>
              </a:rPr>
              <a:t>300</a:t>
            </a:r>
            <a:r>
              <a:rPr sz="2200" spc="-100" dirty="0">
                <a:latin typeface="Times New Roman"/>
                <a:cs typeface="Times New Roman"/>
              </a:rPr>
              <a:t> </a:t>
            </a:r>
            <a:r>
              <a:rPr sz="2200" dirty="0">
                <a:latin typeface="Calibri"/>
                <a:cs typeface="Calibri"/>
              </a:rPr>
              <a:t>mg</a:t>
            </a:r>
            <a:r>
              <a:rPr sz="2200" spc="-75" dirty="0">
                <a:latin typeface="Times New Roman"/>
                <a:cs typeface="Times New Roman"/>
              </a:rPr>
              <a:t> </a:t>
            </a:r>
            <a:r>
              <a:rPr sz="2200" dirty="0">
                <a:latin typeface="Calibri"/>
                <a:cs typeface="Calibri"/>
              </a:rPr>
              <a:t>per</a:t>
            </a:r>
            <a:r>
              <a:rPr sz="2200" spc="-80" dirty="0">
                <a:latin typeface="Times New Roman"/>
                <a:cs typeface="Times New Roman"/>
              </a:rPr>
              <a:t> </a:t>
            </a:r>
            <a:r>
              <a:rPr sz="2200" dirty="0">
                <a:latin typeface="Calibri"/>
                <a:cs typeface="Calibri"/>
              </a:rPr>
              <a:t>week</a:t>
            </a:r>
            <a:r>
              <a:rPr sz="2200" spc="-65" dirty="0">
                <a:latin typeface="Times New Roman"/>
                <a:cs typeface="Times New Roman"/>
              </a:rPr>
              <a:t> </a:t>
            </a:r>
            <a:r>
              <a:rPr sz="2200" dirty="0">
                <a:latin typeface="Calibri"/>
                <a:cs typeface="Calibri"/>
              </a:rPr>
              <a:t>up</a:t>
            </a:r>
            <a:r>
              <a:rPr sz="2200" spc="-90" dirty="0">
                <a:latin typeface="Times New Roman"/>
                <a:cs typeface="Times New Roman"/>
              </a:rPr>
              <a:t> </a:t>
            </a:r>
            <a:r>
              <a:rPr sz="2200" dirty="0">
                <a:latin typeface="Calibri"/>
                <a:cs typeface="Calibri"/>
              </a:rPr>
              <a:t>to</a:t>
            </a:r>
            <a:r>
              <a:rPr sz="2200" spc="-65" dirty="0">
                <a:latin typeface="Times New Roman"/>
                <a:cs typeface="Times New Roman"/>
              </a:rPr>
              <a:t> </a:t>
            </a:r>
            <a:r>
              <a:rPr sz="2200" dirty="0">
                <a:latin typeface="Calibri"/>
                <a:cs typeface="Calibri"/>
              </a:rPr>
              <a:t>a</a:t>
            </a:r>
            <a:r>
              <a:rPr sz="2200" spc="-90" dirty="0">
                <a:latin typeface="Times New Roman"/>
                <a:cs typeface="Times New Roman"/>
              </a:rPr>
              <a:t> </a:t>
            </a:r>
            <a:r>
              <a:rPr sz="2200" spc="-10" dirty="0">
                <a:latin typeface="Calibri"/>
                <a:cs typeface="Calibri"/>
              </a:rPr>
              <a:t>maximum</a:t>
            </a:r>
            <a:r>
              <a:rPr sz="2200" spc="-75" dirty="0">
                <a:latin typeface="Times New Roman"/>
                <a:cs typeface="Times New Roman"/>
              </a:rPr>
              <a:t> </a:t>
            </a:r>
            <a:r>
              <a:rPr sz="2200" dirty="0">
                <a:latin typeface="Calibri"/>
                <a:cs typeface="Calibri"/>
              </a:rPr>
              <a:t>of</a:t>
            </a:r>
            <a:r>
              <a:rPr sz="2200" spc="-80" dirty="0">
                <a:latin typeface="Times New Roman"/>
                <a:cs typeface="Times New Roman"/>
              </a:rPr>
              <a:t> </a:t>
            </a:r>
            <a:r>
              <a:rPr sz="2200" dirty="0">
                <a:latin typeface="Calibri"/>
                <a:cs typeface="Calibri"/>
              </a:rPr>
              <a:t>1.2</a:t>
            </a:r>
            <a:r>
              <a:rPr sz="2200" spc="-90" dirty="0">
                <a:latin typeface="Times New Roman"/>
                <a:cs typeface="Times New Roman"/>
              </a:rPr>
              <a:t> </a:t>
            </a:r>
            <a:r>
              <a:rPr sz="2200" dirty="0">
                <a:latin typeface="Calibri"/>
                <a:cs typeface="Calibri"/>
              </a:rPr>
              <a:t>g</a:t>
            </a:r>
            <a:r>
              <a:rPr sz="2200" spc="-85" dirty="0">
                <a:latin typeface="Times New Roman"/>
                <a:cs typeface="Times New Roman"/>
              </a:rPr>
              <a:t> </a:t>
            </a:r>
            <a:r>
              <a:rPr sz="2200" spc="-25" dirty="0">
                <a:latin typeface="Calibri"/>
                <a:cs typeface="Calibri"/>
              </a:rPr>
              <a:t>is</a:t>
            </a:r>
            <a:r>
              <a:rPr sz="2200" spc="-25" dirty="0">
                <a:latin typeface="Times New Roman"/>
                <a:cs typeface="Times New Roman"/>
              </a:rPr>
              <a:t> </a:t>
            </a:r>
            <a:r>
              <a:rPr sz="2200" dirty="0">
                <a:latin typeface="Calibri"/>
                <a:cs typeface="Calibri"/>
              </a:rPr>
              <a:t>advised</a:t>
            </a:r>
            <a:r>
              <a:rPr sz="2200" spc="-110" dirty="0">
                <a:latin typeface="Times New Roman"/>
                <a:cs typeface="Times New Roman"/>
              </a:rPr>
              <a:t> </a:t>
            </a:r>
            <a:r>
              <a:rPr sz="2200" dirty="0">
                <a:latin typeface="Calibri"/>
                <a:cs typeface="Calibri"/>
              </a:rPr>
              <a:t>to</a:t>
            </a:r>
            <a:r>
              <a:rPr sz="2200" spc="-75" dirty="0">
                <a:latin typeface="Times New Roman"/>
                <a:cs typeface="Times New Roman"/>
              </a:rPr>
              <a:t> </a:t>
            </a:r>
            <a:r>
              <a:rPr sz="2200" dirty="0">
                <a:latin typeface="Calibri"/>
                <a:cs typeface="Calibri"/>
              </a:rPr>
              <a:t>minimise</a:t>
            </a:r>
            <a:r>
              <a:rPr sz="2200" spc="-85" dirty="0">
                <a:latin typeface="Times New Roman"/>
                <a:cs typeface="Times New Roman"/>
              </a:rPr>
              <a:t> </a:t>
            </a:r>
            <a:r>
              <a:rPr sz="2200" dirty="0">
                <a:latin typeface="Calibri"/>
                <a:cs typeface="Calibri"/>
              </a:rPr>
              <a:t>the</a:t>
            </a:r>
            <a:r>
              <a:rPr sz="2200" spc="-85" dirty="0">
                <a:latin typeface="Times New Roman"/>
                <a:cs typeface="Times New Roman"/>
              </a:rPr>
              <a:t> </a:t>
            </a:r>
            <a:r>
              <a:rPr sz="2200" spc="-10" dirty="0">
                <a:latin typeface="Calibri"/>
                <a:cs typeface="Calibri"/>
              </a:rPr>
              <a:t>side-effects.</a:t>
            </a:r>
            <a:endParaRPr sz="2200" dirty="0">
              <a:latin typeface="Calibri"/>
              <a:cs typeface="Calibri"/>
            </a:endParaRPr>
          </a:p>
          <a:p>
            <a:pPr marL="241300" marR="293370" indent="-228600">
              <a:lnSpc>
                <a:spcPts val="2380"/>
              </a:lnSpc>
              <a:spcBef>
                <a:spcPts val="990"/>
              </a:spcBef>
              <a:buFont typeface="Arial"/>
              <a:buChar char="•"/>
              <a:tabLst>
                <a:tab pos="241300" algn="l"/>
              </a:tabLst>
            </a:pPr>
            <a:r>
              <a:rPr sz="2200" b="1" i="1" spc="-20" dirty="0">
                <a:solidFill>
                  <a:srgbClr val="6F2F9F"/>
                </a:solidFill>
                <a:latin typeface="Calibri"/>
                <a:cs typeface="Calibri"/>
              </a:rPr>
              <a:t>We</a:t>
            </a:r>
            <a:r>
              <a:rPr sz="2200" spc="-85" dirty="0">
                <a:solidFill>
                  <a:srgbClr val="6F2F9F"/>
                </a:solidFill>
                <a:latin typeface="Times New Roman"/>
                <a:cs typeface="Times New Roman"/>
              </a:rPr>
              <a:t> </a:t>
            </a:r>
            <a:r>
              <a:rPr sz="2200" b="1" i="1" dirty="0">
                <a:solidFill>
                  <a:srgbClr val="6F2F9F"/>
                </a:solidFill>
                <a:latin typeface="Calibri"/>
                <a:cs typeface="Calibri"/>
              </a:rPr>
              <a:t>use</a:t>
            </a:r>
            <a:r>
              <a:rPr sz="2200" spc="-85" dirty="0">
                <a:solidFill>
                  <a:srgbClr val="6F2F9F"/>
                </a:solidFill>
                <a:latin typeface="Times New Roman"/>
                <a:cs typeface="Times New Roman"/>
              </a:rPr>
              <a:t> </a:t>
            </a:r>
            <a:r>
              <a:rPr sz="2200" b="1" i="1" dirty="0">
                <a:solidFill>
                  <a:srgbClr val="6F2F9F"/>
                </a:solidFill>
                <a:latin typeface="Calibri"/>
                <a:cs typeface="Calibri"/>
              </a:rPr>
              <a:t>TINY</a:t>
            </a:r>
            <a:r>
              <a:rPr sz="2200" spc="-80" dirty="0">
                <a:solidFill>
                  <a:srgbClr val="6F2F9F"/>
                </a:solidFill>
                <a:latin typeface="Times New Roman"/>
                <a:cs typeface="Times New Roman"/>
              </a:rPr>
              <a:t> </a:t>
            </a:r>
            <a:r>
              <a:rPr sz="2200" b="1" i="1" dirty="0">
                <a:solidFill>
                  <a:srgbClr val="6F2F9F"/>
                </a:solidFill>
                <a:latin typeface="Calibri"/>
                <a:cs typeface="Calibri"/>
              </a:rPr>
              <a:t>doses</a:t>
            </a:r>
            <a:r>
              <a:rPr sz="2200" spc="-85" dirty="0">
                <a:solidFill>
                  <a:srgbClr val="6F2F9F"/>
                </a:solidFill>
                <a:latin typeface="Times New Roman"/>
                <a:cs typeface="Times New Roman"/>
              </a:rPr>
              <a:t> </a:t>
            </a:r>
            <a:r>
              <a:rPr sz="2200" b="1" i="1" dirty="0">
                <a:solidFill>
                  <a:srgbClr val="6F2F9F"/>
                </a:solidFill>
                <a:latin typeface="Calibri"/>
                <a:cs typeface="Calibri"/>
              </a:rPr>
              <a:t>in</a:t>
            </a:r>
            <a:r>
              <a:rPr sz="2200" spc="-85" dirty="0">
                <a:solidFill>
                  <a:srgbClr val="6F2F9F"/>
                </a:solidFill>
                <a:latin typeface="Times New Roman"/>
                <a:cs typeface="Times New Roman"/>
              </a:rPr>
              <a:t> </a:t>
            </a:r>
            <a:r>
              <a:rPr sz="2200" b="1" i="1" dirty="0">
                <a:solidFill>
                  <a:srgbClr val="6F2F9F"/>
                </a:solidFill>
                <a:latin typeface="Calibri"/>
                <a:cs typeface="Calibri"/>
              </a:rPr>
              <a:t>the</a:t>
            </a:r>
            <a:r>
              <a:rPr sz="2200" spc="-80" dirty="0">
                <a:solidFill>
                  <a:srgbClr val="6F2F9F"/>
                </a:solidFill>
                <a:latin typeface="Times New Roman"/>
                <a:cs typeface="Times New Roman"/>
              </a:rPr>
              <a:t> </a:t>
            </a:r>
            <a:r>
              <a:rPr sz="2200" b="1" i="1" dirty="0">
                <a:solidFill>
                  <a:srgbClr val="6F2F9F"/>
                </a:solidFill>
                <a:latin typeface="Calibri"/>
                <a:cs typeface="Calibri"/>
              </a:rPr>
              <a:t>CMS,</a:t>
            </a:r>
            <a:r>
              <a:rPr sz="2200" spc="-60" dirty="0">
                <a:solidFill>
                  <a:srgbClr val="6F2F9F"/>
                </a:solidFill>
                <a:latin typeface="Times New Roman"/>
                <a:cs typeface="Times New Roman"/>
              </a:rPr>
              <a:t> </a:t>
            </a:r>
            <a:r>
              <a:rPr sz="2200" b="1" i="1" dirty="0">
                <a:solidFill>
                  <a:srgbClr val="6F2F9F"/>
                </a:solidFill>
                <a:latin typeface="Calibri"/>
                <a:cs typeface="Calibri"/>
              </a:rPr>
              <a:t>Holles</a:t>
            </a:r>
            <a:r>
              <a:rPr sz="2200" spc="-90" dirty="0">
                <a:solidFill>
                  <a:srgbClr val="6F2F9F"/>
                </a:solidFill>
                <a:latin typeface="Times New Roman"/>
                <a:cs typeface="Times New Roman"/>
              </a:rPr>
              <a:t> </a:t>
            </a:r>
            <a:r>
              <a:rPr sz="2200" b="1" i="1" dirty="0">
                <a:solidFill>
                  <a:srgbClr val="6F2F9F"/>
                </a:solidFill>
                <a:latin typeface="Calibri"/>
                <a:cs typeface="Calibri"/>
              </a:rPr>
              <a:t>ST</a:t>
            </a:r>
            <a:r>
              <a:rPr sz="2200" spc="-75" dirty="0">
                <a:solidFill>
                  <a:srgbClr val="6F2F9F"/>
                </a:solidFill>
                <a:latin typeface="Times New Roman"/>
                <a:cs typeface="Times New Roman"/>
              </a:rPr>
              <a:t> </a:t>
            </a:r>
            <a:r>
              <a:rPr sz="2200" b="1" i="1" dirty="0">
                <a:solidFill>
                  <a:srgbClr val="6F2F9F"/>
                </a:solidFill>
                <a:latin typeface="Calibri"/>
                <a:cs typeface="Calibri"/>
              </a:rPr>
              <a:t>as</a:t>
            </a:r>
            <a:r>
              <a:rPr sz="2200" spc="-85" dirty="0">
                <a:solidFill>
                  <a:srgbClr val="6F2F9F"/>
                </a:solidFill>
                <a:latin typeface="Times New Roman"/>
                <a:cs typeface="Times New Roman"/>
              </a:rPr>
              <a:t> </a:t>
            </a:r>
            <a:r>
              <a:rPr sz="2200" b="1" i="1" dirty="0">
                <a:solidFill>
                  <a:srgbClr val="6F2F9F"/>
                </a:solidFill>
                <a:latin typeface="Calibri"/>
                <a:cs typeface="Calibri"/>
              </a:rPr>
              <a:t>it</a:t>
            </a:r>
            <a:r>
              <a:rPr sz="2200" spc="-85" dirty="0">
                <a:solidFill>
                  <a:srgbClr val="6F2F9F"/>
                </a:solidFill>
                <a:latin typeface="Times New Roman"/>
                <a:cs typeface="Times New Roman"/>
              </a:rPr>
              <a:t> </a:t>
            </a:r>
            <a:r>
              <a:rPr sz="2200" b="1" i="1" dirty="0">
                <a:solidFill>
                  <a:srgbClr val="6F2F9F"/>
                </a:solidFill>
                <a:latin typeface="Calibri"/>
                <a:cs typeface="Calibri"/>
              </a:rPr>
              <a:t>is</a:t>
            </a:r>
            <a:r>
              <a:rPr sz="2200" spc="-85" dirty="0">
                <a:solidFill>
                  <a:srgbClr val="6F2F9F"/>
                </a:solidFill>
                <a:latin typeface="Times New Roman"/>
                <a:cs typeface="Times New Roman"/>
              </a:rPr>
              <a:t> </a:t>
            </a:r>
            <a:r>
              <a:rPr sz="2200" b="1" i="1" dirty="0">
                <a:solidFill>
                  <a:srgbClr val="6F2F9F"/>
                </a:solidFill>
                <a:latin typeface="Calibri"/>
                <a:cs typeface="Calibri"/>
              </a:rPr>
              <a:t>a</a:t>
            </a:r>
            <a:r>
              <a:rPr sz="2200" spc="-90" dirty="0">
                <a:solidFill>
                  <a:srgbClr val="6F2F9F"/>
                </a:solidFill>
                <a:latin typeface="Times New Roman"/>
                <a:cs typeface="Times New Roman"/>
              </a:rPr>
              <a:t> </a:t>
            </a:r>
            <a:r>
              <a:rPr sz="2200" b="1" i="1" dirty="0">
                <a:solidFill>
                  <a:srgbClr val="6F2F9F"/>
                </a:solidFill>
                <a:latin typeface="Calibri"/>
                <a:cs typeface="Calibri"/>
              </a:rPr>
              <a:t>drug</a:t>
            </a:r>
            <a:r>
              <a:rPr sz="2200" spc="-75" dirty="0">
                <a:solidFill>
                  <a:srgbClr val="6F2F9F"/>
                </a:solidFill>
                <a:latin typeface="Times New Roman"/>
                <a:cs typeface="Times New Roman"/>
              </a:rPr>
              <a:t> </a:t>
            </a:r>
            <a:r>
              <a:rPr sz="2200" b="1" i="1" dirty="0">
                <a:solidFill>
                  <a:srgbClr val="6F2F9F"/>
                </a:solidFill>
                <a:latin typeface="Calibri"/>
                <a:cs typeface="Calibri"/>
              </a:rPr>
              <a:t>of</a:t>
            </a:r>
            <a:r>
              <a:rPr sz="2200" spc="-80" dirty="0">
                <a:solidFill>
                  <a:srgbClr val="6F2F9F"/>
                </a:solidFill>
                <a:latin typeface="Times New Roman"/>
                <a:cs typeface="Times New Roman"/>
              </a:rPr>
              <a:t> </a:t>
            </a:r>
            <a:r>
              <a:rPr sz="2200" b="1" i="1" dirty="0">
                <a:solidFill>
                  <a:srgbClr val="6F2F9F"/>
                </a:solidFill>
                <a:latin typeface="Calibri"/>
                <a:cs typeface="Calibri"/>
              </a:rPr>
              <a:t>addiction</a:t>
            </a:r>
            <a:r>
              <a:rPr sz="2200" spc="-85" dirty="0">
                <a:solidFill>
                  <a:srgbClr val="6F2F9F"/>
                </a:solidFill>
                <a:latin typeface="Times New Roman"/>
                <a:cs typeface="Times New Roman"/>
              </a:rPr>
              <a:t> </a:t>
            </a:r>
            <a:r>
              <a:rPr sz="2200" b="1" i="1" dirty="0">
                <a:solidFill>
                  <a:srgbClr val="6F2F9F"/>
                </a:solidFill>
                <a:latin typeface="Calibri"/>
                <a:cs typeface="Calibri"/>
              </a:rPr>
              <a:t>and</a:t>
            </a:r>
            <a:r>
              <a:rPr sz="2200" spc="-85" dirty="0">
                <a:solidFill>
                  <a:srgbClr val="6F2F9F"/>
                </a:solidFill>
                <a:latin typeface="Times New Roman"/>
                <a:cs typeface="Times New Roman"/>
              </a:rPr>
              <a:t> </a:t>
            </a:r>
            <a:r>
              <a:rPr sz="2200" b="1" i="1" dirty="0">
                <a:solidFill>
                  <a:srgbClr val="6F2F9F"/>
                </a:solidFill>
                <a:latin typeface="Calibri"/>
                <a:cs typeface="Calibri"/>
              </a:rPr>
              <a:t>has</a:t>
            </a:r>
            <a:r>
              <a:rPr sz="2200" spc="-85" dirty="0">
                <a:solidFill>
                  <a:srgbClr val="6F2F9F"/>
                </a:solidFill>
                <a:latin typeface="Times New Roman"/>
                <a:cs typeface="Times New Roman"/>
              </a:rPr>
              <a:t> </a:t>
            </a:r>
            <a:r>
              <a:rPr sz="2200" b="1" i="1" spc="-10" dirty="0">
                <a:solidFill>
                  <a:srgbClr val="6F2F9F"/>
                </a:solidFill>
                <a:latin typeface="Calibri"/>
                <a:cs typeface="Calibri"/>
              </a:rPr>
              <a:t>street</a:t>
            </a:r>
            <a:r>
              <a:rPr sz="2200" spc="-10" dirty="0">
                <a:solidFill>
                  <a:srgbClr val="6F2F9F"/>
                </a:solidFill>
                <a:latin typeface="Times New Roman"/>
                <a:cs typeface="Times New Roman"/>
              </a:rPr>
              <a:t> </a:t>
            </a:r>
            <a:r>
              <a:rPr sz="2200" b="1" i="1" spc="-10" dirty="0">
                <a:solidFill>
                  <a:srgbClr val="6F2F9F"/>
                </a:solidFill>
                <a:latin typeface="Calibri"/>
                <a:cs typeface="Calibri"/>
              </a:rPr>
              <a:t>value!</a:t>
            </a:r>
            <a:endParaRPr sz="22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88313" y="308228"/>
            <a:ext cx="2100580" cy="696595"/>
          </a:xfrm>
          <a:prstGeom prst="rect">
            <a:avLst/>
          </a:prstGeom>
        </p:spPr>
        <p:txBody>
          <a:bodyPr vert="horz" wrap="square" lIns="0" tIns="12700" rIns="0" bIns="0" rtlCol="0">
            <a:spAutoFit/>
          </a:bodyPr>
          <a:lstStyle/>
          <a:p>
            <a:pPr marL="12700">
              <a:lnSpc>
                <a:spcPct val="100000"/>
              </a:lnSpc>
              <a:spcBef>
                <a:spcPts val="100"/>
              </a:spcBef>
            </a:pPr>
            <a:r>
              <a:rPr spc="-30" dirty="0"/>
              <a:t>Clonidine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42</a:t>
            </a:fld>
            <a:endParaRPr spc="-25" dirty="0"/>
          </a:p>
        </p:txBody>
      </p:sp>
      <p:sp>
        <p:nvSpPr>
          <p:cNvPr id="3" name="object 3"/>
          <p:cNvSpPr txBox="1"/>
          <p:nvPr/>
        </p:nvSpPr>
        <p:spPr>
          <a:xfrm>
            <a:off x="788313" y="1004391"/>
            <a:ext cx="10069830" cy="4559300"/>
          </a:xfrm>
          <a:prstGeom prst="rect">
            <a:avLst/>
          </a:prstGeom>
        </p:spPr>
        <p:txBody>
          <a:bodyPr vert="horz" wrap="square" lIns="0" tIns="49530" rIns="0" bIns="0" rtlCol="0">
            <a:spAutoFit/>
          </a:bodyPr>
          <a:lstStyle/>
          <a:p>
            <a:pPr marL="240029" marR="5080" indent="-227329">
              <a:lnSpc>
                <a:spcPct val="90000"/>
              </a:lnSpc>
              <a:spcBef>
                <a:spcPts val="390"/>
              </a:spcBef>
              <a:buFont typeface="Arial"/>
              <a:buChar char="•"/>
              <a:tabLst>
                <a:tab pos="241300" algn="l"/>
              </a:tabLst>
            </a:pPr>
            <a:r>
              <a:rPr sz="2400" dirty="0">
                <a:latin typeface="Calibri"/>
                <a:cs typeface="Calibri"/>
              </a:rPr>
              <a:t>Clonidine</a:t>
            </a:r>
            <a:r>
              <a:rPr sz="2400" spc="-95" dirty="0">
                <a:latin typeface="Times New Roman"/>
                <a:cs typeface="Times New Roman"/>
              </a:rPr>
              <a:t> </a:t>
            </a:r>
            <a:r>
              <a:rPr sz="2400" dirty="0">
                <a:latin typeface="Calibri"/>
                <a:cs typeface="Calibri"/>
              </a:rPr>
              <a:t>is</a:t>
            </a:r>
            <a:r>
              <a:rPr sz="2400" spc="-80" dirty="0">
                <a:latin typeface="Times New Roman"/>
                <a:cs typeface="Times New Roman"/>
              </a:rPr>
              <a:t> </a:t>
            </a:r>
            <a:r>
              <a:rPr sz="2400" dirty="0">
                <a:latin typeface="Calibri"/>
                <a:cs typeface="Calibri"/>
              </a:rPr>
              <a:t>an</a:t>
            </a:r>
            <a:r>
              <a:rPr sz="2400" spc="-90" dirty="0">
                <a:latin typeface="Times New Roman"/>
                <a:cs typeface="Times New Roman"/>
              </a:rPr>
              <a:t> </a:t>
            </a:r>
            <a:r>
              <a:rPr sz="2400" dirty="0">
                <a:latin typeface="Calibri"/>
                <a:cs typeface="Calibri"/>
              </a:rPr>
              <a:t>alpha</a:t>
            </a:r>
            <a:r>
              <a:rPr sz="2400" spc="-80" dirty="0">
                <a:latin typeface="Times New Roman"/>
                <a:cs typeface="Times New Roman"/>
              </a:rPr>
              <a:t> </a:t>
            </a:r>
            <a:r>
              <a:rPr sz="2400" spc="-10" dirty="0">
                <a:latin typeface="Calibri"/>
                <a:cs typeface="Calibri"/>
              </a:rPr>
              <a:t>adrenergic</a:t>
            </a:r>
            <a:r>
              <a:rPr sz="2400" spc="-95" dirty="0">
                <a:latin typeface="Times New Roman"/>
                <a:cs typeface="Times New Roman"/>
              </a:rPr>
              <a:t> </a:t>
            </a:r>
            <a:r>
              <a:rPr sz="2400" spc="-10" dirty="0">
                <a:latin typeface="Calibri"/>
                <a:cs typeface="Calibri"/>
              </a:rPr>
              <a:t>receptor</a:t>
            </a:r>
            <a:r>
              <a:rPr sz="2400" spc="-100" dirty="0">
                <a:latin typeface="Times New Roman"/>
                <a:cs typeface="Times New Roman"/>
              </a:rPr>
              <a:t> </a:t>
            </a:r>
            <a:r>
              <a:rPr sz="2400" dirty="0">
                <a:latin typeface="Calibri"/>
                <a:cs typeface="Calibri"/>
              </a:rPr>
              <a:t>agonist</a:t>
            </a:r>
            <a:r>
              <a:rPr sz="2400" spc="-95" dirty="0">
                <a:latin typeface="Times New Roman"/>
                <a:cs typeface="Times New Roman"/>
              </a:rPr>
              <a:t> </a:t>
            </a:r>
            <a:r>
              <a:rPr sz="2400" dirty="0">
                <a:latin typeface="Calibri"/>
                <a:cs typeface="Calibri"/>
              </a:rPr>
              <a:t>and</a:t>
            </a:r>
            <a:r>
              <a:rPr sz="2400" spc="-80" dirty="0">
                <a:latin typeface="Times New Roman"/>
                <a:cs typeface="Times New Roman"/>
              </a:rPr>
              <a:t> </a:t>
            </a:r>
            <a:r>
              <a:rPr sz="2400" dirty="0">
                <a:latin typeface="Calibri"/>
                <a:cs typeface="Calibri"/>
              </a:rPr>
              <a:t>is</a:t>
            </a:r>
            <a:r>
              <a:rPr sz="2400" spc="-80" dirty="0">
                <a:latin typeface="Times New Roman"/>
                <a:cs typeface="Times New Roman"/>
              </a:rPr>
              <a:t> </a:t>
            </a:r>
            <a:r>
              <a:rPr sz="2400" b="1" dirty="0">
                <a:latin typeface="Calibri"/>
                <a:cs typeface="Calibri"/>
              </a:rPr>
              <a:t>the</a:t>
            </a:r>
            <a:r>
              <a:rPr sz="2400" spc="-70" dirty="0">
                <a:latin typeface="Times New Roman"/>
                <a:cs typeface="Times New Roman"/>
              </a:rPr>
              <a:t> </a:t>
            </a:r>
            <a:r>
              <a:rPr sz="2400" b="1" dirty="0">
                <a:latin typeface="Calibri"/>
                <a:cs typeface="Calibri"/>
              </a:rPr>
              <a:t>only</a:t>
            </a:r>
            <a:r>
              <a:rPr sz="2400" spc="-100" dirty="0">
                <a:latin typeface="Times New Roman"/>
                <a:cs typeface="Times New Roman"/>
              </a:rPr>
              <a:t> </a:t>
            </a:r>
            <a:r>
              <a:rPr sz="2400" b="1" spc="-10" dirty="0">
                <a:latin typeface="Calibri"/>
                <a:cs typeface="Calibri"/>
              </a:rPr>
              <a:t>non-hormonal</a:t>
            </a:r>
            <a:r>
              <a:rPr sz="2400" spc="-10" dirty="0">
                <a:latin typeface="Times New Roman"/>
                <a:cs typeface="Times New Roman"/>
              </a:rPr>
              <a:t> 	</a:t>
            </a:r>
            <a:r>
              <a:rPr sz="2400" b="1" dirty="0">
                <a:latin typeface="Calibri"/>
                <a:cs typeface="Calibri"/>
              </a:rPr>
              <a:t>drug</a:t>
            </a:r>
            <a:r>
              <a:rPr sz="2400" spc="-95" dirty="0">
                <a:latin typeface="Times New Roman"/>
                <a:cs typeface="Times New Roman"/>
              </a:rPr>
              <a:t> </a:t>
            </a:r>
            <a:r>
              <a:rPr sz="2400" b="1" dirty="0">
                <a:latin typeface="Calibri"/>
                <a:cs typeface="Calibri"/>
              </a:rPr>
              <a:t>with</a:t>
            </a:r>
            <a:r>
              <a:rPr sz="2400" spc="-90" dirty="0">
                <a:latin typeface="Times New Roman"/>
                <a:cs typeface="Times New Roman"/>
              </a:rPr>
              <a:t> </a:t>
            </a:r>
            <a:r>
              <a:rPr sz="2400" b="1" dirty="0">
                <a:latin typeface="Calibri"/>
                <a:cs typeface="Calibri"/>
              </a:rPr>
              <a:t>a</a:t>
            </a:r>
            <a:r>
              <a:rPr sz="2400" spc="-85" dirty="0">
                <a:latin typeface="Times New Roman"/>
                <a:cs typeface="Times New Roman"/>
              </a:rPr>
              <a:t> </a:t>
            </a:r>
            <a:r>
              <a:rPr sz="2400" b="1" dirty="0">
                <a:latin typeface="Calibri"/>
                <a:cs typeface="Calibri"/>
              </a:rPr>
              <a:t>licensed</a:t>
            </a:r>
            <a:r>
              <a:rPr sz="2400" spc="-110" dirty="0">
                <a:latin typeface="Times New Roman"/>
                <a:cs typeface="Times New Roman"/>
              </a:rPr>
              <a:t> </a:t>
            </a:r>
            <a:r>
              <a:rPr sz="2400" b="1" spc="-10" dirty="0">
                <a:latin typeface="Calibri"/>
                <a:cs typeface="Calibri"/>
              </a:rPr>
              <a:t>indication</a:t>
            </a:r>
            <a:r>
              <a:rPr sz="2400" spc="-90" dirty="0">
                <a:latin typeface="Times New Roman"/>
                <a:cs typeface="Times New Roman"/>
              </a:rPr>
              <a:t> </a:t>
            </a:r>
            <a:r>
              <a:rPr sz="2400" b="1" dirty="0">
                <a:latin typeface="Calibri"/>
                <a:cs typeface="Calibri"/>
              </a:rPr>
              <a:t>for</a:t>
            </a:r>
            <a:r>
              <a:rPr sz="2400" spc="-90" dirty="0">
                <a:latin typeface="Times New Roman"/>
                <a:cs typeface="Times New Roman"/>
              </a:rPr>
              <a:t> </a:t>
            </a:r>
            <a:r>
              <a:rPr sz="2400" b="1" spc="-10" dirty="0">
                <a:latin typeface="Calibri"/>
                <a:cs typeface="Calibri"/>
              </a:rPr>
              <a:t>control</a:t>
            </a:r>
            <a:r>
              <a:rPr sz="2400" spc="-114" dirty="0">
                <a:latin typeface="Times New Roman"/>
                <a:cs typeface="Times New Roman"/>
              </a:rPr>
              <a:t> </a:t>
            </a:r>
            <a:r>
              <a:rPr sz="2400" b="1" dirty="0">
                <a:latin typeface="Calibri"/>
                <a:cs typeface="Calibri"/>
              </a:rPr>
              <a:t>of</a:t>
            </a:r>
            <a:r>
              <a:rPr sz="2400" spc="-95" dirty="0">
                <a:latin typeface="Times New Roman"/>
                <a:cs typeface="Times New Roman"/>
              </a:rPr>
              <a:t> </a:t>
            </a:r>
            <a:r>
              <a:rPr sz="2400" b="1" dirty="0">
                <a:latin typeface="Calibri"/>
                <a:cs typeface="Calibri"/>
              </a:rPr>
              <a:t>hot</a:t>
            </a:r>
            <a:r>
              <a:rPr sz="2400" spc="-95" dirty="0">
                <a:latin typeface="Times New Roman"/>
                <a:cs typeface="Times New Roman"/>
              </a:rPr>
              <a:t> </a:t>
            </a:r>
            <a:r>
              <a:rPr sz="2400" b="1" dirty="0">
                <a:latin typeface="Calibri"/>
                <a:cs typeface="Calibri"/>
              </a:rPr>
              <a:t>flushes</a:t>
            </a:r>
            <a:r>
              <a:rPr sz="2400" dirty="0">
                <a:latin typeface="Calibri"/>
                <a:cs typeface="Calibri"/>
              </a:rPr>
              <a:t>.</a:t>
            </a:r>
            <a:r>
              <a:rPr sz="2400" spc="-90" dirty="0">
                <a:latin typeface="Times New Roman"/>
                <a:cs typeface="Times New Roman"/>
              </a:rPr>
              <a:t> </a:t>
            </a:r>
            <a:r>
              <a:rPr sz="2400" dirty="0">
                <a:latin typeface="Calibri"/>
                <a:cs typeface="Calibri"/>
              </a:rPr>
              <a:t>Clonidine</a:t>
            </a:r>
            <a:r>
              <a:rPr sz="2400" spc="-90" dirty="0">
                <a:latin typeface="Times New Roman"/>
                <a:cs typeface="Times New Roman"/>
              </a:rPr>
              <a:t> </a:t>
            </a:r>
            <a:r>
              <a:rPr sz="2400" dirty="0">
                <a:latin typeface="Calibri"/>
                <a:cs typeface="Calibri"/>
              </a:rPr>
              <a:t>25mcg</a:t>
            </a:r>
            <a:r>
              <a:rPr sz="2400" spc="-120" dirty="0">
                <a:latin typeface="Times New Roman"/>
                <a:cs typeface="Times New Roman"/>
              </a:rPr>
              <a:t> </a:t>
            </a:r>
            <a:r>
              <a:rPr sz="2400" spc="-25" dirty="0">
                <a:latin typeface="Calibri"/>
                <a:cs typeface="Calibri"/>
              </a:rPr>
              <a:t>is</a:t>
            </a:r>
            <a:r>
              <a:rPr sz="2400" spc="-25" dirty="0">
                <a:latin typeface="Times New Roman"/>
                <a:cs typeface="Times New Roman"/>
              </a:rPr>
              <a:t> 	</a:t>
            </a:r>
            <a:r>
              <a:rPr sz="2400" spc="-10" dirty="0">
                <a:latin typeface="Calibri"/>
                <a:cs typeface="Calibri"/>
              </a:rPr>
              <a:t>prescribed</a:t>
            </a:r>
            <a:r>
              <a:rPr sz="2400" spc="-95" dirty="0">
                <a:latin typeface="Times New Roman"/>
                <a:cs typeface="Times New Roman"/>
              </a:rPr>
              <a:t> </a:t>
            </a:r>
            <a:r>
              <a:rPr sz="2400" dirty="0">
                <a:latin typeface="Calibri"/>
                <a:cs typeface="Calibri"/>
              </a:rPr>
              <a:t>twice</a:t>
            </a:r>
            <a:r>
              <a:rPr sz="2400" spc="-105" dirty="0">
                <a:latin typeface="Times New Roman"/>
                <a:cs typeface="Times New Roman"/>
              </a:rPr>
              <a:t> </a:t>
            </a:r>
            <a:r>
              <a:rPr sz="2400" dirty="0">
                <a:latin typeface="Calibri"/>
                <a:cs typeface="Calibri"/>
              </a:rPr>
              <a:t>daily</a:t>
            </a:r>
            <a:r>
              <a:rPr sz="2400" spc="-100" dirty="0">
                <a:latin typeface="Times New Roman"/>
                <a:cs typeface="Times New Roman"/>
              </a:rPr>
              <a:t> </a:t>
            </a:r>
            <a:r>
              <a:rPr sz="2400" dirty="0">
                <a:latin typeface="Calibri"/>
                <a:cs typeface="Calibri"/>
              </a:rPr>
              <a:t>for</a:t>
            </a:r>
            <a:r>
              <a:rPr sz="2400" spc="-95" dirty="0">
                <a:latin typeface="Times New Roman"/>
                <a:cs typeface="Times New Roman"/>
              </a:rPr>
              <a:t> </a:t>
            </a:r>
            <a:r>
              <a:rPr sz="2400" dirty="0">
                <a:latin typeface="Calibri"/>
                <a:cs typeface="Calibri"/>
              </a:rPr>
              <a:t>two</a:t>
            </a:r>
            <a:r>
              <a:rPr sz="2400" spc="-100" dirty="0">
                <a:latin typeface="Times New Roman"/>
                <a:cs typeface="Times New Roman"/>
              </a:rPr>
              <a:t> </a:t>
            </a:r>
            <a:r>
              <a:rPr sz="2400" dirty="0">
                <a:latin typeface="Calibri"/>
                <a:cs typeface="Calibri"/>
              </a:rPr>
              <a:t>weeks,</a:t>
            </a:r>
            <a:r>
              <a:rPr sz="2400" spc="-105" dirty="0">
                <a:latin typeface="Times New Roman"/>
                <a:cs typeface="Times New Roman"/>
              </a:rPr>
              <a:t> </a:t>
            </a:r>
            <a:r>
              <a:rPr sz="2400" spc="-10" dirty="0">
                <a:latin typeface="Calibri"/>
                <a:cs typeface="Calibri"/>
              </a:rPr>
              <a:t>increased</a:t>
            </a:r>
            <a:r>
              <a:rPr sz="2400" spc="-90" dirty="0">
                <a:latin typeface="Times New Roman"/>
                <a:cs typeface="Times New Roman"/>
              </a:rPr>
              <a:t> </a:t>
            </a:r>
            <a:r>
              <a:rPr sz="2400" dirty="0">
                <a:latin typeface="Calibri"/>
                <a:cs typeface="Calibri"/>
              </a:rPr>
              <a:t>up</a:t>
            </a:r>
            <a:r>
              <a:rPr sz="2400" spc="-95" dirty="0">
                <a:latin typeface="Times New Roman"/>
                <a:cs typeface="Times New Roman"/>
              </a:rPr>
              <a:t> </a:t>
            </a:r>
            <a:r>
              <a:rPr sz="2400" dirty="0">
                <a:latin typeface="Calibri"/>
                <a:cs typeface="Calibri"/>
              </a:rPr>
              <a:t>to</a:t>
            </a:r>
            <a:r>
              <a:rPr sz="2400" spc="-100" dirty="0">
                <a:latin typeface="Times New Roman"/>
                <a:cs typeface="Times New Roman"/>
              </a:rPr>
              <a:t> </a:t>
            </a:r>
            <a:r>
              <a:rPr sz="2400" dirty="0">
                <a:latin typeface="Calibri"/>
                <a:cs typeface="Calibri"/>
              </a:rPr>
              <a:t>a</a:t>
            </a:r>
            <a:r>
              <a:rPr sz="2400" spc="-100" dirty="0">
                <a:latin typeface="Times New Roman"/>
                <a:cs typeface="Times New Roman"/>
              </a:rPr>
              <a:t> </a:t>
            </a:r>
            <a:r>
              <a:rPr sz="2400" dirty="0">
                <a:latin typeface="Calibri"/>
                <a:cs typeface="Calibri"/>
              </a:rPr>
              <a:t>maximum</a:t>
            </a:r>
            <a:r>
              <a:rPr sz="2400" spc="-110" dirty="0">
                <a:latin typeface="Times New Roman"/>
                <a:cs typeface="Times New Roman"/>
              </a:rPr>
              <a:t> </a:t>
            </a:r>
            <a:r>
              <a:rPr sz="2400" dirty="0">
                <a:latin typeface="Calibri"/>
                <a:cs typeface="Calibri"/>
              </a:rPr>
              <a:t>of</a:t>
            </a:r>
            <a:r>
              <a:rPr sz="2400" spc="-105" dirty="0">
                <a:latin typeface="Times New Roman"/>
                <a:cs typeface="Times New Roman"/>
              </a:rPr>
              <a:t> </a:t>
            </a:r>
            <a:r>
              <a:rPr sz="2400" dirty="0">
                <a:latin typeface="Calibri"/>
                <a:cs typeface="Calibri"/>
              </a:rPr>
              <a:t>50</a:t>
            </a:r>
            <a:r>
              <a:rPr sz="2400" spc="-100" dirty="0">
                <a:latin typeface="Times New Roman"/>
                <a:cs typeface="Times New Roman"/>
              </a:rPr>
              <a:t> </a:t>
            </a:r>
            <a:r>
              <a:rPr sz="2400" spc="-25" dirty="0">
                <a:latin typeface="Calibri"/>
                <a:cs typeface="Calibri"/>
              </a:rPr>
              <a:t>mcg</a:t>
            </a:r>
            <a:r>
              <a:rPr sz="2400" spc="-25" dirty="0">
                <a:latin typeface="Times New Roman"/>
                <a:cs typeface="Times New Roman"/>
              </a:rPr>
              <a:t> 	</a:t>
            </a:r>
            <a:r>
              <a:rPr sz="2400" dirty="0">
                <a:latin typeface="Calibri"/>
                <a:cs typeface="Calibri"/>
              </a:rPr>
              <a:t>three</a:t>
            </a:r>
            <a:r>
              <a:rPr sz="2400" spc="-80" dirty="0">
                <a:latin typeface="Times New Roman"/>
                <a:cs typeface="Times New Roman"/>
              </a:rPr>
              <a:t> </a:t>
            </a:r>
            <a:r>
              <a:rPr sz="2400" dirty="0">
                <a:latin typeface="Calibri"/>
                <a:cs typeface="Calibri"/>
              </a:rPr>
              <a:t>times</a:t>
            </a:r>
            <a:r>
              <a:rPr sz="2400" spc="-100" dirty="0">
                <a:latin typeface="Times New Roman"/>
                <a:cs typeface="Times New Roman"/>
              </a:rPr>
              <a:t> </a:t>
            </a:r>
            <a:r>
              <a:rPr sz="2400" dirty="0">
                <a:latin typeface="Calibri"/>
                <a:cs typeface="Calibri"/>
              </a:rPr>
              <a:t>a</a:t>
            </a:r>
            <a:r>
              <a:rPr sz="2400" spc="-100" dirty="0">
                <a:latin typeface="Times New Roman"/>
                <a:cs typeface="Times New Roman"/>
              </a:rPr>
              <a:t> </a:t>
            </a:r>
            <a:r>
              <a:rPr sz="2400" spc="-20" dirty="0">
                <a:latin typeface="Calibri"/>
                <a:cs typeface="Calibri"/>
              </a:rPr>
              <a:t>day.</a:t>
            </a:r>
            <a:endParaRPr sz="2400" dirty="0">
              <a:latin typeface="Calibri"/>
              <a:cs typeface="Calibri"/>
            </a:endParaRPr>
          </a:p>
          <a:p>
            <a:pPr marL="240029" marR="488950" indent="-227329">
              <a:lnSpc>
                <a:spcPct val="90000"/>
              </a:lnSpc>
              <a:spcBef>
                <a:spcPts val="980"/>
              </a:spcBef>
              <a:buFont typeface="Arial"/>
              <a:buChar char="•"/>
              <a:tabLst>
                <a:tab pos="241300" algn="l"/>
              </a:tabLst>
            </a:pPr>
            <a:r>
              <a:rPr sz="2800" b="1" dirty="0">
                <a:solidFill>
                  <a:srgbClr val="6F2F9F"/>
                </a:solidFill>
                <a:latin typeface="Calibri"/>
                <a:cs typeface="Calibri"/>
              </a:rPr>
              <a:t>Studies</a:t>
            </a:r>
            <a:r>
              <a:rPr sz="2800" spc="-135" dirty="0">
                <a:solidFill>
                  <a:srgbClr val="6F2F9F"/>
                </a:solidFill>
                <a:latin typeface="Times New Roman"/>
                <a:cs typeface="Times New Roman"/>
              </a:rPr>
              <a:t> </a:t>
            </a:r>
            <a:r>
              <a:rPr sz="2800" b="1" dirty="0">
                <a:solidFill>
                  <a:srgbClr val="6F2F9F"/>
                </a:solidFill>
                <a:latin typeface="Calibri"/>
                <a:cs typeface="Calibri"/>
              </a:rPr>
              <a:t>involving</a:t>
            </a:r>
            <a:r>
              <a:rPr sz="2800" spc="-125" dirty="0">
                <a:solidFill>
                  <a:srgbClr val="6F2F9F"/>
                </a:solidFill>
                <a:latin typeface="Times New Roman"/>
                <a:cs typeface="Times New Roman"/>
              </a:rPr>
              <a:t> </a:t>
            </a:r>
            <a:r>
              <a:rPr sz="2800" b="1" dirty="0">
                <a:solidFill>
                  <a:srgbClr val="6F2F9F"/>
                </a:solidFill>
                <a:latin typeface="Calibri"/>
                <a:cs typeface="Calibri"/>
              </a:rPr>
              <a:t>clonidine</a:t>
            </a:r>
            <a:r>
              <a:rPr sz="2800" spc="-125" dirty="0">
                <a:solidFill>
                  <a:srgbClr val="6F2F9F"/>
                </a:solidFill>
                <a:latin typeface="Times New Roman"/>
                <a:cs typeface="Times New Roman"/>
              </a:rPr>
              <a:t> </a:t>
            </a:r>
            <a:r>
              <a:rPr sz="2800" b="1" dirty="0">
                <a:solidFill>
                  <a:srgbClr val="6F2F9F"/>
                </a:solidFill>
                <a:latin typeface="Calibri"/>
                <a:cs typeface="Calibri"/>
              </a:rPr>
              <a:t>are</a:t>
            </a:r>
            <a:r>
              <a:rPr sz="2800" spc="-125" dirty="0">
                <a:solidFill>
                  <a:srgbClr val="6F2F9F"/>
                </a:solidFill>
                <a:latin typeface="Times New Roman"/>
                <a:cs typeface="Times New Roman"/>
              </a:rPr>
              <a:t> </a:t>
            </a:r>
            <a:r>
              <a:rPr sz="2800" b="1" dirty="0">
                <a:solidFill>
                  <a:srgbClr val="6F2F9F"/>
                </a:solidFill>
                <a:latin typeface="Calibri"/>
                <a:cs typeface="Calibri"/>
              </a:rPr>
              <a:t>small</a:t>
            </a:r>
            <a:r>
              <a:rPr sz="2800" spc="-140" dirty="0">
                <a:solidFill>
                  <a:srgbClr val="6F2F9F"/>
                </a:solidFill>
                <a:latin typeface="Times New Roman"/>
                <a:cs typeface="Times New Roman"/>
              </a:rPr>
              <a:t> </a:t>
            </a:r>
            <a:r>
              <a:rPr sz="2800" b="1" dirty="0">
                <a:solidFill>
                  <a:srgbClr val="6F2F9F"/>
                </a:solidFill>
                <a:latin typeface="Calibri"/>
                <a:cs typeface="Calibri"/>
              </a:rPr>
              <a:t>and</a:t>
            </a:r>
            <a:r>
              <a:rPr sz="2800" spc="-140" dirty="0">
                <a:solidFill>
                  <a:srgbClr val="6F2F9F"/>
                </a:solidFill>
                <a:latin typeface="Times New Roman"/>
                <a:cs typeface="Times New Roman"/>
              </a:rPr>
              <a:t> </a:t>
            </a:r>
            <a:r>
              <a:rPr sz="2800" b="1" dirty="0">
                <a:solidFill>
                  <a:srgbClr val="6F2F9F"/>
                </a:solidFill>
                <a:latin typeface="Calibri"/>
                <a:cs typeface="Calibri"/>
              </a:rPr>
              <a:t>results</a:t>
            </a:r>
            <a:r>
              <a:rPr sz="2800" spc="-120" dirty="0">
                <a:solidFill>
                  <a:srgbClr val="6F2F9F"/>
                </a:solidFill>
                <a:latin typeface="Times New Roman"/>
                <a:cs typeface="Times New Roman"/>
              </a:rPr>
              <a:t> </a:t>
            </a:r>
            <a:r>
              <a:rPr sz="2800" b="1" dirty="0">
                <a:solidFill>
                  <a:srgbClr val="6F2F9F"/>
                </a:solidFill>
                <a:latin typeface="Calibri"/>
                <a:cs typeface="Calibri"/>
              </a:rPr>
              <a:t>are</a:t>
            </a:r>
            <a:r>
              <a:rPr sz="2800" spc="-125" dirty="0">
                <a:solidFill>
                  <a:srgbClr val="6F2F9F"/>
                </a:solidFill>
                <a:latin typeface="Times New Roman"/>
                <a:cs typeface="Times New Roman"/>
              </a:rPr>
              <a:t> </a:t>
            </a:r>
            <a:r>
              <a:rPr sz="2800" b="1" spc="-10" dirty="0">
                <a:solidFill>
                  <a:srgbClr val="6F2F9F"/>
                </a:solidFill>
                <a:latin typeface="Calibri"/>
                <a:cs typeface="Calibri"/>
              </a:rPr>
              <a:t>mixed,</a:t>
            </a:r>
            <a:r>
              <a:rPr sz="2800" spc="-10" dirty="0">
                <a:solidFill>
                  <a:srgbClr val="6F2F9F"/>
                </a:solidFill>
                <a:latin typeface="Times New Roman"/>
                <a:cs typeface="Times New Roman"/>
              </a:rPr>
              <a:t> 	</a:t>
            </a:r>
            <a:r>
              <a:rPr sz="2800" b="1" spc="-10" dirty="0">
                <a:solidFill>
                  <a:srgbClr val="6F2F9F"/>
                </a:solidFill>
                <a:latin typeface="Calibri"/>
                <a:cs typeface="Calibri"/>
              </a:rPr>
              <a:t>suggesting</a:t>
            </a:r>
            <a:r>
              <a:rPr sz="2800" spc="-120" dirty="0">
                <a:solidFill>
                  <a:srgbClr val="6F2F9F"/>
                </a:solidFill>
                <a:latin typeface="Times New Roman"/>
                <a:cs typeface="Times New Roman"/>
              </a:rPr>
              <a:t> </a:t>
            </a:r>
            <a:r>
              <a:rPr sz="2800" b="1" dirty="0">
                <a:solidFill>
                  <a:srgbClr val="6F2F9F"/>
                </a:solidFill>
                <a:latin typeface="Calibri"/>
                <a:cs typeface="Calibri"/>
              </a:rPr>
              <a:t>a</a:t>
            </a:r>
            <a:r>
              <a:rPr sz="2800" spc="-125" dirty="0">
                <a:solidFill>
                  <a:srgbClr val="6F2F9F"/>
                </a:solidFill>
                <a:latin typeface="Times New Roman"/>
                <a:cs typeface="Times New Roman"/>
              </a:rPr>
              <a:t> </a:t>
            </a:r>
            <a:r>
              <a:rPr sz="2800" b="1" spc="-10" dirty="0">
                <a:solidFill>
                  <a:srgbClr val="6F2F9F"/>
                </a:solidFill>
                <a:latin typeface="Calibri"/>
                <a:cs typeface="Calibri"/>
              </a:rPr>
              <a:t>marginal</a:t>
            </a:r>
            <a:r>
              <a:rPr sz="2800" spc="-120" dirty="0">
                <a:solidFill>
                  <a:srgbClr val="6F2F9F"/>
                </a:solidFill>
                <a:latin typeface="Times New Roman"/>
                <a:cs typeface="Times New Roman"/>
              </a:rPr>
              <a:t> </a:t>
            </a:r>
            <a:r>
              <a:rPr sz="2800" b="1" dirty="0">
                <a:solidFill>
                  <a:srgbClr val="6F2F9F"/>
                </a:solidFill>
                <a:latin typeface="Calibri"/>
                <a:cs typeface="Calibri"/>
              </a:rPr>
              <a:t>benefit</a:t>
            </a:r>
            <a:r>
              <a:rPr sz="2800" spc="-105" dirty="0">
                <a:solidFill>
                  <a:srgbClr val="6F2F9F"/>
                </a:solidFill>
                <a:latin typeface="Times New Roman"/>
                <a:cs typeface="Times New Roman"/>
              </a:rPr>
              <a:t> </a:t>
            </a:r>
            <a:r>
              <a:rPr sz="2800" b="1" dirty="0">
                <a:solidFill>
                  <a:srgbClr val="6F2F9F"/>
                </a:solidFill>
                <a:latin typeface="Calibri"/>
                <a:cs typeface="Calibri"/>
              </a:rPr>
              <a:t>over</a:t>
            </a:r>
            <a:r>
              <a:rPr sz="2800" spc="-110" dirty="0">
                <a:solidFill>
                  <a:srgbClr val="6F2F9F"/>
                </a:solidFill>
                <a:latin typeface="Times New Roman"/>
                <a:cs typeface="Times New Roman"/>
              </a:rPr>
              <a:t> </a:t>
            </a:r>
            <a:r>
              <a:rPr sz="2800" b="1" dirty="0">
                <a:solidFill>
                  <a:srgbClr val="6F2F9F"/>
                </a:solidFill>
                <a:latin typeface="Calibri"/>
                <a:cs typeface="Calibri"/>
              </a:rPr>
              <a:t>placebo-</a:t>
            </a:r>
            <a:r>
              <a:rPr sz="2800" spc="-100" dirty="0">
                <a:solidFill>
                  <a:srgbClr val="6F2F9F"/>
                </a:solidFill>
                <a:latin typeface="Times New Roman"/>
                <a:cs typeface="Times New Roman"/>
              </a:rPr>
              <a:t> </a:t>
            </a:r>
            <a:r>
              <a:rPr sz="2800" b="1" dirty="0">
                <a:solidFill>
                  <a:srgbClr val="6F2F9F"/>
                </a:solidFill>
                <a:latin typeface="Calibri"/>
                <a:cs typeface="Calibri"/>
              </a:rPr>
              <a:t>which</a:t>
            </a:r>
            <a:r>
              <a:rPr sz="2800" spc="-130" dirty="0">
                <a:solidFill>
                  <a:srgbClr val="6F2F9F"/>
                </a:solidFill>
                <a:latin typeface="Times New Roman"/>
                <a:cs typeface="Times New Roman"/>
              </a:rPr>
              <a:t> </a:t>
            </a:r>
            <a:r>
              <a:rPr sz="2800" b="1" dirty="0">
                <a:solidFill>
                  <a:srgbClr val="6F2F9F"/>
                </a:solidFill>
                <a:latin typeface="Calibri"/>
                <a:cs typeface="Calibri"/>
              </a:rPr>
              <a:t>is</a:t>
            </a:r>
            <a:r>
              <a:rPr sz="2800" spc="-135" dirty="0">
                <a:solidFill>
                  <a:srgbClr val="6F2F9F"/>
                </a:solidFill>
                <a:latin typeface="Times New Roman"/>
                <a:cs typeface="Times New Roman"/>
              </a:rPr>
              <a:t> </a:t>
            </a:r>
            <a:r>
              <a:rPr sz="2800" b="1" spc="-10" dirty="0">
                <a:solidFill>
                  <a:srgbClr val="6F2F9F"/>
                </a:solidFill>
                <a:latin typeface="Calibri"/>
                <a:cs typeface="Calibri"/>
              </a:rPr>
              <a:t>frustrating</a:t>
            </a:r>
            <a:r>
              <a:rPr sz="2800" spc="-10" dirty="0">
                <a:solidFill>
                  <a:srgbClr val="6F2F9F"/>
                </a:solidFill>
                <a:latin typeface="Times New Roman"/>
                <a:cs typeface="Times New Roman"/>
              </a:rPr>
              <a:t> 	</a:t>
            </a:r>
            <a:r>
              <a:rPr sz="2800" b="1" dirty="0">
                <a:solidFill>
                  <a:srgbClr val="6F2F9F"/>
                </a:solidFill>
                <a:latin typeface="Calibri"/>
                <a:cs typeface="Calibri"/>
              </a:rPr>
              <a:t>for</a:t>
            </a:r>
            <a:r>
              <a:rPr sz="2800" spc="-110" dirty="0">
                <a:solidFill>
                  <a:srgbClr val="6F2F9F"/>
                </a:solidFill>
                <a:latin typeface="Times New Roman"/>
                <a:cs typeface="Times New Roman"/>
              </a:rPr>
              <a:t> </a:t>
            </a:r>
            <a:r>
              <a:rPr sz="2800" b="1" dirty="0">
                <a:solidFill>
                  <a:srgbClr val="6F2F9F"/>
                </a:solidFill>
                <a:latin typeface="Calibri"/>
                <a:cs typeface="Calibri"/>
              </a:rPr>
              <a:t>us</a:t>
            </a:r>
            <a:r>
              <a:rPr sz="2800" spc="-114" dirty="0">
                <a:solidFill>
                  <a:srgbClr val="6F2F9F"/>
                </a:solidFill>
                <a:latin typeface="Times New Roman"/>
                <a:cs typeface="Times New Roman"/>
              </a:rPr>
              <a:t> </a:t>
            </a:r>
            <a:r>
              <a:rPr sz="2800" b="1" dirty="0">
                <a:solidFill>
                  <a:srgbClr val="6F2F9F"/>
                </a:solidFill>
                <a:latin typeface="Calibri"/>
                <a:cs typeface="Calibri"/>
              </a:rPr>
              <a:t>as</a:t>
            </a:r>
            <a:r>
              <a:rPr sz="2800" spc="-114" dirty="0">
                <a:solidFill>
                  <a:srgbClr val="6F2F9F"/>
                </a:solidFill>
                <a:latin typeface="Times New Roman"/>
                <a:cs typeface="Times New Roman"/>
              </a:rPr>
              <a:t> </a:t>
            </a:r>
            <a:r>
              <a:rPr sz="2800" b="1" dirty="0">
                <a:solidFill>
                  <a:srgbClr val="6F2F9F"/>
                </a:solidFill>
                <a:latin typeface="Calibri"/>
                <a:cs typeface="Calibri"/>
              </a:rPr>
              <a:t>it</a:t>
            </a:r>
            <a:r>
              <a:rPr sz="2800" spc="-105" dirty="0">
                <a:solidFill>
                  <a:srgbClr val="6F2F9F"/>
                </a:solidFill>
                <a:latin typeface="Times New Roman"/>
                <a:cs typeface="Times New Roman"/>
              </a:rPr>
              <a:t> </a:t>
            </a:r>
            <a:r>
              <a:rPr sz="2800" b="1" dirty="0">
                <a:solidFill>
                  <a:srgbClr val="6F2F9F"/>
                </a:solidFill>
                <a:latin typeface="Calibri"/>
                <a:cs typeface="Calibri"/>
              </a:rPr>
              <a:t>is</a:t>
            </a:r>
            <a:r>
              <a:rPr sz="2800" spc="-114" dirty="0">
                <a:solidFill>
                  <a:srgbClr val="6F2F9F"/>
                </a:solidFill>
                <a:latin typeface="Times New Roman"/>
                <a:cs typeface="Times New Roman"/>
              </a:rPr>
              <a:t> </a:t>
            </a:r>
            <a:r>
              <a:rPr sz="2800" b="1" dirty="0">
                <a:solidFill>
                  <a:srgbClr val="6F2F9F"/>
                </a:solidFill>
                <a:latin typeface="Calibri"/>
                <a:cs typeface="Calibri"/>
              </a:rPr>
              <a:t>the</a:t>
            </a:r>
            <a:r>
              <a:rPr sz="2800" spc="-105" dirty="0">
                <a:solidFill>
                  <a:srgbClr val="6F2F9F"/>
                </a:solidFill>
                <a:latin typeface="Times New Roman"/>
                <a:cs typeface="Times New Roman"/>
              </a:rPr>
              <a:t> </a:t>
            </a:r>
            <a:r>
              <a:rPr sz="2800" b="1" dirty="0">
                <a:solidFill>
                  <a:srgbClr val="6F2F9F"/>
                </a:solidFill>
                <a:latin typeface="Calibri"/>
                <a:cs typeface="Calibri"/>
              </a:rPr>
              <a:t>only</a:t>
            </a:r>
            <a:r>
              <a:rPr sz="2800" spc="-105" dirty="0">
                <a:solidFill>
                  <a:srgbClr val="6F2F9F"/>
                </a:solidFill>
                <a:latin typeface="Times New Roman"/>
                <a:cs typeface="Times New Roman"/>
              </a:rPr>
              <a:t> </a:t>
            </a:r>
            <a:r>
              <a:rPr sz="2800" b="1" dirty="0">
                <a:solidFill>
                  <a:srgbClr val="6F2F9F"/>
                </a:solidFill>
                <a:latin typeface="Calibri"/>
                <a:cs typeface="Calibri"/>
              </a:rPr>
              <a:t>licensed</a:t>
            </a:r>
            <a:r>
              <a:rPr sz="2800" spc="-105" dirty="0">
                <a:solidFill>
                  <a:srgbClr val="6F2F9F"/>
                </a:solidFill>
                <a:latin typeface="Times New Roman"/>
                <a:cs typeface="Times New Roman"/>
              </a:rPr>
              <a:t> </a:t>
            </a:r>
            <a:r>
              <a:rPr sz="2800" b="1" spc="-10" dirty="0">
                <a:solidFill>
                  <a:srgbClr val="6F2F9F"/>
                </a:solidFill>
                <a:latin typeface="Calibri"/>
                <a:cs typeface="Calibri"/>
              </a:rPr>
              <a:t>alternative</a:t>
            </a:r>
            <a:r>
              <a:rPr sz="2800" spc="-70" dirty="0">
                <a:solidFill>
                  <a:srgbClr val="6F2F9F"/>
                </a:solidFill>
                <a:latin typeface="Times New Roman"/>
                <a:cs typeface="Times New Roman"/>
              </a:rPr>
              <a:t> </a:t>
            </a:r>
            <a:r>
              <a:rPr sz="2800" b="1" spc="-50" dirty="0">
                <a:solidFill>
                  <a:srgbClr val="6F2F9F"/>
                </a:solidFill>
                <a:latin typeface="Calibri"/>
                <a:cs typeface="Calibri"/>
              </a:rPr>
              <a:t>!</a:t>
            </a:r>
            <a:endParaRPr sz="2800" dirty="0">
              <a:latin typeface="Calibri"/>
              <a:cs typeface="Calibri"/>
            </a:endParaRPr>
          </a:p>
          <a:p>
            <a:pPr marL="240029" marR="498475" indent="-227329">
              <a:lnSpc>
                <a:spcPts val="2590"/>
              </a:lnSpc>
              <a:spcBef>
                <a:spcPts val="1065"/>
              </a:spcBef>
              <a:buFont typeface="Arial"/>
              <a:buChar char="•"/>
              <a:tabLst>
                <a:tab pos="241300" algn="l"/>
              </a:tabLst>
            </a:pPr>
            <a:r>
              <a:rPr sz="2400" dirty="0">
                <a:latin typeface="Calibri"/>
                <a:cs typeface="Calibri"/>
              </a:rPr>
              <a:t>Side</a:t>
            </a:r>
            <a:r>
              <a:rPr sz="2400" spc="-105" dirty="0">
                <a:latin typeface="Times New Roman"/>
                <a:cs typeface="Times New Roman"/>
              </a:rPr>
              <a:t> </a:t>
            </a:r>
            <a:r>
              <a:rPr sz="2400" spc="-20" dirty="0">
                <a:latin typeface="Calibri"/>
                <a:cs typeface="Calibri"/>
              </a:rPr>
              <a:t>effects</a:t>
            </a:r>
            <a:r>
              <a:rPr sz="2400" spc="-95" dirty="0">
                <a:latin typeface="Times New Roman"/>
                <a:cs typeface="Times New Roman"/>
              </a:rPr>
              <a:t> </a:t>
            </a:r>
            <a:r>
              <a:rPr sz="2400" dirty="0">
                <a:latin typeface="Calibri"/>
                <a:cs typeface="Calibri"/>
              </a:rPr>
              <a:t>of</a:t>
            </a:r>
            <a:r>
              <a:rPr sz="2400" spc="-95" dirty="0">
                <a:latin typeface="Times New Roman"/>
                <a:cs typeface="Times New Roman"/>
              </a:rPr>
              <a:t> </a:t>
            </a:r>
            <a:r>
              <a:rPr sz="2400" dirty="0">
                <a:latin typeface="Calibri"/>
                <a:cs typeface="Calibri"/>
              </a:rPr>
              <a:t>clonidine</a:t>
            </a:r>
            <a:r>
              <a:rPr sz="2400" spc="-90" dirty="0">
                <a:latin typeface="Times New Roman"/>
                <a:cs typeface="Times New Roman"/>
              </a:rPr>
              <a:t> </a:t>
            </a:r>
            <a:r>
              <a:rPr sz="2400" dirty="0">
                <a:latin typeface="Calibri"/>
                <a:cs typeface="Calibri"/>
              </a:rPr>
              <a:t>are</a:t>
            </a:r>
            <a:r>
              <a:rPr sz="2400" spc="-105" dirty="0">
                <a:latin typeface="Times New Roman"/>
                <a:cs typeface="Times New Roman"/>
              </a:rPr>
              <a:t> </a:t>
            </a:r>
            <a:r>
              <a:rPr sz="2400" spc="-10" dirty="0">
                <a:latin typeface="Calibri"/>
                <a:cs typeface="Calibri"/>
              </a:rPr>
              <a:t>dose-related</a:t>
            </a:r>
            <a:r>
              <a:rPr sz="2400" spc="-85" dirty="0">
                <a:latin typeface="Times New Roman"/>
                <a:cs typeface="Times New Roman"/>
              </a:rPr>
              <a:t> </a:t>
            </a:r>
            <a:r>
              <a:rPr sz="2400" dirty="0">
                <a:latin typeface="Calibri"/>
                <a:cs typeface="Calibri"/>
              </a:rPr>
              <a:t>and</a:t>
            </a:r>
            <a:r>
              <a:rPr sz="2400" spc="-95" dirty="0">
                <a:latin typeface="Times New Roman"/>
                <a:cs typeface="Times New Roman"/>
              </a:rPr>
              <a:t> </a:t>
            </a:r>
            <a:r>
              <a:rPr sz="2400" dirty="0">
                <a:latin typeface="Calibri"/>
                <a:cs typeface="Calibri"/>
              </a:rPr>
              <a:t>at</a:t>
            </a:r>
            <a:r>
              <a:rPr sz="2400" spc="-105" dirty="0">
                <a:latin typeface="Times New Roman"/>
                <a:cs typeface="Times New Roman"/>
              </a:rPr>
              <a:t> </a:t>
            </a:r>
            <a:r>
              <a:rPr sz="2400" dirty="0">
                <a:latin typeface="Calibri"/>
                <a:cs typeface="Calibri"/>
              </a:rPr>
              <a:t>higher</a:t>
            </a:r>
            <a:r>
              <a:rPr sz="2400" spc="-95" dirty="0">
                <a:latin typeface="Times New Roman"/>
                <a:cs typeface="Times New Roman"/>
              </a:rPr>
              <a:t> </a:t>
            </a:r>
            <a:r>
              <a:rPr sz="2400" dirty="0">
                <a:latin typeface="Calibri"/>
                <a:cs typeface="Calibri"/>
              </a:rPr>
              <a:t>doses</a:t>
            </a:r>
            <a:r>
              <a:rPr sz="2400" spc="-95" dirty="0">
                <a:latin typeface="Times New Roman"/>
                <a:cs typeface="Times New Roman"/>
              </a:rPr>
              <a:t> </a:t>
            </a:r>
            <a:r>
              <a:rPr sz="2400" dirty="0">
                <a:latin typeface="Calibri"/>
                <a:cs typeface="Calibri"/>
              </a:rPr>
              <a:t>clonidine</a:t>
            </a:r>
            <a:r>
              <a:rPr sz="2400" spc="-95" dirty="0">
                <a:latin typeface="Times New Roman"/>
                <a:cs typeface="Times New Roman"/>
              </a:rPr>
              <a:t> </a:t>
            </a:r>
            <a:r>
              <a:rPr sz="2400" spc="-25" dirty="0">
                <a:latin typeface="Calibri"/>
                <a:cs typeface="Calibri"/>
              </a:rPr>
              <a:t>may</a:t>
            </a:r>
            <a:r>
              <a:rPr sz="2400" spc="-25" dirty="0">
                <a:latin typeface="Times New Roman"/>
                <a:cs typeface="Times New Roman"/>
              </a:rPr>
              <a:t> 	</a:t>
            </a:r>
            <a:r>
              <a:rPr sz="2400" dirty="0">
                <a:latin typeface="Calibri"/>
                <a:cs typeface="Calibri"/>
              </a:rPr>
              <a:t>cause</a:t>
            </a:r>
            <a:r>
              <a:rPr sz="2400" spc="-95" dirty="0">
                <a:latin typeface="Times New Roman"/>
                <a:cs typeface="Times New Roman"/>
              </a:rPr>
              <a:t> </a:t>
            </a:r>
            <a:r>
              <a:rPr sz="2400" dirty="0">
                <a:latin typeface="Calibri"/>
                <a:cs typeface="Calibri"/>
              </a:rPr>
              <a:t>sleep</a:t>
            </a:r>
            <a:r>
              <a:rPr sz="2400" spc="-90" dirty="0">
                <a:latin typeface="Times New Roman"/>
                <a:cs typeface="Times New Roman"/>
              </a:rPr>
              <a:t> </a:t>
            </a:r>
            <a:r>
              <a:rPr sz="2400" dirty="0">
                <a:latin typeface="Calibri"/>
                <a:cs typeface="Calibri"/>
              </a:rPr>
              <a:t>disturbance,</a:t>
            </a:r>
            <a:r>
              <a:rPr sz="2400" spc="-100" dirty="0">
                <a:latin typeface="Times New Roman"/>
                <a:cs typeface="Times New Roman"/>
              </a:rPr>
              <a:t> </a:t>
            </a:r>
            <a:r>
              <a:rPr sz="2400" dirty="0">
                <a:latin typeface="Calibri"/>
                <a:cs typeface="Calibri"/>
              </a:rPr>
              <a:t>dry</a:t>
            </a:r>
            <a:r>
              <a:rPr sz="2400" spc="-95" dirty="0">
                <a:latin typeface="Times New Roman"/>
                <a:cs typeface="Times New Roman"/>
              </a:rPr>
              <a:t> </a:t>
            </a:r>
            <a:r>
              <a:rPr sz="2400" dirty="0">
                <a:latin typeface="Calibri"/>
                <a:cs typeface="Calibri"/>
              </a:rPr>
              <a:t>mouth,</a:t>
            </a:r>
            <a:r>
              <a:rPr sz="2400" spc="-105" dirty="0">
                <a:latin typeface="Times New Roman"/>
                <a:cs typeface="Times New Roman"/>
              </a:rPr>
              <a:t> </a:t>
            </a:r>
            <a:r>
              <a:rPr sz="2400" dirty="0">
                <a:latin typeface="Calibri"/>
                <a:cs typeface="Calibri"/>
              </a:rPr>
              <a:t>and</a:t>
            </a:r>
            <a:r>
              <a:rPr sz="2400" spc="-80" dirty="0">
                <a:latin typeface="Times New Roman"/>
                <a:cs typeface="Times New Roman"/>
              </a:rPr>
              <a:t> </a:t>
            </a:r>
            <a:r>
              <a:rPr sz="2400" spc="-10" dirty="0">
                <a:latin typeface="Calibri"/>
                <a:cs typeface="Calibri"/>
              </a:rPr>
              <a:t>postural</a:t>
            </a:r>
            <a:r>
              <a:rPr sz="2400" spc="-100" dirty="0">
                <a:latin typeface="Times New Roman"/>
                <a:cs typeface="Times New Roman"/>
              </a:rPr>
              <a:t> </a:t>
            </a:r>
            <a:r>
              <a:rPr sz="2400" spc="-10" dirty="0">
                <a:latin typeface="Calibri"/>
                <a:cs typeface="Calibri"/>
              </a:rPr>
              <a:t>symptoms.</a:t>
            </a:r>
            <a:r>
              <a:rPr sz="2400" spc="-114" dirty="0">
                <a:latin typeface="Times New Roman"/>
                <a:cs typeface="Times New Roman"/>
              </a:rPr>
              <a:t> </a:t>
            </a:r>
            <a:r>
              <a:rPr sz="2400" dirty="0">
                <a:latin typeface="Calibri"/>
                <a:cs typeface="Calibri"/>
              </a:rPr>
              <a:t>It</a:t>
            </a:r>
            <a:r>
              <a:rPr sz="2400" spc="-110" dirty="0">
                <a:latin typeface="Times New Roman"/>
                <a:cs typeface="Times New Roman"/>
              </a:rPr>
              <a:t> </a:t>
            </a:r>
            <a:r>
              <a:rPr sz="2400" dirty="0">
                <a:latin typeface="Calibri"/>
                <a:cs typeface="Calibri"/>
              </a:rPr>
              <a:t>must</a:t>
            </a:r>
            <a:r>
              <a:rPr sz="2400" spc="-105" dirty="0">
                <a:latin typeface="Times New Roman"/>
                <a:cs typeface="Times New Roman"/>
              </a:rPr>
              <a:t> </a:t>
            </a:r>
            <a:r>
              <a:rPr sz="2400" spc="-25" dirty="0">
                <a:latin typeface="Calibri"/>
                <a:cs typeface="Calibri"/>
              </a:rPr>
              <a:t>be</a:t>
            </a:r>
            <a:r>
              <a:rPr sz="2400" spc="-25" dirty="0">
                <a:latin typeface="Times New Roman"/>
                <a:cs typeface="Times New Roman"/>
              </a:rPr>
              <a:t> 	</a:t>
            </a:r>
            <a:r>
              <a:rPr sz="2400" spc="-10" dirty="0">
                <a:latin typeface="Calibri"/>
                <a:cs typeface="Calibri"/>
              </a:rPr>
              <a:t>withdrawn</a:t>
            </a:r>
            <a:r>
              <a:rPr sz="2400" spc="-125" dirty="0">
                <a:latin typeface="Times New Roman"/>
                <a:cs typeface="Times New Roman"/>
              </a:rPr>
              <a:t> </a:t>
            </a:r>
            <a:r>
              <a:rPr sz="2400" spc="-10" dirty="0">
                <a:latin typeface="Calibri"/>
                <a:cs typeface="Calibri"/>
              </a:rPr>
              <a:t>gradually</a:t>
            </a:r>
            <a:r>
              <a:rPr sz="2400" spc="-105" dirty="0">
                <a:latin typeface="Times New Roman"/>
                <a:cs typeface="Times New Roman"/>
              </a:rPr>
              <a:t> </a:t>
            </a:r>
            <a:r>
              <a:rPr sz="2400" dirty="0">
                <a:latin typeface="Calibri"/>
                <a:cs typeface="Calibri"/>
              </a:rPr>
              <a:t>as</a:t>
            </a:r>
            <a:r>
              <a:rPr sz="2400" spc="-100" dirty="0">
                <a:latin typeface="Times New Roman"/>
                <a:cs typeface="Times New Roman"/>
              </a:rPr>
              <a:t> </a:t>
            </a:r>
            <a:r>
              <a:rPr sz="2400" spc="-10" dirty="0">
                <a:latin typeface="Calibri"/>
                <a:cs typeface="Calibri"/>
              </a:rPr>
              <a:t>abrupt</a:t>
            </a:r>
            <a:r>
              <a:rPr sz="2400" spc="-100" dirty="0">
                <a:latin typeface="Times New Roman"/>
                <a:cs typeface="Times New Roman"/>
              </a:rPr>
              <a:t> </a:t>
            </a:r>
            <a:r>
              <a:rPr sz="2400" dirty="0">
                <a:latin typeface="Calibri"/>
                <a:cs typeface="Calibri"/>
              </a:rPr>
              <a:t>cessation</a:t>
            </a:r>
            <a:r>
              <a:rPr sz="2400" spc="-120" dirty="0">
                <a:latin typeface="Times New Roman"/>
                <a:cs typeface="Times New Roman"/>
              </a:rPr>
              <a:t> </a:t>
            </a:r>
            <a:r>
              <a:rPr sz="2400" dirty="0">
                <a:latin typeface="Calibri"/>
                <a:cs typeface="Calibri"/>
              </a:rPr>
              <a:t>can</a:t>
            </a:r>
            <a:r>
              <a:rPr sz="2400" spc="-95" dirty="0">
                <a:latin typeface="Times New Roman"/>
                <a:cs typeface="Times New Roman"/>
              </a:rPr>
              <a:t> </a:t>
            </a:r>
            <a:r>
              <a:rPr sz="2400" dirty="0">
                <a:latin typeface="Calibri"/>
                <a:cs typeface="Calibri"/>
              </a:rPr>
              <a:t>cause</a:t>
            </a:r>
            <a:r>
              <a:rPr sz="2400" spc="-110" dirty="0">
                <a:latin typeface="Times New Roman"/>
                <a:cs typeface="Times New Roman"/>
              </a:rPr>
              <a:t> </a:t>
            </a:r>
            <a:r>
              <a:rPr sz="2400" spc="-10" dirty="0">
                <a:latin typeface="Calibri"/>
                <a:cs typeface="Calibri"/>
              </a:rPr>
              <a:t>rebound</a:t>
            </a:r>
            <a:r>
              <a:rPr sz="2400" spc="-95" dirty="0">
                <a:latin typeface="Times New Roman"/>
                <a:cs typeface="Times New Roman"/>
              </a:rPr>
              <a:t> </a:t>
            </a:r>
            <a:r>
              <a:rPr sz="2400" spc="-10" dirty="0">
                <a:latin typeface="Calibri"/>
                <a:cs typeface="Calibri"/>
              </a:rPr>
              <a:t>hypertension.</a:t>
            </a:r>
            <a:endParaRPr sz="2400" dirty="0">
              <a:latin typeface="Calibri"/>
              <a:cs typeface="Calibri"/>
            </a:endParaRPr>
          </a:p>
          <a:p>
            <a:pPr marL="240029" marR="1769110" indent="-227329">
              <a:lnSpc>
                <a:spcPts val="2590"/>
              </a:lnSpc>
              <a:spcBef>
                <a:spcPts val="1000"/>
              </a:spcBef>
              <a:buFont typeface="Arial"/>
              <a:buChar char="•"/>
              <a:tabLst>
                <a:tab pos="241300" algn="l"/>
              </a:tabLst>
            </a:pPr>
            <a:r>
              <a:rPr sz="2400" dirty="0">
                <a:latin typeface="Calibri"/>
                <a:cs typeface="Calibri"/>
              </a:rPr>
              <a:t>It</a:t>
            </a:r>
            <a:r>
              <a:rPr sz="2400" spc="-95" dirty="0">
                <a:latin typeface="Times New Roman"/>
                <a:cs typeface="Times New Roman"/>
              </a:rPr>
              <a:t> </a:t>
            </a:r>
            <a:r>
              <a:rPr sz="2400" dirty="0">
                <a:latin typeface="Calibri"/>
                <a:cs typeface="Calibri"/>
              </a:rPr>
              <a:t>is</a:t>
            </a:r>
            <a:r>
              <a:rPr sz="2400" spc="-75" dirty="0">
                <a:latin typeface="Times New Roman"/>
                <a:cs typeface="Times New Roman"/>
              </a:rPr>
              <a:t> </a:t>
            </a:r>
            <a:r>
              <a:rPr sz="2400" dirty="0">
                <a:latin typeface="Calibri"/>
                <a:cs typeface="Calibri"/>
              </a:rPr>
              <a:t>not</a:t>
            </a:r>
            <a:r>
              <a:rPr sz="2400" spc="-75" dirty="0">
                <a:latin typeface="Times New Roman"/>
                <a:cs typeface="Times New Roman"/>
              </a:rPr>
              <a:t> </a:t>
            </a:r>
            <a:r>
              <a:rPr sz="2400" spc="-20" dirty="0">
                <a:latin typeface="Calibri"/>
                <a:cs typeface="Calibri"/>
              </a:rPr>
              <a:t>recommended</a:t>
            </a:r>
            <a:r>
              <a:rPr sz="2400" spc="-90" dirty="0">
                <a:latin typeface="Times New Roman"/>
                <a:cs typeface="Times New Roman"/>
              </a:rPr>
              <a:t> </a:t>
            </a:r>
            <a:r>
              <a:rPr sz="2400" dirty="0">
                <a:latin typeface="Calibri"/>
                <a:cs typeface="Calibri"/>
              </a:rPr>
              <a:t>as</a:t>
            </a:r>
            <a:r>
              <a:rPr sz="2400" spc="-75" dirty="0">
                <a:latin typeface="Times New Roman"/>
                <a:cs typeface="Times New Roman"/>
              </a:rPr>
              <a:t> </a:t>
            </a:r>
            <a:r>
              <a:rPr sz="2400" dirty="0">
                <a:latin typeface="Calibri"/>
                <a:cs typeface="Calibri"/>
              </a:rPr>
              <a:t>a</a:t>
            </a:r>
            <a:r>
              <a:rPr sz="2400" spc="-75" dirty="0">
                <a:latin typeface="Times New Roman"/>
                <a:cs typeface="Times New Roman"/>
              </a:rPr>
              <a:t> </a:t>
            </a:r>
            <a:r>
              <a:rPr sz="2400" spc="-10" dirty="0">
                <a:latin typeface="Calibri"/>
                <a:cs typeface="Calibri"/>
              </a:rPr>
              <a:t>first</a:t>
            </a:r>
            <a:r>
              <a:rPr sz="2400" spc="-90" dirty="0">
                <a:latin typeface="Times New Roman"/>
                <a:cs typeface="Times New Roman"/>
              </a:rPr>
              <a:t> </a:t>
            </a:r>
            <a:r>
              <a:rPr sz="2400" dirty="0">
                <a:latin typeface="Calibri"/>
                <a:cs typeface="Calibri"/>
              </a:rPr>
              <a:t>line</a:t>
            </a:r>
            <a:r>
              <a:rPr sz="2400" spc="-80" dirty="0">
                <a:latin typeface="Times New Roman"/>
                <a:cs typeface="Times New Roman"/>
              </a:rPr>
              <a:t> </a:t>
            </a:r>
            <a:r>
              <a:rPr sz="2400" spc="-10" dirty="0">
                <a:latin typeface="Calibri"/>
                <a:cs typeface="Calibri"/>
              </a:rPr>
              <a:t>treatment</a:t>
            </a:r>
            <a:r>
              <a:rPr sz="2400" spc="-90" dirty="0">
                <a:latin typeface="Times New Roman"/>
                <a:cs typeface="Times New Roman"/>
              </a:rPr>
              <a:t> </a:t>
            </a:r>
            <a:r>
              <a:rPr sz="2400" dirty="0">
                <a:latin typeface="Calibri"/>
                <a:cs typeface="Calibri"/>
              </a:rPr>
              <a:t>in</a:t>
            </a:r>
            <a:r>
              <a:rPr sz="2400" spc="-75" dirty="0">
                <a:latin typeface="Times New Roman"/>
                <a:cs typeface="Times New Roman"/>
              </a:rPr>
              <a:t> </a:t>
            </a:r>
            <a:r>
              <a:rPr sz="2400" dirty="0">
                <a:latin typeface="Calibri"/>
                <a:cs typeface="Calibri"/>
              </a:rPr>
              <a:t>women</a:t>
            </a:r>
            <a:r>
              <a:rPr sz="2400" spc="-90" dirty="0">
                <a:latin typeface="Times New Roman"/>
                <a:cs typeface="Times New Roman"/>
              </a:rPr>
              <a:t> </a:t>
            </a:r>
            <a:r>
              <a:rPr sz="2400" dirty="0">
                <a:latin typeface="Calibri"/>
                <a:cs typeface="Calibri"/>
              </a:rPr>
              <a:t>with</a:t>
            </a:r>
            <a:r>
              <a:rPr sz="2400" spc="-90" dirty="0">
                <a:latin typeface="Times New Roman"/>
                <a:cs typeface="Times New Roman"/>
              </a:rPr>
              <a:t> </a:t>
            </a:r>
            <a:r>
              <a:rPr sz="2400" spc="-25" dirty="0">
                <a:latin typeface="Calibri"/>
                <a:cs typeface="Calibri"/>
              </a:rPr>
              <a:t>no</a:t>
            </a:r>
            <a:r>
              <a:rPr sz="2400" spc="-25" dirty="0">
                <a:latin typeface="Times New Roman"/>
                <a:cs typeface="Times New Roman"/>
              </a:rPr>
              <a:t> 	</a:t>
            </a:r>
            <a:r>
              <a:rPr sz="2400" spc="-10" dirty="0">
                <a:latin typeface="Calibri"/>
                <a:cs typeface="Calibri"/>
              </a:rPr>
              <a:t>contraindication</a:t>
            </a:r>
            <a:r>
              <a:rPr sz="2400" spc="-110" dirty="0">
                <a:latin typeface="Times New Roman"/>
                <a:cs typeface="Times New Roman"/>
              </a:rPr>
              <a:t> </a:t>
            </a:r>
            <a:r>
              <a:rPr sz="2400" dirty="0">
                <a:latin typeface="Calibri"/>
                <a:cs typeface="Calibri"/>
              </a:rPr>
              <a:t>to</a:t>
            </a:r>
            <a:r>
              <a:rPr sz="2400" spc="-105" dirty="0">
                <a:latin typeface="Times New Roman"/>
                <a:cs typeface="Times New Roman"/>
              </a:rPr>
              <a:t> </a:t>
            </a:r>
            <a:r>
              <a:rPr sz="2400" spc="-20" dirty="0">
                <a:latin typeface="Calibri"/>
                <a:cs typeface="Calibri"/>
              </a:rPr>
              <a:t>HRT.</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54" y="294513"/>
            <a:ext cx="11217146" cy="677108"/>
          </a:xfrm>
        </p:spPr>
        <p:txBody>
          <a:bodyPr/>
          <a:lstStyle/>
          <a:p>
            <a:r>
              <a:rPr lang="en-IE" dirty="0">
                <a:solidFill>
                  <a:srgbClr val="002060"/>
                </a:solidFill>
              </a:rPr>
              <a:t>Neurokinin 3 + 1&amp;3 </a:t>
            </a:r>
            <a:r>
              <a:rPr lang="en-IE" b="1" dirty="0">
                <a:solidFill>
                  <a:srgbClr val="002060"/>
                </a:solidFill>
              </a:rPr>
              <a:t>Receptor Antagonist drugs  </a:t>
            </a:r>
            <a:r>
              <a:rPr lang="en-IE" b="1" dirty="0">
                <a:solidFill>
                  <a:schemeClr val="accent5">
                    <a:lumMod val="75000"/>
                  </a:schemeClr>
                </a:solidFill>
              </a:rPr>
              <a:t> </a:t>
            </a:r>
            <a:endParaRPr lang="en-IE" dirty="0"/>
          </a:p>
        </p:txBody>
      </p:sp>
      <p:sp>
        <p:nvSpPr>
          <p:cNvPr id="3" name="Text Placeholder 2"/>
          <p:cNvSpPr>
            <a:spLocks noGrp="1"/>
          </p:cNvSpPr>
          <p:nvPr>
            <p:ph type="body" idx="1"/>
          </p:nvPr>
        </p:nvSpPr>
        <p:spPr>
          <a:xfrm>
            <a:off x="332940" y="1372870"/>
            <a:ext cx="11478060" cy="3877985"/>
          </a:xfrm>
        </p:spPr>
        <p:txBody>
          <a:bodyPr/>
          <a:lstStyle/>
          <a:p>
            <a:pPr marL="342900" indent="-342900">
              <a:buFont typeface="Arial" panose="020B0604020202020204" pitchFamily="34" charset="0"/>
              <a:buChar char="•"/>
            </a:pPr>
            <a:r>
              <a:rPr lang="en-GB" sz="1800" dirty="0"/>
              <a:t>One of the main causes of vasomotor flushes and sweats (VMS) appears to be linked to the activity of </a:t>
            </a:r>
            <a:r>
              <a:rPr lang="en-GB" sz="1800" b="1" dirty="0"/>
              <a:t>the KNDy brain cells in the hypothalamus </a:t>
            </a:r>
            <a:r>
              <a:rPr lang="en-GB" sz="1800" dirty="0"/>
              <a:t>&amp; their relationship to estrogen.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b="1" dirty="0"/>
              <a:t>Estrogen is known to suppress the activity of the KNDy neurons that control temperature</a:t>
            </a:r>
            <a:r>
              <a:rPr lang="en-GB" sz="1800" dirty="0"/>
              <a:t>. When estrogen is lost this suppression is also lifted and temperature can fluctuate. </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The new NK 3 receptor antagonist </a:t>
            </a:r>
            <a:r>
              <a:rPr lang="en-GB" sz="1800" b="1" dirty="0"/>
              <a:t>“VEOZA”(Fezolinetant) </a:t>
            </a:r>
            <a:r>
              <a:rPr lang="en-GB" sz="1800" dirty="0"/>
              <a:t>blocks the NK3 Receptors like Estrogen would have and so reduces VMS</a:t>
            </a:r>
            <a:r>
              <a:rPr lang="en-GB" sz="1800" baseline="30000" dirty="0"/>
              <a:t>1,2</a:t>
            </a:r>
            <a:r>
              <a:rPr lang="en-GB" sz="1800" dirty="0"/>
              <a:t>, almost as effectively as HRT but we have LIMITED </a:t>
            </a:r>
            <a:r>
              <a:rPr lang="en-GB" sz="1800" b="1" dirty="0"/>
              <a:t>SAFETY DATA IN BREAST CANCER AS YET</a:t>
            </a:r>
          </a:p>
          <a:p>
            <a:pPr marL="342900" indent="-342900">
              <a:buFont typeface="Arial" panose="020B0604020202020204" pitchFamily="34" charset="0"/>
              <a:buChar char="•"/>
            </a:pPr>
            <a:endParaRPr lang="en-GB" sz="1800" b="1" dirty="0"/>
          </a:p>
          <a:p>
            <a:pPr marL="285750" indent="-285750">
              <a:buFont typeface="Arial" panose="020B0604020202020204" pitchFamily="34" charset="0"/>
              <a:buChar char="•"/>
            </a:pPr>
            <a:r>
              <a:rPr lang="en-GB" sz="1800" dirty="0"/>
              <a:t>The NK3R antagonist fezolinetant (Veoza) has been approved by the FDA and in Europe for menopausal symptoms but they are not yet incorporated into standard oncology guidelines for breast cancer survivors.</a:t>
            </a:r>
          </a:p>
          <a:p>
            <a:pPr marL="285750" indent="-285750">
              <a:buFont typeface="Arial" panose="020B0604020202020204" pitchFamily="34" charset="0"/>
              <a:buChar char="•"/>
            </a:pPr>
            <a:r>
              <a:rPr lang="en-GB" sz="1800" dirty="0"/>
              <a:t>It is available in Ireland but costly as it is not yet on the DPS or medical card </a:t>
            </a:r>
          </a:p>
          <a:p>
            <a:r>
              <a:rPr lang="en-GB" sz="1800" dirty="0"/>
              <a:t> </a:t>
            </a:r>
          </a:p>
        </p:txBody>
      </p:sp>
      <p:sp>
        <p:nvSpPr>
          <p:cNvPr id="4" name="Footer Placeholder 3"/>
          <p:cNvSpPr>
            <a:spLocks noGrp="1"/>
          </p:cNvSpPr>
          <p:nvPr>
            <p:ph type="ftr" sz="quarter" idx="5"/>
          </p:nvPr>
        </p:nvSpPr>
        <p:spPr/>
        <p:txBody>
          <a:bodyPr/>
          <a:lstStyle/>
          <a:p>
            <a:r>
              <a:rPr lang="en-IE"/>
              <a:t>2026 Version 2</a:t>
            </a:r>
            <a:endParaRPr lang="en-IE" dirty="0"/>
          </a:p>
        </p:txBody>
      </p:sp>
      <p:sp>
        <p:nvSpPr>
          <p:cNvPr id="5" name="Slide Number Placeholder 4"/>
          <p:cNvSpPr>
            <a:spLocks noGrp="1"/>
          </p:cNvSpPr>
          <p:nvPr>
            <p:ph type="sldNum" sz="quarter" idx="7"/>
          </p:nvPr>
        </p:nvSpPr>
        <p:spPr/>
        <p:txBody>
          <a:bodyPr/>
          <a:lstStyle/>
          <a:p>
            <a:pPr marL="38100">
              <a:lnSpc>
                <a:spcPts val="1240"/>
              </a:lnSpc>
            </a:pPr>
            <a:fld id="{81D60167-4931-47E6-BA6A-407CBD079E47}" type="slidenum">
              <a:rPr lang="en-IE" spc="-25" smtClean="0"/>
              <a:t>43</a:t>
            </a:fld>
            <a:endParaRPr lang="en-IE" spc="-25" dirty="0"/>
          </a:p>
        </p:txBody>
      </p:sp>
    </p:spTree>
    <p:extLst>
      <p:ext uri="{BB962C8B-B14F-4D97-AF65-F5344CB8AC3E}">
        <p14:creationId xmlns:p14="http://schemas.microsoft.com/office/powerpoint/2010/main" val="2857145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16460" y="314655"/>
            <a:ext cx="9820275" cy="697230"/>
          </a:xfrm>
          <a:prstGeom prst="rect">
            <a:avLst/>
          </a:prstGeom>
        </p:spPr>
        <p:txBody>
          <a:bodyPr vert="horz" wrap="square" lIns="0" tIns="13335" rIns="0" bIns="0" rtlCol="0">
            <a:spAutoFit/>
          </a:bodyPr>
          <a:lstStyle/>
          <a:p>
            <a:pPr marL="12700">
              <a:lnSpc>
                <a:spcPct val="100000"/>
              </a:lnSpc>
              <a:spcBef>
                <a:spcPts val="105"/>
              </a:spcBef>
            </a:pPr>
            <a:r>
              <a:rPr spc="-55" dirty="0">
                <a:solidFill>
                  <a:srgbClr val="000000"/>
                </a:solidFill>
              </a:rPr>
              <a:t>What</a:t>
            </a:r>
            <a:r>
              <a:rPr b="0" spc="-220" dirty="0">
                <a:solidFill>
                  <a:srgbClr val="000000"/>
                </a:solidFill>
                <a:latin typeface="Times New Roman"/>
                <a:cs typeface="Times New Roman"/>
              </a:rPr>
              <a:t> </a:t>
            </a:r>
            <a:r>
              <a:rPr spc="-25" dirty="0">
                <a:solidFill>
                  <a:srgbClr val="000000"/>
                </a:solidFill>
              </a:rPr>
              <a:t>seems</a:t>
            </a:r>
            <a:r>
              <a:rPr b="0" spc="-245" dirty="0">
                <a:solidFill>
                  <a:srgbClr val="000000"/>
                </a:solidFill>
                <a:latin typeface="Times New Roman"/>
                <a:cs typeface="Times New Roman"/>
              </a:rPr>
              <a:t> </a:t>
            </a:r>
            <a:r>
              <a:rPr spc="-10" dirty="0">
                <a:solidFill>
                  <a:srgbClr val="000000"/>
                </a:solidFill>
              </a:rPr>
              <a:t>to</a:t>
            </a:r>
            <a:r>
              <a:rPr b="0" spc="-210" dirty="0">
                <a:solidFill>
                  <a:srgbClr val="000000"/>
                </a:solidFill>
                <a:latin typeface="Times New Roman"/>
                <a:cs typeface="Times New Roman"/>
              </a:rPr>
              <a:t> </a:t>
            </a:r>
            <a:r>
              <a:rPr spc="-25" dirty="0">
                <a:solidFill>
                  <a:srgbClr val="000000"/>
                </a:solidFill>
              </a:rPr>
              <a:t>help/</a:t>
            </a:r>
            <a:r>
              <a:rPr b="0" spc="-240" dirty="0">
                <a:solidFill>
                  <a:srgbClr val="000000"/>
                </a:solidFill>
                <a:latin typeface="Times New Roman"/>
                <a:cs typeface="Times New Roman"/>
              </a:rPr>
              <a:t> </a:t>
            </a:r>
            <a:r>
              <a:rPr spc="-45" dirty="0">
                <a:solidFill>
                  <a:srgbClr val="000000"/>
                </a:solidFill>
              </a:rPr>
              <a:t>what</a:t>
            </a:r>
            <a:r>
              <a:rPr b="0" spc="-215" dirty="0">
                <a:solidFill>
                  <a:srgbClr val="000000"/>
                </a:solidFill>
                <a:latin typeface="Times New Roman"/>
                <a:cs typeface="Times New Roman"/>
              </a:rPr>
              <a:t> </a:t>
            </a:r>
            <a:r>
              <a:rPr spc="-40" dirty="0">
                <a:solidFill>
                  <a:srgbClr val="000000"/>
                </a:solidFill>
              </a:rPr>
              <a:t>can</a:t>
            </a:r>
            <a:r>
              <a:rPr b="0" spc="-229" dirty="0">
                <a:solidFill>
                  <a:srgbClr val="000000"/>
                </a:solidFill>
                <a:latin typeface="Times New Roman"/>
                <a:cs typeface="Times New Roman"/>
              </a:rPr>
              <a:t> </a:t>
            </a:r>
            <a:r>
              <a:rPr dirty="0">
                <a:solidFill>
                  <a:srgbClr val="000000"/>
                </a:solidFill>
              </a:rPr>
              <a:t>be</a:t>
            </a:r>
            <a:r>
              <a:rPr b="0" spc="-220" dirty="0">
                <a:solidFill>
                  <a:srgbClr val="000000"/>
                </a:solidFill>
                <a:latin typeface="Times New Roman"/>
                <a:cs typeface="Times New Roman"/>
              </a:rPr>
              <a:t> </a:t>
            </a:r>
            <a:r>
              <a:rPr spc="-25" dirty="0">
                <a:solidFill>
                  <a:srgbClr val="000000"/>
                </a:solidFill>
              </a:rPr>
              <a:t>tolerated?</a:t>
            </a:r>
          </a:p>
        </p:txBody>
      </p:sp>
      <p:sp>
        <p:nvSpPr>
          <p:cNvPr id="3" name="object 3"/>
          <p:cNvSpPr txBox="1"/>
          <p:nvPr/>
        </p:nvSpPr>
        <p:spPr>
          <a:xfrm>
            <a:off x="416458" y="1064409"/>
            <a:ext cx="6262370" cy="4381969"/>
          </a:xfrm>
          <a:prstGeom prst="rect">
            <a:avLst/>
          </a:prstGeom>
        </p:spPr>
        <p:txBody>
          <a:bodyPr vert="horz" wrap="square" lIns="0" tIns="105410" rIns="0" bIns="0" rtlCol="0">
            <a:spAutoFit/>
          </a:bodyPr>
          <a:lstStyle/>
          <a:p>
            <a:pPr marL="240665" indent="-227965">
              <a:lnSpc>
                <a:spcPct val="100000"/>
              </a:lnSpc>
              <a:spcBef>
                <a:spcPts val="830"/>
              </a:spcBef>
              <a:buFont typeface="Arial"/>
              <a:buChar char="•"/>
              <a:tabLst>
                <a:tab pos="240665" algn="l"/>
              </a:tabLst>
            </a:pPr>
            <a:r>
              <a:rPr sz="2200" b="1" dirty="0">
                <a:latin typeface="Calibri"/>
                <a:cs typeface="Calibri"/>
              </a:rPr>
              <a:t>Flushes</a:t>
            </a:r>
            <a:r>
              <a:rPr sz="2200" spc="-75" dirty="0">
                <a:latin typeface="Times New Roman"/>
                <a:cs typeface="Times New Roman"/>
              </a:rPr>
              <a:t> </a:t>
            </a:r>
            <a:r>
              <a:rPr sz="2200" b="1" dirty="0">
                <a:latin typeface="Calibri"/>
                <a:cs typeface="Calibri"/>
              </a:rPr>
              <a:t>&amp;</a:t>
            </a:r>
            <a:r>
              <a:rPr sz="2200" spc="-75" dirty="0">
                <a:latin typeface="Times New Roman"/>
                <a:cs typeface="Times New Roman"/>
              </a:rPr>
              <a:t> </a:t>
            </a:r>
            <a:r>
              <a:rPr sz="2200" b="1" spc="-10" dirty="0">
                <a:latin typeface="Calibri"/>
                <a:cs typeface="Calibri"/>
              </a:rPr>
              <a:t>Sweats:</a:t>
            </a:r>
            <a:endParaRPr sz="2200" dirty="0">
              <a:latin typeface="Calibri"/>
              <a:cs typeface="Calibri"/>
            </a:endParaRPr>
          </a:p>
          <a:p>
            <a:pPr marL="240665" indent="-227965">
              <a:lnSpc>
                <a:spcPct val="100000"/>
              </a:lnSpc>
              <a:spcBef>
                <a:spcPts val="735"/>
              </a:spcBef>
              <a:buChar char="-"/>
              <a:tabLst>
                <a:tab pos="240665" algn="l"/>
              </a:tabLst>
            </a:pPr>
            <a:r>
              <a:rPr sz="2200" dirty="0">
                <a:latin typeface="Calibri"/>
                <a:cs typeface="Calibri"/>
              </a:rPr>
              <a:t>SNRI/</a:t>
            </a:r>
            <a:r>
              <a:rPr sz="2200" spc="-85" dirty="0">
                <a:latin typeface="Times New Roman"/>
                <a:cs typeface="Times New Roman"/>
              </a:rPr>
              <a:t> </a:t>
            </a:r>
            <a:r>
              <a:rPr sz="2200" dirty="0">
                <a:latin typeface="Calibri"/>
                <a:cs typeface="Calibri"/>
              </a:rPr>
              <a:t>SSRI</a:t>
            </a:r>
            <a:r>
              <a:rPr sz="2200" spc="-80" dirty="0">
                <a:latin typeface="Times New Roman"/>
                <a:cs typeface="Times New Roman"/>
              </a:rPr>
              <a:t> </a:t>
            </a:r>
            <a:r>
              <a:rPr sz="2200" dirty="0">
                <a:latin typeface="Calibri"/>
                <a:cs typeface="Calibri"/>
              </a:rPr>
              <a:t>(may</a:t>
            </a:r>
            <a:r>
              <a:rPr sz="2200" spc="-100" dirty="0">
                <a:latin typeface="Times New Roman"/>
                <a:cs typeface="Times New Roman"/>
              </a:rPr>
              <a:t> </a:t>
            </a:r>
            <a:r>
              <a:rPr sz="2200" dirty="0">
                <a:latin typeface="Calibri"/>
                <a:cs typeface="Calibri"/>
              </a:rPr>
              <a:t>get</a:t>
            </a:r>
            <a:r>
              <a:rPr sz="2200" spc="-80" dirty="0">
                <a:latin typeface="Times New Roman"/>
                <a:cs typeface="Times New Roman"/>
              </a:rPr>
              <a:t> </a:t>
            </a:r>
            <a:r>
              <a:rPr sz="2200" spc="-10" dirty="0">
                <a:latin typeface="Calibri"/>
                <a:cs typeface="Calibri"/>
              </a:rPr>
              <a:t>benefit</a:t>
            </a:r>
            <a:r>
              <a:rPr sz="2200" spc="-90" dirty="0">
                <a:latin typeface="Times New Roman"/>
                <a:cs typeface="Times New Roman"/>
              </a:rPr>
              <a:t> </a:t>
            </a:r>
            <a:r>
              <a:rPr sz="2200" dirty="0">
                <a:latin typeface="Calibri"/>
                <a:cs typeface="Calibri"/>
              </a:rPr>
              <a:t>from</a:t>
            </a:r>
            <a:r>
              <a:rPr sz="2200" spc="-105" dirty="0">
                <a:latin typeface="Times New Roman"/>
                <a:cs typeface="Times New Roman"/>
              </a:rPr>
              <a:t> </a:t>
            </a:r>
            <a:r>
              <a:rPr sz="2200" dirty="0">
                <a:latin typeface="Calibri"/>
                <a:cs typeface="Calibri"/>
              </a:rPr>
              <a:t>v</a:t>
            </a:r>
            <a:r>
              <a:rPr sz="2200" spc="-95" dirty="0">
                <a:latin typeface="Times New Roman"/>
                <a:cs typeface="Times New Roman"/>
              </a:rPr>
              <a:t> </a:t>
            </a:r>
            <a:r>
              <a:rPr sz="2200" dirty="0">
                <a:latin typeface="Calibri"/>
                <a:cs typeface="Calibri"/>
              </a:rPr>
              <a:t>low</a:t>
            </a:r>
            <a:r>
              <a:rPr sz="2200" spc="-100" dirty="0">
                <a:latin typeface="Times New Roman"/>
                <a:cs typeface="Times New Roman"/>
              </a:rPr>
              <a:t> </a:t>
            </a:r>
            <a:r>
              <a:rPr sz="2200" spc="-10" dirty="0">
                <a:latin typeface="Calibri"/>
                <a:cs typeface="Calibri"/>
              </a:rPr>
              <a:t>doses)*</a:t>
            </a:r>
            <a:endParaRPr sz="2200" dirty="0">
              <a:latin typeface="Calibri"/>
              <a:cs typeface="Calibri"/>
            </a:endParaRPr>
          </a:p>
          <a:p>
            <a:pPr marL="241300" marR="490220" indent="-228600">
              <a:lnSpc>
                <a:spcPts val="2380"/>
              </a:lnSpc>
              <a:spcBef>
                <a:spcPts val="1030"/>
              </a:spcBef>
              <a:buChar char="-"/>
              <a:tabLst>
                <a:tab pos="241300" algn="l"/>
              </a:tabLst>
            </a:pPr>
            <a:r>
              <a:rPr sz="2200" dirty="0">
                <a:latin typeface="Calibri"/>
                <a:cs typeface="Calibri"/>
              </a:rPr>
              <a:t>Oxybutynin</a:t>
            </a:r>
            <a:r>
              <a:rPr sz="2200" spc="-85" dirty="0">
                <a:latin typeface="Times New Roman"/>
                <a:cs typeface="Times New Roman"/>
              </a:rPr>
              <a:t> </a:t>
            </a:r>
            <a:r>
              <a:rPr sz="2200" spc="-20" dirty="0">
                <a:latin typeface="Calibri"/>
                <a:cs typeface="Calibri"/>
              </a:rPr>
              <a:t>(Kentara</a:t>
            </a:r>
            <a:r>
              <a:rPr sz="2200" spc="-100" dirty="0">
                <a:latin typeface="Times New Roman"/>
                <a:cs typeface="Times New Roman"/>
              </a:rPr>
              <a:t> </a:t>
            </a:r>
            <a:r>
              <a:rPr sz="2200" dirty="0">
                <a:latin typeface="Calibri"/>
                <a:cs typeface="Calibri"/>
              </a:rPr>
              <a:t>patch</a:t>
            </a:r>
            <a:r>
              <a:rPr sz="2200" spc="-110" dirty="0">
                <a:latin typeface="Times New Roman"/>
                <a:cs typeface="Times New Roman"/>
              </a:rPr>
              <a:t> </a:t>
            </a:r>
            <a:r>
              <a:rPr sz="2200" dirty="0">
                <a:latin typeface="Calibri"/>
                <a:cs typeface="Calibri"/>
              </a:rPr>
              <a:t>or</a:t>
            </a:r>
            <a:r>
              <a:rPr sz="2200" spc="-95" dirty="0">
                <a:latin typeface="Times New Roman"/>
                <a:cs typeface="Times New Roman"/>
              </a:rPr>
              <a:t> </a:t>
            </a:r>
            <a:r>
              <a:rPr sz="2200" dirty="0">
                <a:latin typeface="Calibri"/>
                <a:cs typeface="Calibri"/>
              </a:rPr>
              <a:t>2.5mg</a:t>
            </a:r>
            <a:r>
              <a:rPr sz="2200" spc="-85" dirty="0">
                <a:latin typeface="Times New Roman"/>
                <a:cs typeface="Times New Roman"/>
              </a:rPr>
              <a:t> </a:t>
            </a:r>
            <a:r>
              <a:rPr sz="2200" dirty="0">
                <a:latin typeface="Calibri"/>
                <a:cs typeface="Calibri"/>
              </a:rPr>
              <a:t>PO</a:t>
            </a:r>
            <a:r>
              <a:rPr sz="2200" spc="-90" dirty="0">
                <a:latin typeface="Times New Roman"/>
                <a:cs typeface="Times New Roman"/>
              </a:rPr>
              <a:t> </a:t>
            </a:r>
            <a:r>
              <a:rPr sz="2200" dirty="0">
                <a:latin typeface="Calibri"/>
                <a:cs typeface="Calibri"/>
              </a:rPr>
              <a:t>going</a:t>
            </a:r>
            <a:r>
              <a:rPr sz="2200" spc="-105" dirty="0">
                <a:latin typeface="Times New Roman"/>
                <a:cs typeface="Times New Roman"/>
              </a:rPr>
              <a:t> </a:t>
            </a:r>
            <a:r>
              <a:rPr sz="2200" spc="-25" dirty="0">
                <a:latin typeface="Calibri"/>
                <a:cs typeface="Calibri"/>
              </a:rPr>
              <a:t>up</a:t>
            </a:r>
            <a:r>
              <a:rPr sz="2200" spc="-25" dirty="0">
                <a:latin typeface="Times New Roman"/>
                <a:cs typeface="Times New Roman"/>
              </a:rPr>
              <a:t> </a:t>
            </a:r>
            <a:r>
              <a:rPr sz="2200" spc="-10" dirty="0">
                <a:latin typeface="Calibri"/>
                <a:cs typeface="Calibri"/>
              </a:rPr>
              <a:t>slowly)</a:t>
            </a:r>
            <a:endParaRPr sz="2200" dirty="0">
              <a:latin typeface="Calibri"/>
              <a:cs typeface="Calibri"/>
            </a:endParaRPr>
          </a:p>
          <a:p>
            <a:pPr marL="240665" indent="-227965">
              <a:lnSpc>
                <a:spcPct val="100000"/>
              </a:lnSpc>
              <a:spcBef>
                <a:spcPts val="705"/>
              </a:spcBef>
              <a:buChar char="-"/>
              <a:tabLst>
                <a:tab pos="240665" algn="l"/>
              </a:tabLst>
            </a:pPr>
            <a:r>
              <a:rPr sz="2200" spc="-25" dirty="0">
                <a:latin typeface="Calibri"/>
                <a:cs typeface="Calibri"/>
              </a:rPr>
              <a:t>CBT</a:t>
            </a:r>
            <a:endParaRPr sz="2200" dirty="0">
              <a:latin typeface="Calibri"/>
              <a:cs typeface="Calibri"/>
            </a:endParaRPr>
          </a:p>
          <a:p>
            <a:pPr marL="240665" indent="-227965">
              <a:lnSpc>
                <a:spcPct val="100000"/>
              </a:lnSpc>
              <a:spcBef>
                <a:spcPts val="730"/>
              </a:spcBef>
              <a:buFont typeface="Arial"/>
              <a:buChar char="•"/>
              <a:tabLst>
                <a:tab pos="240665" algn="l"/>
              </a:tabLst>
            </a:pPr>
            <a:r>
              <a:rPr sz="2200" b="1" spc="-10" dirty="0">
                <a:latin typeface="Calibri"/>
                <a:cs typeface="Calibri"/>
              </a:rPr>
              <a:t>Sleep</a:t>
            </a:r>
            <a:endParaRPr sz="2200" dirty="0">
              <a:latin typeface="Calibri"/>
              <a:cs typeface="Calibri"/>
            </a:endParaRPr>
          </a:p>
          <a:p>
            <a:pPr marL="241300" marR="5080" indent="-228600">
              <a:lnSpc>
                <a:spcPts val="2380"/>
              </a:lnSpc>
              <a:spcBef>
                <a:spcPts val="1030"/>
              </a:spcBef>
              <a:buChar char="-"/>
              <a:tabLst>
                <a:tab pos="241300" algn="l"/>
              </a:tabLst>
            </a:pPr>
            <a:r>
              <a:rPr sz="2200" dirty="0" err="1">
                <a:latin typeface="Calibri"/>
                <a:cs typeface="Calibri"/>
              </a:rPr>
              <a:t>Gaba</a:t>
            </a:r>
            <a:r>
              <a:rPr lang="en-IE" sz="2200" dirty="0" err="1">
                <a:latin typeface="Calibri"/>
                <a:cs typeface="Calibri"/>
              </a:rPr>
              <a:t>pentin</a:t>
            </a:r>
            <a:r>
              <a:rPr sz="2200" spc="-95" dirty="0">
                <a:latin typeface="Times New Roman"/>
                <a:cs typeface="Times New Roman"/>
              </a:rPr>
              <a:t> </a:t>
            </a:r>
            <a:r>
              <a:rPr sz="2200" dirty="0">
                <a:latin typeface="Calibri"/>
                <a:cs typeface="Calibri"/>
              </a:rPr>
              <a:t>(start</a:t>
            </a:r>
            <a:r>
              <a:rPr sz="2200" spc="-85" dirty="0">
                <a:latin typeface="Times New Roman"/>
                <a:cs typeface="Times New Roman"/>
              </a:rPr>
              <a:t> </a:t>
            </a:r>
            <a:r>
              <a:rPr sz="2200" dirty="0">
                <a:latin typeface="Calibri"/>
                <a:cs typeface="Calibri"/>
              </a:rPr>
              <a:t>slow</a:t>
            </a:r>
            <a:r>
              <a:rPr sz="2200" spc="-90" dirty="0">
                <a:latin typeface="Times New Roman"/>
                <a:cs typeface="Times New Roman"/>
              </a:rPr>
              <a:t> </a:t>
            </a:r>
            <a:r>
              <a:rPr sz="2200" dirty="0">
                <a:latin typeface="Calibri"/>
                <a:cs typeface="Calibri"/>
              </a:rPr>
              <a:t>100mg</a:t>
            </a:r>
            <a:r>
              <a:rPr sz="2200" spc="-85" dirty="0">
                <a:latin typeface="Times New Roman"/>
                <a:cs typeface="Times New Roman"/>
              </a:rPr>
              <a:t> </a:t>
            </a:r>
            <a:r>
              <a:rPr sz="2200" dirty="0">
                <a:latin typeface="Calibri"/>
                <a:cs typeface="Calibri"/>
              </a:rPr>
              <a:t>nocte</a:t>
            </a:r>
            <a:r>
              <a:rPr sz="2200" spc="-80" dirty="0">
                <a:latin typeface="Times New Roman"/>
                <a:cs typeface="Times New Roman"/>
              </a:rPr>
              <a:t> </a:t>
            </a:r>
            <a:r>
              <a:rPr sz="2200" dirty="0">
                <a:latin typeface="Calibri"/>
                <a:cs typeface="Calibri"/>
              </a:rPr>
              <a:t>and</a:t>
            </a:r>
            <a:r>
              <a:rPr sz="2200" spc="-90" dirty="0">
                <a:latin typeface="Times New Roman"/>
                <a:cs typeface="Times New Roman"/>
              </a:rPr>
              <a:t> </a:t>
            </a:r>
            <a:r>
              <a:rPr sz="2200" dirty="0">
                <a:latin typeface="Calibri"/>
                <a:cs typeface="Calibri"/>
              </a:rPr>
              <a:t>work</a:t>
            </a:r>
            <a:r>
              <a:rPr sz="2200" spc="-90" dirty="0">
                <a:latin typeface="Times New Roman"/>
                <a:cs typeface="Times New Roman"/>
              </a:rPr>
              <a:t> </a:t>
            </a:r>
            <a:r>
              <a:rPr sz="2200" dirty="0">
                <a:latin typeface="Calibri"/>
                <a:cs typeface="Calibri"/>
              </a:rPr>
              <a:t>up</a:t>
            </a:r>
            <a:r>
              <a:rPr sz="2200" spc="-95" dirty="0">
                <a:latin typeface="Times New Roman"/>
                <a:cs typeface="Times New Roman"/>
              </a:rPr>
              <a:t> </a:t>
            </a:r>
            <a:r>
              <a:rPr sz="2200" dirty="0">
                <a:latin typeface="Calibri"/>
                <a:cs typeface="Calibri"/>
              </a:rPr>
              <a:t>to</a:t>
            </a:r>
            <a:r>
              <a:rPr sz="2200" spc="-80" dirty="0">
                <a:latin typeface="Times New Roman"/>
                <a:cs typeface="Times New Roman"/>
              </a:rPr>
              <a:t> </a:t>
            </a:r>
            <a:r>
              <a:rPr sz="2200" spc="-10" dirty="0">
                <a:latin typeface="Calibri"/>
                <a:cs typeface="Calibri"/>
              </a:rPr>
              <a:t>300mg</a:t>
            </a:r>
            <a:r>
              <a:rPr sz="2200" spc="-10" dirty="0">
                <a:latin typeface="Times New Roman"/>
                <a:cs typeface="Times New Roman"/>
              </a:rPr>
              <a:t> </a:t>
            </a:r>
            <a:r>
              <a:rPr sz="2200" dirty="0">
                <a:latin typeface="Calibri"/>
                <a:cs typeface="Calibri"/>
              </a:rPr>
              <a:t>TID)</a:t>
            </a:r>
            <a:r>
              <a:rPr sz="2200" spc="-65" dirty="0">
                <a:latin typeface="Times New Roman"/>
                <a:cs typeface="Times New Roman"/>
              </a:rPr>
              <a:t> </a:t>
            </a:r>
            <a:r>
              <a:rPr sz="2200" dirty="0">
                <a:latin typeface="Calibri"/>
                <a:cs typeface="Calibri"/>
              </a:rPr>
              <a:t>or</a:t>
            </a:r>
            <a:r>
              <a:rPr sz="2200" spc="-65" dirty="0">
                <a:latin typeface="Times New Roman"/>
                <a:cs typeface="Times New Roman"/>
              </a:rPr>
              <a:t> </a:t>
            </a:r>
            <a:r>
              <a:rPr sz="2200" spc="-10" dirty="0">
                <a:latin typeface="Calibri"/>
                <a:cs typeface="Calibri"/>
              </a:rPr>
              <a:t>Pregabalin</a:t>
            </a:r>
            <a:r>
              <a:rPr sz="2200" spc="-95" dirty="0">
                <a:latin typeface="Times New Roman"/>
                <a:cs typeface="Times New Roman"/>
              </a:rPr>
              <a:t> </a:t>
            </a:r>
            <a:r>
              <a:rPr sz="2200" spc="-10" dirty="0">
                <a:latin typeface="Calibri"/>
                <a:cs typeface="Calibri"/>
              </a:rPr>
              <a:t>(50-</a:t>
            </a:r>
            <a:r>
              <a:rPr sz="2200" dirty="0">
                <a:latin typeface="Calibri"/>
                <a:cs typeface="Calibri"/>
              </a:rPr>
              <a:t>300mg</a:t>
            </a:r>
            <a:r>
              <a:rPr sz="2200" spc="-65" dirty="0">
                <a:latin typeface="Times New Roman"/>
                <a:cs typeface="Times New Roman"/>
              </a:rPr>
              <a:t> </a:t>
            </a:r>
            <a:r>
              <a:rPr sz="2200" dirty="0">
                <a:latin typeface="Calibri"/>
                <a:cs typeface="Calibri"/>
              </a:rPr>
              <a:t>daily</a:t>
            </a:r>
            <a:r>
              <a:rPr sz="2200" spc="-65" dirty="0">
                <a:latin typeface="Times New Roman"/>
                <a:cs typeface="Times New Roman"/>
              </a:rPr>
              <a:t> </a:t>
            </a:r>
            <a:r>
              <a:rPr sz="2200" dirty="0">
                <a:latin typeface="Calibri"/>
                <a:cs typeface="Calibri"/>
              </a:rPr>
              <a:t>in</a:t>
            </a:r>
            <a:r>
              <a:rPr sz="2200" spc="-60" dirty="0">
                <a:latin typeface="Times New Roman"/>
                <a:cs typeface="Times New Roman"/>
              </a:rPr>
              <a:t> </a:t>
            </a:r>
            <a:r>
              <a:rPr sz="2200" dirty="0">
                <a:latin typeface="Calibri"/>
                <a:cs typeface="Calibri"/>
              </a:rPr>
              <a:t>div</a:t>
            </a:r>
            <a:r>
              <a:rPr sz="2200" spc="-80" dirty="0">
                <a:latin typeface="Times New Roman"/>
                <a:cs typeface="Times New Roman"/>
              </a:rPr>
              <a:t> </a:t>
            </a:r>
            <a:r>
              <a:rPr sz="2200" spc="-10" dirty="0">
                <a:latin typeface="Calibri"/>
                <a:cs typeface="Calibri"/>
              </a:rPr>
              <a:t>doses)</a:t>
            </a:r>
            <a:endParaRPr sz="2200" dirty="0">
              <a:latin typeface="Calibri"/>
              <a:cs typeface="Calibri"/>
            </a:endParaRPr>
          </a:p>
          <a:p>
            <a:pPr marL="240665" indent="-227965">
              <a:lnSpc>
                <a:spcPct val="100000"/>
              </a:lnSpc>
              <a:spcBef>
                <a:spcPts val="705"/>
              </a:spcBef>
              <a:buChar char="-"/>
              <a:tabLst>
                <a:tab pos="240665" algn="l"/>
              </a:tabLst>
            </a:pPr>
            <a:r>
              <a:rPr sz="2200" spc="-10" dirty="0">
                <a:latin typeface="Calibri"/>
                <a:cs typeface="Calibri"/>
              </a:rPr>
              <a:t>Mirtazapine</a:t>
            </a:r>
            <a:r>
              <a:rPr sz="2200" spc="-100" dirty="0">
                <a:latin typeface="Times New Roman"/>
                <a:cs typeface="Times New Roman"/>
              </a:rPr>
              <a:t> </a:t>
            </a:r>
            <a:r>
              <a:rPr sz="2200" dirty="0">
                <a:latin typeface="Calibri"/>
                <a:cs typeface="Calibri"/>
              </a:rPr>
              <a:t>7.5mg</a:t>
            </a:r>
            <a:r>
              <a:rPr sz="2200" spc="-95" dirty="0">
                <a:latin typeface="Times New Roman"/>
                <a:cs typeface="Times New Roman"/>
              </a:rPr>
              <a:t> </a:t>
            </a:r>
            <a:r>
              <a:rPr sz="2200" spc="-20" dirty="0">
                <a:latin typeface="Calibri"/>
                <a:cs typeface="Calibri"/>
              </a:rPr>
              <a:t>nocte</a:t>
            </a:r>
            <a:endParaRPr sz="2200" dirty="0">
              <a:latin typeface="Calibri"/>
              <a:cs typeface="Calibri"/>
            </a:endParaRPr>
          </a:p>
          <a:p>
            <a:pPr marL="240665" indent="-227965">
              <a:lnSpc>
                <a:spcPct val="100000"/>
              </a:lnSpc>
              <a:spcBef>
                <a:spcPts val="730"/>
              </a:spcBef>
              <a:buChar char="-"/>
              <a:tabLst>
                <a:tab pos="240665" algn="l"/>
              </a:tabLst>
            </a:pPr>
            <a:r>
              <a:rPr sz="2200" spc="-10" dirty="0">
                <a:latin typeface="Calibri"/>
                <a:cs typeface="Calibri"/>
              </a:rPr>
              <a:t>Phenergan</a:t>
            </a:r>
            <a:r>
              <a:rPr sz="2200" spc="-95" dirty="0">
                <a:latin typeface="Times New Roman"/>
                <a:cs typeface="Times New Roman"/>
              </a:rPr>
              <a:t> </a:t>
            </a:r>
            <a:r>
              <a:rPr sz="2200" dirty="0">
                <a:latin typeface="Calibri"/>
                <a:cs typeface="Calibri"/>
              </a:rPr>
              <a:t>25mg</a:t>
            </a:r>
            <a:r>
              <a:rPr sz="2200" spc="-100" dirty="0">
                <a:latin typeface="Times New Roman"/>
                <a:cs typeface="Times New Roman"/>
              </a:rPr>
              <a:t> </a:t>
            </a:r>
            <a:r>
              <a:rPr sz="2200" dirty="0">
                <a:latin typeface="Calibri"/>
                <a:cs typeface="Calibri"/>
              </a:rPr>
              <a:t>nocte/</a:t>
            </a:r>
            <a:r>
              <a:rPr sz="2200" spc="-80" dirty="0">
                <a:latin typeface="Times New Roman"/>
                <a:cs typeface="Times New Roman"/>
              </a:rPr>
              <a:t> </a:t>
            </a:r>
            <a:r>
              <a:rPr sz="2200" dirty="0">
                <a:latin typeface="Calibri"/>
                <a:cs typeface="Calibri"/>
              </a:rPr>
              <a:t>Piriton</a:t>
            </a:r>
            <a:r>
              <a:rPr sz="2200" spc="-110" dirty="0">
                <a:latin typeface="Times New Roman"/>
                <a:cs typeface="Times New Roman"/>
              </a:rPr>
              <a:t> </a:t>
            </a:r>
            <a:r>
              <a:rPr sz="2200" dirty="0">
                <a:latin typeface="Calibri"/>
                <a:cs typeface="Calibri"/>
              </a:rPr>
              <a:t>4mg</a:t>
            </a:r>
            <a:r>
              <a:rPr sz="2200" spc="-85" dirty="0">
                <a:latin typeface="Times New Roman"/>
                <a:cs typeface="Times New Roman"/>
              </a:rPr>
              <a:t> </a:t>
            </a:r>
            <a:r>
              <a:rPr sz="2200" spc="-10" dirty="0">
                <a:latin typeface="Calibri"/>
                <a:cs typeface="Calibri"/>
              </a:rPr>
              <a:t>nocte</a:t>
            </a:r>
            <a:endParaRPr sz="2200" dirty="0">
              <a:latin typeface="Calibri"/>
              <a:cs typeface="Calibri"/>
            </a:endParaRPr>
          </a:p>
        </p:txBody>
      </p:sp>
      <p:sp>
        <p:nvSpPr>
          <p:cNvPr id="4" name="object 4"/>
          <p:cNvSpPr txBox="1"/>
          <p:nvPr/>
        </p:nvSpPr>
        <p:spPr>
          <a:xfrm>
            <a:off x="416458" y="5191504"/>
            <a:ext cx="1571625" cy="360680"/>
          </a:xfrm>
          <a:prstGeom prst="rect">
            <a:avLst/>
          </a:prstGeom>
        </p:spPr>
        <p:txBody>
          <a:bodyPr vert="horz" wrap="square" lIns="0" tIns="12065" rIns="0" bIns="0" rtlCol="0">
            <a:spAutoFit/>
          </a:bodyPr>
          <a:lstStyle/>
          <a:p>
            <a:pPr marL="12700">
              <a:lnSpc>
                <a:spcPct val="100000"/>
              </a:lnSpc>
              <a:spcBef>
                <a:spcPts val="95"/>
              </a:spcBef>
              <a:tabLst>
                <a:tab pos="240665" algn="l"/>
              </a:tabLst>
            </a:pPr>
            <a:r>
              <a:rPr sz="2200" spc="-50" dirty="0">
                <a:latin typeface="Calibri"/>
                <a:cs typeface="Calibri"/>
              </a:rPr>
              <a:t>-</a:t>
            </a:r>
            <a:r>
              <a:rPr sz="2200" dirty="0">
                <a:latin typeface="Times New Roman"/>
                <a:cs typeface="Times New Roman"/>
              </a:rPr>
              <a:t>	</a:t>
            </a:r>
            <a:endParaRPr sz="2200" dirty="0">
              <a:latin typeface="Calibri"/>
              <a:cs typeface="Calibri"/>
            </a:endParaRPr>
          </a:p>
        </p:txBody>
      </p:sp>
      <p:sp>
        <p:nvSpPr>
          <p:cNvPr id="5" name="object 5"/>
          <p:cNvSpPr txBox="1"/>
          <p:nvPr/>
        </p:nvSpPr>
        <p:spPr>
          <a:xfrm>
            <a:off x="7272655" y="1073557"/>
            <a:ext cx="4488180" cy="3642995"/>
          </a:xfrm>
          <a:prstGeom prst="rect">
            <a:avLst/>
          </a:prstGeom>
        </p:spPr>
        <p:txBody>
          <a:bodyPr vert="horz" wrap="square" lIns="0" tIns="38735" rIns="0" bIns="0" rtlCol="0">
            <a:spAutoFit/>
          </a:bodyPr>
          <a:lstStyle/>
          <a:p>
            <a:pPr marL="240665" indent="-227965">
              <a:lnSpc>
                <a:spcPct val="100000"/>
              </a:lnSpc>
              <a:spcBef>
                <a:spcPts val="305"/>
              </a:spcBef>
              <a:buFont typeface="Arial"/>
              <a:buChar char="•"/>
              <a:tabLst>
                <a:tab pos="240665" algn="l"/>
              </a:tabLst>
            </a:pPr>
            <a:r>
              <a:rPr sz="2200" b="1" spc="-20" dirty="0">
                <a:latin typeface="Calibri"/>
                <a:cs typeface="Calibri"/>
              </a:rPr>
              <a:t>Mood</a:t>
            </a:r>
            <a:endParaRPr sz="2200" dirty="0">
              <a:latin typeface="Calibri"/>
              <a:cs typeface="Calibri"/>
            </a:endParaRPr>
          </a:p>
          <a:p>
            <a:pPr marL="12700">
              <a:lnSpc>
                <a:spcPct val="100000"/>
              </a:lnSpc>
              <a:spcBef>
                <a:spcPts val="200"/>
              </a:spcBef>
            </a:pPr>
            <a:r>
              <a:rPr sz="2200" spc="-10" dirty="0">
                <a:latin typeface="Calibri"/>
                <a:cs typeface="Calibri"/>
              </a:rPr>
              <a:t>-</a:t>
            </a:r>
            <a:r>
              <a:rPr sz="2200" dirty="0">
                <a:latin typeface="Calibri"/>
                <a:cs typeface="Calibri"/>
              </a:rPr>
              <a:t>SNRI/</a:t>
            </a:r>
            <a:r>
              <a:rPr sz="2200" spc="-80" dirty="0">
                <a:latin typeface="Times New Roman"/>
                <a:cs typeface="Times New Roman"/>
              </a:rPr>
              <a:t> </a:t>
            </a:r>
            <a:r>
              <a:rPr sz="2200" dirty="0">
                <a:latin typeface="Calibri"/>
                <a:cs typeface="Calibri"/>
              </a:rPr>
              <a:t>SSRI:</a:t>
            </a:r>
            <a:r>
              <a:rPr sz="2200" spc="-95" dirty="0">
                <a:latin typeface="Times New Roman"/>
                <a:cs typeface="Times New Roman"/>
              </a:rPr>
              <a:t> </a:t>
            </a:r>
            <a:r>
              <a:rPr sz="2200" spc="-10" dirty="0">
                <a:latin typeface="Calibri"/>
                <a:cs typeface="Calibri"/>
              </a:rPr>
              <a:t>Sertraline</a:t>
            </a:r>
            <a:r>
              <a:rPr sz="2200" spc="-100" dirty="0">
                <a:latin typeface="Times New Roman"/>
                <a:cs typeface="Times New Roman"/>
              </a:rPr>
              <a:t> </a:t>
            </a:r>
            <a:r>
              <a:rPr sz="2200" dirty="0">
                <a:latin typeface="Calibri"/>
                <a:cs typeface="Calibri"/>
              </a:rPr>
              <a:t>best</a:t>
            </a:r>
            <a:r>
              <a:rPr sz="2200" spc="-100" dirty="0">
                <a:latin typeface="Times New Roman"/>
                <a:cs typeface="Times New Roman"/>
              </a:rPr>
              <a:t> </a:t>
            </a:r>
            <a:r>
              <a:rPr sz="2200" dirty="0">
                <a:latin typeface="Calibri"/>
                <a:cs typeface="Calibri"/>
              </a:rPr>
              <a:t>for</a:t>
            </a:r>
            <a:r>
              <a:rPr sz="2200" spc="-80" dirty="0">
                <a:latin typeface="Times New Roman"/>
                <a:cs typeface="Times New Roman"/>
              </a:rPr>
              <a:t> </a:t>
            </a:r>
            <a:r>
              <a:rPr sz="2200" spc="-10" dirty="0">
                <a:latin typeface="Calibri"/>
                <a:cs typeface="Calibri"/>
              </a:rPr>
              <a:t>anxiety*</a:t>
            </a:r>
            <a:endParaRPr sz="2200" dirty="0">
              <a:latin typeface="Calibri"/>
              <a:cs typeface="Calibri"/>
            </a:endParaRPr>
          </a:p>
          <a:p>
            <a:pPr marL="12700">
              <a:lnSpc>
                <a:spcPct val="100000"/>
              </a:lnSpc>
              <a:spcBef>
                <a:spcPts val="204"/>
              </a:spcBef>
            </a:pPr>
            <a:r>
              <a:rPr sz="2200" spc="-10" dirty="0">
                <a:latin typeface="Calibri"/>
                <a:cs typeface="Calibri"/>
              </a:rPr>
              <a:t>-</a:t>
            </a:r>
            <a:r>
              <a:rPr sz="2200" spc="-25" dirty="0">
                <a:latin typeface="Calibri"/>
                <a:cs typeface="Calibri"/>
              </a:rPr>
              <a:t>CBT</a:t>
            </a:r>
            <a:endParaRPr sz="2200" dirty="0">
              <a:latin typeface="Calibri"/>
              <a:cs typeface="Calibri"/>
            </a:endParaRPr>
          </a:p>
          <a:p>
            <a:pPr marL="240665" indent="-227965">
              <a:lnSpc>
                <a:spcPct val="100000"/>
              </a:lnSpc>
              <a:spcBef>
                <a:spcPts val="215"/>
              </a:spcBef>
              <a:buFont typeface="Arial"/>
              <a:buChar char="•"/>
              <a:tabLst>
                <a:tab pos="240665" algn="l"/>
              </a:tabLst>
            </a:pPr>
            <a:r>
              <a:rPr sz="2200" b="1" dirty="0">
                <a:latin typeface="Calibri"/>
                <a:cs typeface="Calibri"/>
              </a:rPr>
              <a:t>Joint</a:t>
            </a:r>
            <a:r>
              <a:rPr sz="2200" spc="-80" dirty="0">
                <a:latin typeface="Times New Roman"/>
                <a:cs typeface="Times New Roman"/>
              </a:rPr>
              <a:t> </a:t>
            </a:r>
            <a:r>
              <a:rPr sz="2200" b="1" spc="-10" dirty="0">
                <a:latin typeface="Calibri"/>
                <a:cs typeface="Calibri"/>
              </a:rPr>
              <a:t>pains</a:t>
            </a:r>
            <a:endParaRPr sz="2200" dirty="0">
              <a:latin typeface="Calibri"/>
              <a:cs typeface="Calibri"/>
            </a:endParaRPr>
          </a:p>
          <a:p>
            <a:pPr marL="12700">
              <a:lnSpc>
                <a:spcPct val="100000"/>
              </a:lnSpc>
              <a:spcBef>
                <a:spcPts val="210"/>
              </a:spcBef>
            </a:pPr>
            <a:r>
              <a:rPr sz="2200" spc="-20" dirty="0">
                <a:latin typeface="Calibri"/>
                <a:cs typeface="Calibri"/>
              </a:rPr>
              <a:t>-</a:t>
            </a:r>
            <a:r>
              <a:rPr sz="2200" spc="-40" dirty="0">
                <a:latin typeface="Calibri"/>
                <a:cs typeface="Calibri"/>
              </a:rPr>
              <a:t>Yoga/</a:t>
            </a:r>
            <a:r>
              <a:rPr sz="2200" spc="-85" dirty="0">
                <a:latin typeface="Times New Roman"/>
                <a:cs typeface="Times New Roman"/>
              </a:rPr>
              <a:t> </a:t>
            </a:r>
            <a:r>
              <a:rPr sz="2200" spc="-10" dirty="0">
                <a:latin typeface="Calibri"/>
                <a:cs typeface="Calibri"/>
              </a:rPr>
              <a:t>Acupuncture</a:t>
            </a:r>
            <a:endParaRPr sz="2200" dirty="0">
              <a:latin typeface="Calibri"/>
              <a:cs typeface="Calibri"/>
            </a:endParaRPr>
          </a:p>
          <a:p>
            <a:pPr marL="12700">
              <a:lnSpc>
                <a:spcPct val="100000"/>
              </a:lnSpc>
              <a:spcBef>
                <a:spcPts val="204"/>
              </a:spcBef>
            </a:pPr>
            <a:r>
              <a:rPr sz="2200" dirty="0">
                <a:latin typeface="Calibri"/>
                <a:cs typeface="Calibri"/>
              </a:rPr>
              <a:t>-</a:t>
            </a:r>
            <a:r>
              <a:rPr sz="2200" dirty="0" err="1">
                <a:latin typeface="Calibri"/>
                <a:cs typeface="Calibri"/>
              </a:rPr>
              <a:t>Gaba</a:t>
            </a:r>
            <a:r>
              <a:rPr lang="en-IE" sz="2200" dirty="0" err="1">
                <a:latin typeface="Calibri"/>
                <a:cs typeface="Calibri"/>
              </a:rPr>
              <a:t>pentin</a:t>
            </a:r>
            <a:r>
              <a:rPr sz="2200" spc="-60" dirty="0">
                <a:latin typeface="Times New Roman"/>
                <a:cs typeface="Times New Roman"/>
              </a:rPr>
              <a:t> </a:t>
            </a:r>
            <a:r>
              <a:rPr sz="2200" dirty="0">
                <a:latin typeface="Calibri"/>
                <a:cs typeface="Calibri"/>
              </a:rPr>
              <a:t>(as</a:t>
            </a:r>
            <a:r>
              <a:rPr sz="2200" spc="-55" dirty="0">
                <a:latin typeface="Times New Roman"/>
                <a:cs typeface="Times New Roman"/>
              </a:rPr>
              <a:t> </a:t>
            </a:r>
            <a:r>
              <a:rPr sz="2200" spc="-10" dirty="0">
                <a:latin typeface="Calibri"/>
                <a:cs typeface="Calibri"/>
              </a:rPr>
              <a:t>above)</a:t>
            </a:r>
            <a:endParaRPr sz="2200" dirty="0">
              <a:latin typeface="Calibri"/>
              <a:cs typeface="Calibri"/>
            </a:endParaRPr>
          </a:p>
          <a:p>
            <a:pPr marL="240665" indent="-227965">
              <a:lnSpc>
                <a:spcPct val="100000"/>
              </a:lnSpc>
              <a:spcBef>
                <a:spcPts val="215"/>
              </a:spcBef>
              <a:buFont typeface="Arial"/>
              <a:buChar char="•"/>
              <a:tabLst>
                <a:tab pos="240665" algn="l"/>
              </a:tabLst>
            </a:pPr>
            <a:r>
              <a:rPr sz="2200" b="1" spc="-25" dirty="0">
                <a:latin typeface="Calibri"/>
                <a:cs typeface="Calibri"/>
              </a:rPr>
              <a:t>GSM</a:t>
            </a:r>
            <a:endParaRPr sz="2200" dirty="0">
              <a:latin typeface="Calibri"/>
              <a:cs typeface="Calibri"/>
            </a:endParaRPr>
          </a:p>
          <a:p>
            <a:pPr marL="12700">
              <a:lnSpc>
                <a:spcPct val="100000"/>
              </a:lnSpc>
              <a:spcBef>
                <a:spcPts val="204"/>
              </a:spcBef>
            </a:pPr>
            <a:r>
              <a:rPr sz="2200" spc="-20" dirty="0">
                <a:latin typeface="Calibri"/>
                <a:cs typeface="Calibri"/>
              </a:rPr>
              <a:t>-</a:t>
            </a:r>
            <a:r>
              <a:rPr sz="2200" spc="-10" dirty="0">
                <a:latin typeface="Calibri"/>
                <a:cs typeface="Calibri"/>
              </a:rPr>
              <a:t>Moisturisers/</a:t>
            </a:r>
            <a:r>
              <a:rPr sz="2200" spc="-60" dirty="0">
                <a:latin typeface="Times New Roman"/>
                <a:cs typeface="Times New Roman"/>
              </a:rPr>
              <a:t> </a:t>
            </a:r>
            <a:r>
              <a:rPr sz="2200" spc="-20" dirty="0">
                <a:latin typeface="Calibri"/>
                <a:cs typeface="Calibri"/>
              </a:rPr>
              <a:t>Lubes</a:t>
            </a:r>
            <a:endParaRPr sz="2200" dirty="0">
              <a:latin typeface="Calibri"/>
              <a:cs typeface="Calibri"/>
            </a:endParaRPr>
          </a:p>
          <a:p>
            <a:pPr marL="12700">
              <a:lnSpc>
                <a:spcPct val="100000"/>
              </a:lnSpc>
              <a:spcBef>
                <a:spcPts val="204"/>
              </a:spcBef>
            </a:pPr>
            <a:r>
              <a:rPr sz="2200" spc="-20" dirty="0">
                <a:latin typeface="Calibri"/>
                <a:cs typeface="Calibri"/>
              </a:rPr>
              <a:t>-</a:t>
            </a:r>
            <a:r>
              <a:rPr sz="2200" dirty="0">
                <a:latin typeface="Calibri"/>
                <a:cs typeface="Calibri"/>
              </a:rPr>
              <a:t>Local</a:t>
            </a:r>
            <a:r>
              <a:rPr sz="2200" spc="-70" dirty="0">
                <a:latin typeface="Times New Roman"/>
                <a:cs typeface="Times New Roman"/>
              </a:rPr>
              <a:t> </a:t>
            </a:r>
            <a:r>
              <a:rPr sz="2200" spc="-40" dirty="0">
                <a:latin typeface="Calibri"/>
                <a:cs typeface="Calibri"/>
              </a:rPr>
              <a:t>Vag</a:t>
            </a:r>
            <a:r>
              <a:rPr sz="2200" spc="-80" dirty="0">
                <a:latin typeface="Times New Roman"/>
                <a:cs typeface="Times New Roman"/>
              </a:rPr>
              <a:t> </a:t>
            </a:r>
            <a:r>
              <a:rPr sz="2200" dirty="0">
                <a:latin typeface="Calibri"/>
                <a:cs typeface="Calibri"/>
              </a:rPr>
              <a:t>E2</a:t>
            </a:r>
            <a:r>
              <a:rPr sz="2200" spc="-80" dirty="0">
                <a:latin typeface="Times New Roman"/>
                <a:cs typeface="Times New Roman"/>
              </a:rPr>
              <a:t> </a:t>
            </a:r>
            <a:r>
              <a:rPr sz="2200" dirty="0">
                <a:latin typeface="Calibri"/>
                <a:cs typeface="Calibri"/>
              </a:rPr>
              <a:t>or</a:t>
            </a:r>
            <a:r>
              <a:rPr sz="2200" spc="-80" dirty="0">
                <a:latin typeface="Times New Roman"/>
                <a:cs typeface="Times New Roman"/>
              </a:rPr>
              <a:t> </a:t>
            </a:r>
            <a:r>
              <a:rPr sz="2200" dirty="0">
                <a:latin typeface="Calibri"/>
                <a:cs typeface="Calibri"/>
              </a:rPr>
              <a:t>E3</a:t>
            </a:r>
            <a:r>
              <a:rPr sz="2200" spc="-80" dirty="0">
                <a:latin typeface="Times New Roman"/>
                <a:cs typeface="Times New Roman"/>
              </a:rPr>
              <a:t> </a:t>
            </a:r>
            <a:r>
              <a:rPr sz="2200" dirty="0">
                <a:latin typeface="Calibri"/>
                <a:cs typeface="Calibri"/>
              </a:rPr>
              <a:t>(C/I</a:t>
            </a:r>
            <a:r>
              <a:rPr sz="2200" spc="-75" dirty="0">
                <a:latin typeface="Times New Roman"/>
                <a:cs typeface="Times New Roman"/>
              </a:rPr>
              <a:t> </a:t>
            </a:r>
            <a:r>
              <a:rPr sz="2200" dirty="0">
                <a:latin typeface="Calibri"/>
                <a:cs typeface="Calibri"/>
              </a:rPr>
              <a:t>w</a:t>
            </a:r>
            <a:r>
              <a:rPr sz="2200" spc="-70" dirty="0">
                <a:latin typeface="Times New Roman"/>
                <a:cs typeface="Times New Roman"/>
              </a:rPr>
              <a:t> </a:t>
            </a:r>
            <a:r>
              <a:rPr sz="2200" spc="-25" dirty="0">
                <a:latin typeface="Calibri"/>
                <a:cs typeface="Calibri"/>
              </a:rPr>
              <a:t>AI)</a:t>
            </a:r>
            <a:endParaRPr sz="2200" dirty="0">
              <a:latin typeface="Calibri"/>
              <a:cs typeface="Calibri"/>
            </a:endParaRPr>
          </a:p>
          <a:p>
            <a:pPr marL="12700">
              <a:lnSpc>
                <a:spcPct val="100000"/>
              </a:lnSpc>
              <a:spcBef>
                <a:spcPts val="215"/>
              </a:spcBef>
            </a:pPr>
            <a:r>
              <a:rPr sz="2200" spc="-20" dirty="0">
                <a:latin typeface="Calibri"/>
                <a:cs typeface="Calibri"/>
              </a:rPr>
              <a:t>-</a:t>
            </a:r>
            <a:r>
              <a:rPr sz="2200" spc="-10" dirty="0">
                <a:latin typeface="Calibri"/>
                <a:cs typeface="Calibri"/>
              </a:rPr>
              <a:t>LASER??</a:t>
            </a:r>
            <a:endParaRPr sz="2200" dirty="0">
              <a:latin typeface="Calibri"/>
              <a:cs typeface="Calibri"/>
            </a:endParaRPr>
          </a:p>
        </p:txBody>
      </p:sp>
      <p:sp>
        <p:nvSpPr>
          <p:cNvPr id="6" name="object 6"/>
          <p:cNvSpPr txBox="1"/>
          <p:nvPr/>
        </p:nvSpPr>
        <p:spPr>
          <a:xfrm>
            <a:off x="4343400" y="5371844"/>
            <a:ext cx="7752587" cy="566822"/>
          </a:xfrm>
          <a:prstGeom prst="rect">
            <a:avLst/>
          </a:prstGeom>
        </p:spPr>
        <p:txBody>
          <a:bodyPr vert="horz" wrap="square" lIns="0" tIns="12700" rIns="0" bIns="0" rtlCol="0">
            <a:spAutoFit/>
          </a:bodyPr>
          <a:lstStyle/>
          <a:p>
            <a:pPr marL="2574290" marR="5080" indent="-2562225">
              <a:lnSpc>
                <a:spcPct val="100000"/>
              </a:lnSpc>
              <a:spcBef>
                <a:spcPts val="100"/>
              </a:spcBef>
            </a:pPr>
            <a:r>
              <a:rPr sz="1800" b="1" i="1" spc="-10" dirty="0">
                <a:solidFill>
                  <a:srgbClr val="00AF50"/>
                </a:solidFill>
                <a:latin typeface="Calibri"/>
                <a:cs typeface="Calibri"/>
              </a:rPr>
              <a:t>*Avoid</a:t>
            </a:r>
            <a:r>
              <a:rPr sz="1800" spc="-50" dirty="0">
                <a:solidFill>
                  <a:srgbClr val="00AF50"/>
                </a:solidFill>
                <a:latin typeface="Times New Roman"/>
                <a:cs typeface="Times New Roman"/>
              </a:rPr>
              <a:t> </a:t>
            </a:r>
            <a:r>
              <a:rPr sz="1800" b="1" i="1" spc="-20" dirty="0">
                <a:solidFill>
                  <a:srgbClr val="00AF50"/>
                </a:solidFill>
                <a:latin typeface="Calibri"/>
                <a:cs typeface="Calibri"/>
              </a:rPr>
              <a:t>Paroxetine,</a:t>
            </a:r>
            <a:r>
              <a:rPr sz="1800" spc="-55" dirty="0">
                <a:solidFill>
                  <a:srgbClr val="00AF50"/>
                </a:solidFill>
                <a:latin typeface="Times New Roman"/>
                <a:cs typeface="Times New Roman"/>
              </a:rPr>
              <a:t> </a:t>
            </a:r>
            <a:r>
              <a:rPr sz="1800" b="1" i="1" spc="-20" dirty="0">
                <a:solidFill>
                  <a:srgbClr val="00AF50"/>
                </a:solidFill>
                <a:latin typeface="Calibri"/>
                <a:cs typeface="Calibri"/>
              </a:rPr>
              <a:t>Fluoxetine</a:t>
            </a:r>
            <a:r>
              <a:rPr sz="1800" spc="-70" dirty="0">
                <a:solidFill>
                  <a:srgbClr val="00AF50"/>
                </a:solidFill>
                <a:latin typeface="Times New Roman"/>
                <a:cs typeface="Times New Roman"/>
              </a:rPr>
              <a:t> </a:t>
            </a:r>
            <a:r>
              <a:rPr sz="1800" b="1" i="1" dirty="0">
                <a:solidFill>
                  <a:srgbClr val="00AF50"/>
                </a:solidFill>
                <a:latin typeface="Calibri"/>
                <a:cs typeface="Calibri"/>
              </a:rPr>
              <a:t>and</a:t>
            </a:r>
            <a:r>
              <a:rPr sz="1800" spc="-55" dirty="0">
                <a:solidFill>
                  <a:srgbClr val="00AF50"/>
                </a:solidFill>
                <a:latin typeface="Times New Roman"/>
                <a:cs typeface="Times New Roman"/>
              </a:rPr>
              <a:t> </a:t>
            </a:r>
            <a:r>
              <a:rPr sz="1800" b="1" i="1" spc="-10" dirty="0">
                <a:solidFill>
                  <a:srgbClr val="00AF50"/>
                </a:solidFill>
                <a:latin typeface="Calibri"/>
                <a:cs typeface="Calibri"/>
              </a:rPr>
              <a:t>Sertraline</a:t>
            </a:r>
            <a:r>
              <a:rPr sz="1800" spc="-65" dirty="0">
                <a:solidFill>
                  <a:srgbClr val="00AF50"/>
                </a:solidFill>
                <a:latin typeface="Times New Roman"/>
                <a:cs typeface="Times New Roman"/>
              </a:rPr>
              <a:t> </a:t>
            </a:r>
            <a:r>
              <a:rPr sz="1800" b="1" i="1" dirty="0">
                <a:solidFill>
                  <a:srgbClr val="00AF50"/>
                </a:solidFill>
                <a:latin typeface="Calibri"/>
                <a:cs typeface="Calibri"/>
              </a:rPr>
              <a:t>for</a:t>
            </a:r>
            <a:r>
              <a:rPr sz="1800" spc="-35" dirty="0">
                <a:solidFill>
                  <a:srgbClr val="00AF50"/>
                </a:solidFill>
                <a:latin typeface="Times New Roman"/>
                <a:cs typeface="Times New Roman"/>
              </a:rPr>
              <a:t> </a:t>
            </a:r>
            <a:r>
              <a:rPr sz="1800" b="1" i="1" spc="-45" dirty="0" err="1">
                <a:solidFill>
                  <a:srgbClr val="00AF50"/>
                </a:solidFill>
                <a:latin typeface="Calibri"/>
                <a:cs typeface="Calibri"/>
              </a:rPr>
              <a:t>Tamox</a:t>
            </a:r>
            <a:r>
              <a:rPr lang="en-IE" spc="-60" dirty="0" err="1">
                <a:solidFill>
                  <a:srgbClr val="00AF50"/>
                </a:solidFill>
                <a:latin typeface="Times New Roman"/>
                <a:cs typeface="Times New Roman"/>
              </a:rPr>
              <a:t>i</a:t>
            </a:r>
            <a:r>
              <a:rPr lang="en-IE" b="1" spc="-60" dirty="0" err="1">
                <a:solidFill>
                  <a:srgbClr val="00AF50"/>
                </a:solidFill>
                <a:latin typeface="Times New Roman"/>
                <a:cs typeface="Times New Roman"/>
              </a:rPr>
              <a:t>fen</a:t>
            </a:r>
            <a:r>
              <a:rPr lang="en-IE" b="1" spc="-60" dirty="0">
                <a:solidFill>
                  <a:srgbClr val="00AF50"/>
                </a:solidFill>
                <a:latin typeface="Times New Roman"/>
                <a:cs typeface="Times New Roman"/>
              </a:rPr>
              <a:t> </a:t>
            </a:r>
            <a:r>
              <a:rPr sz="1800" b="1" i="1" dirty="0">
                <a:solidFill>
                  <a:srgbClr val="00AF50"/>
                </a:solidFill>
                <a:latin typeface="Calibri"/>
                <a:cs typeface="Calibri"/>
              </a:rPr>
              <a:t>users-</a:t>
            </a:r>
            <a:r>
              <a:rPr sz="1800" spc="-45" dirty="0">
                <a:solidFill>
                  <a:srgbClr val="00AF50"/>
                </a:solidFill>
                <a:latin typeface="Times New Roman"/>
                <a:cs typeface="Times New Roman"/>
              </a:rPr>
              <a:t> </a:t>
            </a:r>
            <a:r>
              <a:rPr sz="1800" spc="-60" dirty="0">
                <a:solidFill>
                  <a:srgbClr val="00AF50"/>
                </a:solidFill>
                <a:latin typeface="Times New Roman"/>
                <a:cs typeface="Times New Roman"/>
              </a:rPr>
              <a:t> </a:t>
            </a:r>
            <a:r>
              <a:rPr sz="1800" b="1" i="1" spc="-10" dirty="0">
                <a:solidFill>
                  <a:srgbClr val="00AF50"/>
                </a:solidFill>
                <a:latin typeface="Calibri"/>
                <a:cs typeface="Calibri"/>
              </a:rPr>
              <a:t>Venlafaxine,</a:t>
            </a:r>
            <a:r>
              <a:rPr sz="1800" spc="-55" dirty="0">
                <a:solidFill>
                  <a:srgbClr val="00AF50"/>
                </a:solidFill>
                <a:latin typeface="Times New Roman"/>
                <a:cs typeface="Times New Roman"/>
              </a:rPr>
              <a:t> </a:t>
            </a:r>
            <a:r>
              <a:rPr sz="1800" b="1" i="1" spc="-10" dirty="0">
                <a:solidFill>
                  <a:srgbClr val="00AF50"/>
                </a:solidFill>
                <a:latin typeface="Calibri"/>
                <a:cs typeface="Calibri"/>
              </a:rPr>
              <a:t>Citalopram</a:t>
            </a:r>
            <a:r>
              <a:rPr sz="1800" spc="-10" dirty="0">
                <a:solidFill>
                  <a:srgbClr val="00AF50"/>
                </a:solidFill>
                <a:latin typeface="Times New Roman"/>
                <a:cs typeface="Times New Roman"/>
              </a:rPr>
              <a:t> </a:t>
            </a:r>
            <a:r>
              <a:rPr sz="1800" b="1" i="1" dirty="0">
                <a:solidFill>
                  <a:srgbClr val="00AF50"/>
                </a:solidFill>
                <a:latin typeface="Calibri"/>
                <a:cs typeface="Calibri"/>
              </a:rPr>
              <a:t>or</a:t>
            </a:r>
            <a:r>
              <a:rPr sz="1800" spc="-55" dirty="0">
                <a:solidFill>
                  <a:srgbClr val="00AF50"/>
                </a:solidFill>
                <a:latin typeface="Times New Roman"/>
                <a:cs typeface="Times New Roman"/>
              </a:rPr>
              <a:t> </a:t>
            </a:r>
            <a:r>
              <a:rPr lang="en-IE" b="1" i="1" dirty="0">
                <a:solidFill>
                  <a:srgbClr val="00AF50"/>
                </a:solidFill>
                <a:latin typeface="Calibri"/>
                <a:cs typeface="Calibri"/>
              </a:rPr>
              <a:t>discuss with </a:t>
            </a:r>
            <a:r>
              <a:rPr sz="1800" b="1" i="1" spc="-10" dirty="0">
                <a:solidFill>
                  <a:srgbClr val="00AF50"/>
                </a:solidFill>
                <a:latin typeface="Calibri"/>
                <a:cs typeface="Calibri"/>
              </a:rPr>
              <a:t>Oncology</a:t>
            </a:r>
            <a:r>
              <a:rPr sz="1800" spc="-75" dirty="0">
                <a:solidFill>
                  <a:srgbClr val="00AF50"/>
                </a:solidFill>
                <a:latin typeface="Times New Roman"/>
                <a:cs typeface="Times New Roman"/>
              </a:rPr>
              <a:t> </a:t>
            </a:r>
            <a:endParaRPr sz="1800" dirty="0">
              <a:latin typeface="Calibri"/>
              <a:cs typeface="Calibri"/>
            </a:endParaRPr>
          </a:p>
        </p:txBody>
      </p:sp>
      <p:sp>
        <p:nvSpPr>
          <p:cNvPr id="7" name="Footer Placeholder 6"/>
          <p:cNvSpPr>
            <a:spLocks noGrp="1"/>
          </p:cNvSpPr>
          <p:nvPr>
            <p:ph type="ftr" sz="quarter" idx="5"/>
          </p:nvPr>
        </p:nvSpPr>
        <p:spPr/>
        <p:txBody>
          <a:bodyPr/>
          <a:lstStyle/>
          <a:p>
            <a:r>
              <a:rPr lang="en-IE"/>
              <a:t>2026 Version 2</a:t>
            </a:r>
            <a:endParaRPr lang="en-IE" dirty="0"/>
          </a:p>
        </p:txBody>
      </p:sp>
      <p:sp>
        <p:nvSpPr>
          <p:cNvPr id="8" name="Slide Number Placeholder 7"/>
          <p:cNvSpPr>
            <a:spLocks noGrp="1"/>
          </p:cNvSpPr>
          <p:nvPr>
            <p:ph type="sldNum" sz="quarter" idx="7"/>
          </p:nvPr>
        </p:nvSpPr>
        <p:spPr/>
        <p:txBody>
          <a:bodyPr/>
          <a:lstStyle/>
          <a:p>
            <a:pPr marL="38100">
              <a:lnSpc>
                <a:spcPts val="1240"/>
              </a:lnSpc>
            </a:pPr>
            <a:fld id="{81D60167-4931-47E6-BA6A-407CBD079E47}" type="slidenum">
              <a:rPr lang="en-IE" spc="-25" smtClean="0"/>
              <a:t>44</a:t>
            </a:fld>
            <a:endParaRPr lang="en-IE" spc="-25"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57579" y="294894"/>
            <a:ext cx="8152130" cy="1243930"/>
          </a:xfrm>
          <a:prstGeom prst="rect">
            <a:avLst/>
          </a:prstGeom>
        </p:spPr>
        <p:txBody>
          <a:bodyPr vert="horz" wrap="square" lIns="0" tIns="12700" rIns="0" bIns="0" rtlCol="0">
            <a:spAutoFit/>
          </a:bodyPr>
          <a:lstStyle/>
          <a:p>
            <a:pPr marL="12700">
              <a:lnSpc>
                <a:spcPct val="100000"/>
              </a:lnSpc>
              <a:spcBef>
                <a:spcPts val="100"/>
              </a:spcBef>
            </a:pPr>
            <a:r>
              <a:rPr lang="en-IE" spc="-60" dirty="0"/>
              <a:t>Over the Counter Alternatives:</a:t>
            </a:r>
            <a:br>
              <a:rPr lang="en-IE" spc="-60" dirty="0"/>
            </a:br>
            <a:r>
              <a:rPr sz="3600" spc="-60" dirty="0"/>
              <a:t>Phytoestrogens</a:t>
            </a:r>
            <a:r>
              <a:rPr sz="3600" b="0" spc="-215" dirty="0">
                <a:latin typeface="Times New Roman"/>
                <a:cs typeface="Times New Roman"/>
              </a:rPr>
              <a:t> </a:t>
            </a:r>
            <a:r>
              <a:rPr sz="3600" spc="-10" dirty="0"/>
              <a:t>and</a:t>
            </a:r>
            <a:r>
              <a:rPr sz="3600" b="0" spc="-250" dirty="0">
                <a:latin typeface="Times New Roman"/>
                <a:cs typeface="Times New Roman"/>
              </a:rPr>
              <a:t> </a:t>
            </a:r>
            <a:r>
              <a:rPr sz="3600" spc="-25" dirty="0"/>
              <a:t>Herbal</a:t>
            </a:r>
            <a:r>
              <a:rPr sz="3600" b="0" spc="-215" dirty="0">
                <a:latin typeface="Times New Roman"/>
                <a:cs typeface="Times New Roman"/>
              </a:rPr>
              <a:t> </a:t>
            </a:r>
            <a:r>
              <a:rPr sz="3600" spc="-10" dirty="0"/>
              <a:t>remedies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45</a:t>
            </a:fld>
            <a:endParaRPr spc="-25" dirty="0"/>
          </a:p>
        </p:txBody>
      </p:sp>
      <p:sp>
        <p:nvSpPr>
          <p:cNvPr id="3" name="object 3"/>
          <p:cNvSpPr txBox="1"/>
          <p:nvPr/>
        </p:nvSpPr>
        <p:spPr>
          <a:xfrm>
            <a:off x="304800" y="1661935"/>
            <a:ext cx="9575165" cy="4259580"/>
          </a:xfrm>
          <a:prstGeom prst="rect">
            <a:avLst/>
          </a:prstGeom>
        </p:spPr>
        <p:txBody>
          <a:bodyPr vert="horz" wrap="square" lIns="0" tIns="43815" rIns="0" bIns="0" rtlCol="0">
            <a:spAutoFit/>
          </a:bodyPr>
          <a:lstStyle/>
          <a:p>
            <a:pPr marL="241300" marR="149860" indent="-229235">
              <a:lnSpc>
                <a:spcPct val="90000"/>
              </a:lnSpc>
              <a:spcBef>
                <a:spcPts val="345"/>
              </a:spcBef>
              <a:buFont typeface="Arial"/>
              <a:buChar char="•"/>
              <a:tabLst>
                <a:tab pos="241300" algn="l"/>
              </a:tabLst>
            </a:pPr>
            <a:r>
              <a:rPr sz="2000" spc="-10" dirty="0">
                <a:latin typeface="Calibri"/>
                <a:cs typeface="Calibri"/>
              </a:rPr>
              <a:t>Isoflavones</a:t>
            </a:r>
            <a:r>
              <a:rPr sz="2000" spc="-45" dirty="0">
                <a:latin typeface="Times New Roman"/>
                <a:cs typeface="Times New Roman"/>
              </a:rPr>
              <a:t> </a:t>
            </a:r>
            <a:r>
              <a:rPr sz="2000" dirty="0">
                <a:latin typeface="Calibri"/>
                <a:cs typeface="Calibri"/>
              </a:rPr>
              <a:t>and</a:t>
            </a:r>
            <a:r>
              <a:rPr sz="2000" spc="-65" dirty="0">
                <a:latin typeface="Times New Roman"/>
                <a:cs typeface="Times New Roman"/>
              </a:rPr>
              <a:t> </a:t>
            </a:r>
            <a:r>
              <a:rPr sz="2000" spc="-20" dirty="0">
                <a:latin typeface="Calibri"/>
                <a:cs typeface="Calibri"/>
              </a:rPr>
              <a:t>phytoestrogens</a:t>
            </a:r>
            <a:r>
              <a:rPr sz="2000" spc="-65" dirty="0">
                <a:latin typeface="Times New Roman"/>
                <a:cs typeface="Times New Roman"/>
              </a:rPr>
              <a:t> </a:t>
            </a:r>
            <a:r>
              <a:rPr sz="2000" spc="-10" dirty="0">
                <a:latin typeface="Calibri"/>
                <a:cs typeface="Calibri"/>
              </a:rPr>
              <a:t>(nonsteroidal</a:t>
            </a:r>
            <a:r>
              <a:rPr sz="2000" spc="-45" dirty="0">
                <a:latin typeface="Times New Roman"/>
                <a:cs typeface="Times New Roman"/>
              </a:rPr>
              <a:t> </a:t>
            </a:r>
            <a:r>
              <a:rPr sz="2000" spc="-10" dirty="0">
                <a:latin typeface="Calibri"/>
                <a:cs typeface="Calibri"/>
              </a:rPr>
              <a:t>compounds</a:t>
            </a:r>
            <a:r>
              <a:rPr sz="2000" spc="-85" dirty="0">
                <a:latin typeface="Times New Roman"/>
                <a:cs typeface="Times New Roman"/>
              </a:rPr>
              <a:t> </a:t>
            </a:r>
            <a:r>
              <a:rPr sz="2000" dirty="0">
                <a:latin typeface="Calibri"/>
                <a:cs typeface="Calibri"/>
              </a:rPr>
              <a:t>that</a:t>
            </a:r>
            <a:r>
              <a:rPr sz="2000" spc="-45" dirty="0">
                <a:latin typeface="Times New Roman"/>
                <a:cs typeface="Times New Roman"/>
              </a:rPr>
              <a:t> </a:t>
            </a:r>
            <a:r>
              <a:rPr sz="2000" dirty="0">
                <a:latin typeface="Calibri"/>
                <a:cs typeface="Calibri"/>
              </a:rPr>
              <a:t>occur</a:t>
            </a:r>
            <a:r>
              <a:rPr sz="2000" spc="-60" dirty="0">
                <a:latin typeface="Times New Roman"/>
                <a:cs typeface="Times New Roman"/>
              </a:rPr>
              <a:t> </a:t>
            </a:r>
            <a:r>
              <a:rPr sz="2000" spc="-10" dirty="0">
                <a:latin typeface="Calibri"/>
                <a:cs typeface="Calibri"/>
              </a:rPr>
              <a:t>naturally</a:t>
            </a:r>
            <a:r>
              <a:rPr sz="2000" spc="-55" dirty="0">
                <a:latin typeface="Times New Roman"/>
                <a:cs typeface="Times New Roman"/>
              </a:rPr>
              <a:t> </a:t>
            </a:r>
            <a:r>
              <a:rPr sz="2000" dirty="0">
                <a:latin typeface="Calibri"/>
                <a:cs typeface="Calibri"/>
              </a:rPr>
              <a:t>in</a:t>
            </a:r>
            <a:r>
              <a:rPr sz="2000" spc="-50" dirty="0">
                <a:latin typeface="Times New Roman"/>
                <a:cs typeface="Times New Roman"/>
              </a:rPr>
              <a:t> </a:t>
            </a:r>
            <a:r>
              <a:rPr sz="2000" spc="-20" dirty="0">
                <a:latin typeface="Calibri"/>
                <a:cs typeface="Calibri"/>
              </a:rPr>
              <a:t>many</a:t>
            </a:r>
            <a:r>
              <a:rPr sz="2000" spc="-20" dirty="0">
                <a:latin typeface="Times New Roman"/>
                <a:cs typeface="Times New Roman"/>
              </a:rPr>
              <a:t> </a:t>
            </a:r>
            <a:r>
              <a:rPr sz="2000" dirty="0">
                <a:latin typeface="Calibri"/>
                <a:cs typeface="Calibri"/>
              </a:rPr>
              <a:t>plants,</a:t>
            </a:r>
            <a:r>
              <a:rPr sz="2000" spc="-85" dirty="0">
                <a:latin typeface="Times New Roman"/>
                <a:cs typeface="Times New Roman"/>
              </a:rPr>
              <a:t> </a:t>
            </a:r>
            <a:r>
              <a:rPr sz="2000" dirty="0">
                <a:latin typeface="Calibri"/>
                <a:cs typeface="Calibri"/>
              </a:rPr>
              <a:t>fruits,</a:t>
            </a:r>
            <a:r>
              <a:rPr sz="2000" spc="-70" dirty="0">
                <a:latin typeface="Times New Roman"/>
                <a:cs typeface="Times New Roman"/>
              </a:rPr>
              <a:t> </a:t>
            </a:r>
            <a:r>
              <a:rPr sz="2000" dirty="0">
                <a:latin typeface="Calibri"/>
                <a:cs typeface="Calibri"/>
              </a:rPr>
              <a:t>and</a:t>
            </a:r>
            <a:r>
              <a:rPr sz="2000" spc="-95" dirty="0">
                <a:latin typeface="Times New Roman"/>
                <a:cs typeface="Times New Roman"/>
              </a:rPr>
              <a:t> </a:t>
            </a:r>
            <a:r>
              <a:rPr sz="2000" spc="-10" dirty="0">
                <a:latin typeface="Calibri"/>
                <a:cs typeface="Calibri"/>
              </a:rPr>
              <a:t>vegetables)</a:t>
            </a:r>
            <a:r>
              <a:rPr sz="2000" spc="-65" dirty="0">
                <a:latin typeface="Times New Roman"/>
                <a:cs typeface="Times New Roman"/>
              </a:rPr>
              <a:t> </a:t>
            </a:r>
            <a:r>
              <a:rPr sz="2000" dirty="0">
                <a:latin typeface="Calibri"/>
                <a:cs typeface="Calibri"/>
              </a:rPr>
              <a:t>have</a:t>
            </a:r>
            <a:r>
              <a:rPr sz="2000" spc="-80" dirty="0">
                <a:latin typeface="Times New Roman"/>
                <a:cs typeface="Times New Roman"/>
              </a:rPr>
              <a:t> </a:t>
            </a:r>
            <a:r>
              <a:rPr sz="2000" dirty="0">
                <a:latin typeface="Calibri"/>
                <a:cs typeface="Calibri"/>
              </a:rPr>
              <a:t>not</a:t>
            </a:r>
            <a:r>
              <a:rPr sz="2000" spc="-80" dirty="0">
                <a:latin typeface="Times New Roman"/>
                <a:cs typeface="Times New Roman"/>
              </a:rPr>
              <a:t> </a:t>
            </a:r>
            <a:r>
              <a:rPr sz="2000" dirty="0">
                <a:latin typeface="Calibri"/>
                <a:cs typeface="Calibri"/>
              </a:rPr>
              <a:t>been</a:t>
            </a:r>
            <a:r>
              <a:rPr sz="2000" spc="-95" dirty="0">
                <a:latin typeface="Times New Roman"/>
                <a:cs typeface="Times New Roman"/>
              </a:rPr>
              <a:t> </a:t>
            </a:r>
            <a:r>
              <a:rPr sz="2000" spc="-10" dirty="0">
                <a:latin typeface="Calibri"/>
                <a:cs typeface="Calibri"/>
              </a:rPr>
              <a:t>consistently</a:t>
            </a:r>
            <a:r>
              <a:rPr sz="2000" spc="-65" dirty="0">
                <a:latin typeface="Times New Roman"/>
                <a:cs typeface="Times New Roman"/>
              </a:rPr>
              <a:t> </a:t>
            </a:r>
            <a:r>
              <a:rPr sz="2000" spc="-10" dirty="0">
                <a:latin typeface="Calibri"/>
                <a:cs typeface="Calibri"/>
              </a:rPr>
              <a:t>found</a:t>
            </a:r>
            <a:r>
              <a:rPr sz="2000" spc="-110" dirty="0">
                <a:latin typeface="Times New Roman"/>
                <a:cs typeface="Times New Roman"/>
              </a:rPr>
              <a:t> </a:t>
            </a:r>
            <a:r>
              <a:rPr sz="2000" dirty="0">
                <a:latin typeface="Calibri"/>
                <a:cs typeface="Calibri"/>
              </a:rPr>
              <a:t>to</a:t>
            </a:r>
            <a:r>
              <a:rPr sz="2000" spc="-95" dirty="0">
                <a:latin typeface="Times New Roman"/>
                <a:cs typeface="Times New Roman"/>
              </a:rPr>
              <a:t> </a:t>
            </a:r>
            <a:r>
              <a:rPr sz="2000" dirty="0">
                <a:latin typeface="Calibri"/>
                <a:cs typeface="Calibri"/>
              </a:rPr>
              <a:t>be</a:t>
            </a:r>
            <a:r>
              <a:rPr sz="2000" spc="-80" dirty="0">
                <a:latin typeface="Times New Roman"/>
                <a:cs typeface="Times New Roman"/>
              </a:rPr>
              <a:t> </a:t>
            </a:r>
            <a:r>
              <a:rPr sz="2000" dirty="0">
                <a:latin typeface="Calibri"/>
                <a:cs typeface="Calibri"/>
              </a:rPr>
              <a:t>more</a:t>
            </a:r>
            <a:r>
              <a:rPr sz="2000" spc="-85" dirty="0">
                <a:latin typeface="Times New Roman"/>
                <a:cs typeface="Times New Roman"/>
              </a:rPr>
              <a:t> </a:t>
            </a:r>
            <a:r>
              <a:rPr sz="2000" spc="-10" dirty="0">
                <a:latin typeface="Calibri"/>
                <a:cs typeface="Calibri"/>
              </a:rPr>
              <a:t>efficacious</a:t>
            </a:r>
            <a:r>
              <a:rPr sz="2000" spc="-10" dirty="0">
                <a:latin typeface="Times New Roman"/>
                <a:cs typeface="Times New Roman"/>
              </a:rPr>
              <a:t> </a:t>
            </a:r>
            <a:r>
              <a:rPr sz="2000" dirty="0">
                <a:latin typeface="Calibri"/>
                <a:cs typeface="Calibri"/>
              </a:rPr>
              <a:t>than</a:t>
            </a:r>
            <a:r>
              <a:rPr sz="2000" spc="-90" dirty="0">
                <a:latin typeface="Times New Roman"/>
                <a:cs typeface="Times New Roman"/>
              </a:rPr>
              <a:t> </a:t>
            </a:r>
            <a:r>
              <a:rPr sz="2000" dirty="0">
                <a:latin typeface="Calibri"/>
                <a:cs typeface="Calibri"/>
              </a:rPr>
              <a:t>placebo</a:t>
            </a:r>
            <a:r>
              <a:rPr sz="2000" spc="-90" dirty="0">
                <a:latin typeface="Times New Roman"/>
                <a:cs typeface="Times New Roman"/>
              </a:rPr>
              <a:t> </a:t>
            </a:r>
            <a:r>
              <a:rPr sz="2000" dirty="0">
                <a:latin typeface="Calibri"/>
                <a:cs typeface="Calibri"/>
              </a:rPr>
              <a:t>for</a:t>
            </a:r>
            <a:r>
              <a:rPr sz="2000" spc="-100" dirty="0">
                <a:latin typeface="Times New Roman"/>
                <a:cs typeface="Times New Roman"/>
              </a:rPr>
              <a:t> </a:t>
            </a:r>
            <a:r>
              <a:rPr sz="2000" dirty="0">
                <a:latin typeface="Calibri"/>
                <a:cs typeface="Calibri"/>
              </a:rPr>
              <a:t>vasomotor</a:t>
            </a:r>
            <a:r>
              <a:rPr sz="2000" spc="-100" dirty="0">
                <a:latin typeface="Times New Roman"/>
                <a:cs typeface="Times New Roman"/>
              </a:rPr>
              <a:t> </a:t>
            </a:r>
            <a:r>
              <a:rPr sz="2000" spc="-10" dirty="0">
                <a:latin typeface="Calibri"/>
                <a:cs typeface="Calibri"/>
              </a:rPr>
              <a:t>symptoms.</a:t>
            </a:r>
            <a:r>
              <a:rPr sz="2000" spc="-85" dirty="0">
                <a:latin typeface="Times New Roman"/>
                <a:cs typeface="Times New Roman"/>
              </a:rPr>
              <a:t> </a:t>
            </a:r>
            <a:r>
              <a:rPr sz="2000" dirty="0">
                <a:solidFill>
                  <a:srgbClr val="2E5496"/>
                </a:solidFill>
                <a:latin typeface="Calibri"/>
                <a:cs typeface="Calibri"/>
              </a:rPr>
              <a:t>Data</a:t>
            </a:r>
            <a:r>
              <a:rPr sz="2000" spc="-90" dirty="0">
                <a:solidFill>
                  <a:srgbClr val="2E5496"/>
                </a:solidFill>
                <a:latin typeface="Times New Roman"/>
                <a:cs typeface="Times New Roman"/>
              </a:rPr>
              <a:t> </a:t>
            </a:r>
            <a:r>
              <a:rPr sz="2000" dirty="0">
                <a:solidFill>
                  <a:srgbClr val="2E5496"/>
                </a:solidFill>
                <a:latin typeface="Calibri"/>
                <a:cs typeface="Calibri"/>
              </a:rPr>
              <a:t>from</a:t>
            </a:r>
            <a:r>
              <a:rPr sz="2000" spc="-90" dirty="0">
                <a:solidFill>
                  <a:srgbClr val="2E5496"/>
                </a:solidFill>
                <a:latin typeface="Times New Roman"/>
                <a:cs typeface="Times New Roman"/>
              </a:rPr>
              <a:t> </a:t>
            </a:r>
            <a:r>
              <a:rPr sz="2000" dirty="0">
                <a:solidFill>
                  <a:srgbClr val="2E5496"/>
                </a:solidFill>
                <a:latin typeface="Calibri"/>
                <a:cs typeface="Calibri"/>
              </a:rPr>
              <a:t>some</a:t>
            </a:r>
            <a:r>
              <a:rPr sz="2000" spc="-90" dirty="0">
                <a:solidFill>
                  <a:srgbClr val="2E5496"/>
                </a:solidFill>
                <a:latin typeface="Times New Roman"/>
                <a:cs typeface="Times New Roman"/>
              </a:rPr>
              <a:t> </a:t>
            </a:r>
            <a:r>
              <a:rPr sz="2000" dirty="0">
                <a:solidFill>
                  <a:srgbClr val="2E5496"/>
                </a:solidFill>
                <a:latin typeface="Calibri"/>
                <a:cs typeface="Calibri"/>
              </a:rPr>
              <a:t>of</a:t>
            </a:r>
            <a:r>
              <a:rPr sz="2000" spc="-100" dirty="0">
                <a:solidFill>
                  <a:srgbClr val="2E5496"/>
                </a:solidFill>
                <a:latin typeface="Times New Roman"/>
                <a:cs typeface="Times New Roman"/>
              </a:rPr>
              <a:t> </a:t>
            </a:r>
            <a:r>
              <a:rPr sz="2000" dirty="0">
                <a:solidFill>
                  <a:srgbClr val="2E5496"/>
                </a:solidFill>
                <a:latin typeface="Calibri"/>
                <a:cs typeface="Calibri"/>
              </a:rPr>
              <a:t>the</a:t>
            </a:r>
            <a:r>
              <a:rPr sz="2000" spc="-90" dirty="0">
                <a:solidFill>
                  <a:srgbClr val="2E5496"/>
                </a:solidFill>
                <a:latin typeface="Times New Roman"/>
                <a:cs typeface="Times New Roman"/>
              </a:rPr>
              <a:t> </a:t>
            </a:r>
            <a:r>
              <a:rPr sz="2000" spc="-10" dirty="0">
                <a:solidFill>
                  <a:srgbClr val="2E5496"/>
                </a:solidFill>
                <a:latin typeface="Calibri"/>
                <a:cs typeface="Calibri"/>
              </a:rPr>
              <a:t>better</a:t>
            </a:r>
            <a:r>
              <a:rPr sz="2000" spc="-90" dirty="0">
                <a:solidFill>
                  <a:srgbClr val="2E5496"/>
                </a:solidFill>
                <a:latin typeface="Times New Roman"/>
                <a:cs typeface="Times New Roman"/>
              </a:rPr>
              <a:t> </a:t>
            </a:r>
            <a:r>
              <a:rPr sz="2000" spc="-10" dirty="0">
                <a:solidFill>
                  <a:srgbClr val="2E5496"/>
                </a:solidFill>
                <a:latin typeface="Calibri"/>
                <a:cs typeface="Calibri"/>
              </a:rPr>
              <a:t>researched</a:t>
            </a:r>
            <a:r>
              <a:rPr sz="2000" spc="-10" dirty="0">
                <a:solidFill>
                  <a:srgbClr val="2E5496"/>
                </a:solidFill>
                <a:latin typeface="Times New Roman"/>
                <a:cs typeface="Times New Roman"/>
              </a:rPr>
              <a:t> </a:t>
            </a:r>
            <a:r>
              <a:rPr sz="2000" spc="-20" dirty="0">
                <a:solidFill>
                  <a:srgbClr val="2E5496"/>
                </a:solidFill>
                <a:latin typeface="Calibri"/>
                <a:cs typeface="Calibri"/>
              </a:rPr>
              <a:t>phytoestrogen</a:t>
            </a:r>
            <a:r>
              <a:rPr sz="2000" spc="-95" dirty="0">
                <a:solidFill>
                  <a:srgbClr val="2E5496"/>
                </a:solidFill>
                <a:latin typeface="Times New Roman"/>
                <a:cs typeface="Times New Roman"/>
              </a:rPr>
              <a:t> </a:t>
            </a:r>
            <a:r>
              <a:rPr sz="2000" spc="-10" dirty="0">
                <a:solidFill>
                  <a:srgbClr val="2E5496"/>
                </a:solidFill>
                <a:latin typeface="Calibri"/>
                <a:cs typeface="Calibri"/>
              </a:rPr>
              <a:t>containing</a:t>
            </a:r>
            <a:r>
              <a:rPr sz="2000" spc="-70" dirty="0">
                <a:solidFill>
                  <a:srgbClr val="2E5496"/>
                </a:solidFill>
                <a:latin typeface="Times New Roman"/>
                <a:cs typeface="Times New Roman"/>
              </a:rPr>
              <a:t> </a:t>
            </a:r>
            <a:r>
              <a:rPr sz="2000" spc="-10" dirty="0">
                <a:solidFill>
                  <a:srgbClr val="2E5496"/>
                </a:solidFill>
                <a:latin typeface="Calibri"/>
                <a:cs typeface="Calibri"/>
              </a:rPr>
              <a:t>preparations/</a:t>
            </a:r>
            <a:r>
              <a:rPr sz="2000" spc="-70" dirty="0">
                <a:solidFill>
                  <a:srgbClr val="2E5496"/>
                </a:solidFill>
                <a:latin typeface="Times New Roman"/>
                <a:cs typeface="Times New Roman"/>
              </a:rPr>
              <a:t> </a:t>
            </a:r>
            <a:r>
              <a:rPr sz="2000" spc="-10" dirty="0">
                <a:solidFill>
                  <a:srgbClr val="2E5496"/>
                </a:solidFill>
                <a:latin typeface="Calibri"/>
                <a:cs typeface="Calibri"/>
              </a:rPr>
              <a:t>supplements</a:t>
            </a:r>
            <a:r>
              <a:rPr sz="2000" spc="-55" dirty="0">
                <a:solidFill>
                  <a:srgbClr val="2E5496"/>
                </a:solidFill>
                <a:latin typeface="Times New Roman"/>
                <a:cs typeface="Times New Roman"/>
              </a:rPr>
              <a:t> </a:t>
            </a:r>
            <a:r>
              <a:rPr sz="2000" dirty="0">
                <a:solidFill>
                  <a:srgbClr val="2E5496"/>
                </a:solidFill>
                <a:latin typeface="Calibri"/>
                <a:cs typeface="Calibri"/>
              </a:rPr>
              <a:t>appear</a:t>
            </a:r>
            <a:r>
              <a:rPr sz="2000" spc="-65" dirty="0">
                <a:solidFill>
                  <a:srgbClr val="2E5496"/>
                </a:solidFill>
                <a:latin typeface="Times New Roman"/>
                <a:cs typeface="Times New Roman"/>
              </a:rPr>
              <a:t> </a:t>
            </a:r>
            <a:r>
              <a:rPr sz="2000" dirty="0">
                <a:solidFill>
                  <a:srgbClr val="2E5496"/>
                </a:solidFill>
                <a:latin typeface="Calibri"/>
                <a:cs typeface="Calibri"/>
              </a:rPr>
              <a:t>to</a:t>
            </a:r>
            <a:r>
              <a:rPr sz="2000" spc="-75" dirty="0">
                <a:solidFill>
                  <a:srgbClr val="2E5496"/>
                </a:solidFill>
                <a:latin typeface="Times New Roman"/>
                <a:cs typeface="Times New Roman"/>
              </a:rPr>
              <a:t> </a:t>
            </a:r>
            <a:r>
              <a:rPr sz="2000" spc="-10" dirty="0">
                <a:solidFill>
                  <a:srgbClr val="2E5496"/>
                </a:solidFill>
                <a:latin typeface="Calibri"/>
                <a:cs typeface="Calibri"/>
              </a:rPr>
              <a:t>demonstrate</a:t>
            </a:r>
            <a:r>
              <a:rPr sz="2000" spc="-40" dirty="0">
                <a:solidFill>
                  <a:srgbClr val="2E5496"/>
                </a:solidFill>
                <a:latin typeface="Times New Roman"/>
                <a:cs typeface="Times New Roman"/>
              </a:rPr>
              <a:t> </a:t>
            </a:r>
            <a:r>
              <a:rPr sz="2000" spc="-20" dirty="0">
                <a:solidFill>
                  <a:srgbClr val="2E5496"/>
                </a:solidFill>
                <a:latin typeface="Calibri"/>
                <a:cs typeface="Calibri"/>
              </a:rPr>
              <a:t>some</a:t>
            </a:r>
            <a:r>
              <a:rPr sz="2000" spc="-20" dirty="0">
                <a:solidFill>
                  <a:srgbClr val="2E5496"/>
                </a:solidFill>
                <a:latin typeface="Times New Roman"/>
                <a:cs typeface="Times New Roman"/>
              </a:rPr>
              <a:t> </a:t>
            </a:r>
            <a:r>
              <a:rPr sz="2000" dirty="0">
                <a:solidFill>
                  <a:srgbClr val="2E5496"/>
                </a:solidFill>
                <a:latin typeface="Calibri"/>
                <a:cs typeface="Calibri"/>
              </a:rPr>
              <a:t>benefits,</a:t>
            </a:r>
            <a:r>
              <a:rPr sz="2000" spc="-75" dirty="0">
                <a:solidFill>
                  <a:srgbClr val="2E5496"/>
                </a:solidFill>
                <a:latin typeface="Times New Roman"/>
                <a:cs typeface="Times New Roman"/>
              </a:rPr>
              <a:t> </a:t>
            </a:r>
            <a:r>
              <a:rPr sz="2000" dirty="0">
                <a:solidFill>
                  <a:srgbClr val="2E5496"/>
                </a:solidFill>
                <a:latin typeface="Calibri"/>
                <a:cs typeface="Calibri"/>
              </a:rPr>
              <a:t>not</a:t>
            </a:r>
            <a:r>
              <a:rPr sz="2000" spc="-75" dirty="0">
                <a:solidFill>
                  <a:srgbClr val="2E5496"/>
                </a:solidFill>
                <a:latin typeface="Times New Roman"/>
                <a:cs typeface="Times New Roman"/>
              </a:rPr>
              <a:t> </a:t>
            </a:r>
            <a:r>
              <a:rPr sz="2000" dirty="0">
                <a:solidFill>
                  <a:srgbClr val="2E5496"/>
                </a:solidFill>
                <a:latin typeface="Calibri"/>
                <a:cs typeface="Calibri"/>
              </a:rPr>
              <a:t>only</a:t>
            </a:r>
            <a:r>
              <a:rPr sz="2000" spc="-95" dirty="0">
                <a:solidFill>
                  <a:srgbClr val="2E5496"/>
                </a:solidFill>
                <a:latin typeface="Times New Roman"/>
                <a:cs typeface="Times New Roman"/>
              </a:rPr>
              <a:t> </a:t>
            </a:r>
            <a:r>
              <a:rPr sz="2000" dirty="0">
                <a:solidFill>
                  <a:srgbClr val="2E5496"/>
                </a:solidFill>
                <a:latin typeface="Calibri"/>
                <a:cs typeface="Calibri"/>
              </a:rPr>
              <a:t>for</a:t>
            </a:r>
            <a:r>
              <a:rPr sz="2000" spc="-85" dirty="0">
                <a:solidFill>
                  <a:srgbClr val="2E5496"/>
                </a:solidFill>
                <a:latin typeface="Times New Roman"/>
                <a:cs typeface="Times New Roman"/>
              </a:rPr>
              <a:t> </a:t>
            </a:r>
            <a:r>
              <a:rPr sz="2000" spc="-10" dirty="0">
                <a:solidFill>
                  <a:srgbClr val="2E5496"/>
                </a:solidFill>
                <a:latin typeface="Calibri"/>
                <a:cs typeface="Calibri"/>
              </a:rPr>
              <a:t>symptom</a:t>
            </a:r>
            <a:r>
              <a:rPr sz="2000" spc="-90" dirty="0">
                <a:solidFill>
                  <a:srgbClr val="2E5496"/>
                </a:solidFill>
                <a:latin typeface="Times New Roman"/>
                <a:cs typeface="Times New Roman"/>
              </a:rPr>
              <a:t> </a:t>
            </a:r>
            <a:r>
              <a:rPr sz="2000" spc="-25" dirty="0">
                <a:solidFill>
                  <a:srgbClr val="2E5496"/>
                </a:solidFill>
                <a:latin typeface="Calibri"/>
                <a:cs typeface="Calibri"/>
              </a:rPr>
              <a:t>relief,</a:t>
            </a:r>
            <a:r>
              <a:rPr sz="2000" spc="-65" dirty="0">
                <a:solidFill>
                  <a:srgbClr val="2E5496"/>
                </a:solidFill>
                <a:latin typeface="Times New Roman"/>
                <a:cs typeface="Times New Roman"/>
              </a:rPr>
              <a:t> </a:t>
            </a:r>
            <a:r>
              <a:rPr sz="2000" dirty="0">
                <a:solidFill>
                  <a:srgbClr val="2E5496"/>
                </a:solidFill>
                <a:latin typeface="Calibri"/>
                <a:cs typeface="Calibri"/>
              </a:rPr>
              <a:t>but</a:t>
            </a:r>
            <a:r>
              <a:rPr sz="2000" spc="-95" dirty="0">
                <a:solidFill>
                  <a:srgbClr val="2E5496"/>
                </a:solidFill>
                <a:latin typeface="Times New Roman"/>
                <a:cs typeface="Times New Roman"/>
              </a:rPr>
              <a:t> </a:t>
            </a:r>
            <a:r>
              <a:rPr sz="2000" dirty="0">
                <a:solidFill>
                  <a:srgbClr val="2E5496"/>
                </a:solidFill>
                <a:latin typeface="Calibri"/>
                <a:cs typeface="Calibri"/>
              </a:rPr>
              <a:t>also</a:t>
            </a:r>
            <a:r>
              <a:rPr sz="2000" spc="-65" dirty="0">
                <a:solidFill>
                  <a:srgbClr val="2E5496"/>
                </a:solidFill>
                <a:latin typeface="Times New Roman"/>
                <a:cs typeface="Times New Roman"/>
              </a:rPr>
              <a:t> </a:t>
            </a:r>
            <a:r>
              <a:rPr sz="2000" dirty="0">
                <a:solidFill>
                  <a:srgbClr val="2E5496"/>
                </a:solidFill>
                <a:latin typeface="Calibri"/>
                <a:cs typeface="Calibri"/>
              </a:rPr>
              <a:t>on</a:t>
            </a:r>
            <a:r>
              <a:rPr sz="2000" spc="-95" dirty="0">
                <a:solidFill>
                  <a:srgbClr val="2E5496"/>
                </a:solidFill>
                <a:latin typeface="Times New Roman"/>
                <a:cs typeface="Times New Roman"/>
              </a:rPr>
              <a:t> </a:t>
            </a:r>
            <a:r>
              <a:rPr sz="2000" dirty="0">
                <a:solidFill>
                  <a:srgbClr val="2E5496"/>
                </a:solidFill>
                <a:latin typeface="Calibri"/>
                <a:cs typeface="Calibri"/>
              </a:rPr>
              <a:t>the</a:t>
            </a:r>
            <a:r>
              <a:rPr sz="2000" spc="-80" dirty="0">
                <a:solidFill>
                  <a:srgbClr val="2E5496"/>
                </a:solidFill>
                <a:latin typeface="Times New Roman"/>
                <a:cs typeface="Times New Roman"/>
              </a:rPr>
              <a:t> </a:t>
            </a:r>
            <a:r>
              <a:rPr sz="2000" spc="-20" dirty="0">
                <a:solidFill>
                  <a:srgbClr val="2E5496"/>
                </a:solidFill>
                <a:latin typeface="Calibri"/>
                <a:cs typeface="Calibri"/>
              </a:rPr>
              <a:t>skeleton</a:t>
            </a:r>
            <a:r>
              <a:rPr sz="2000" spc="-60" dirty="0">
                <a:solidFill>
                  <a:srgbClr val="2E5496"/>
                </a:solidFill>
                <a:latin typeface="Times New Roman"/>
                <a:cs typeface="Times New Roman"/>
              </a:rPr>
              <a:t> </a:t>
            </a:r>
            <a:r>
              <a:rPr sz="2000" dirty="0">
                <a:solidFill>
                  <a:srgbClr val="2E5496"/>
                </a:solidFill>
                <a:latin typeface="Calibri"/>
                <a:cs typeface="Calibri"/>
              </a:rPr>
              <a:t>and</a:t>
            </a:r>
            <a:r>
              <a:rPr sz="2000" spc="-90" dirty="0">
                <a:solidFill>
                  <a:srgbClr val="2E5496"/>
                </a:solidFill>
                <a:latin typeface="Times New Roman"/>
                <a:cs typeface="Times New Roman"/>
              </a:rPr>
              <a:t> </a:t>
            </a:r>
            <a:r>
              <a:rPr sz="2000" spc="-10" dirty="0">
                <a:solidFill>
                  <a:srgbClr val="2E5496"/>
                </a:solidFill>
                <a:latin typeface="Calibri"/>
                <a:cs typeface="Calibri"/>
              </a:rPr>
              <a:t>cardiovascular</a:t>
            </a:r>
            <a:r>
              <a:rPr sz="2000" spc="-80" dirty="0">
                <a:solidFill>
                  <a:srgbClr val="2E5496"/>
                </a:solidFill>
                <a:latin typeface="Times New Roman"/>
                <a:cs typeface="Times New Roman"/>
              </a:rPr>
              <a:t> </a:t>
            </a:r>
            <a:r>
              <a:rPr sz="2000" spc="-10" dirty="0">
                <a:solidFill>
                  <a:srgbClr val="2E5496"/>
                </a:solidFill>
                <a:latin typeface="Calibri"/>
                <a:cs typeface="Calibri"/>
              </a:rPr>
              <a:t>system.</a:t>
            </a:r>
            <a:endParaRPr sz="2000" dirty="0">
              <a:latin typeface="Calibri"/>
              <a:cs typeface="Calibri"/>
            </a:endParaRPr>
          </a:p>
          <a:p>
            <a:pPr marL="241300" marR="5080" indent="-229235">
              <a:lnSpc>
                <a:spcPts val="2160"/>
              </a:lnSpc>
              <a:spcBef>
                <a:spcPts val="1030"/>
              </a:spcBef>
              <a:buFont typeface="Arial"/>
              <a:buChar char="•"/>
              <a:tabLst>
                <a:tab pos="241300" algn="l"/>
              </a:tabLst>
            </a:pPr>
            <a:r>
              <a:rPr sz="2000" dirty="0">
                <a:latin typeface="Calibri"/>
                <a:cs typeface="Calibri"/>
              </a:rPr>
              <a:t>A</a:t>
            </a:r>
            <a:r>
              <a:rPr sz="2000" spc="-85" dirty="0">
                <a:latin typeface="Times New Roman"/>
                <a:cs typeface="Times New Roman"/>
              </a:rPr>
              <a:t> </a:t>
            </a:r>
            <a:r>
              <a:rPr sz="2000" spc="-25" dirty="0">
                <a:latin typeface="Calibri"/>
                <a:cs typeface="Calibri"/>
              </a:rPr>
              <a:t>meta-</a:t>
            </a:r>
            <a:r>
              <a:rPr sz="2000" dirty="0">
                <a:latin typeface="Calibri"/>
                <a:cs typeface="Calibri"/>
              </a:rPr>
              <a:t>analysis</a:t>
            </a:r>
            <a:r>
              <a:rPr sz="2000" spc="-50" dirty="0">
                <a:latin typeface="Times New Roman"/>
                <a:cs typeface="Times New Roman"/>
              </a:rPr>
              <a:t> </a:t>
            </a:r>
            <a:r>
              <a:rPr sz="2000" dirty="0">
                <a:latin typeface="Calibri"/>
                <a:cs typeface="Calibri"/>
              </a:rPr>
              <a:t>of</a:t>
            </a:r>
            <a:r>
              <a:rPr sz="2000" spc="-95" dirty="0">
                <a:latin typeface="Times New Roman"/>
                <a:cs typeface="Times New Roman"/>
              </a:rPr>
              <a:t> </a:t>
            </a:r>
            <a:r>
              <a:rPr sz="2000" dirty="0">
                <a:latin typeface="Calibri"/>
                <a:cs typeface="Calibri"/>
              </a:rPr>
              <a:t>soy</a:t>
            </a:r>
            <a:r>
              <a:rPr sz="2000" spc="-80" dirty="0">
                <a:latin typeface="Times New Roman"/>
                <a:cs typeface="Times New Roman"/>
              </a:rPr>
              <a:t> </a:t>
            </a:r>
            <a:r>
              <a:rPr sz="2000" spc="-10" dirty="0">
                <a:latin typeface="Calibri"/>
                <a:cs typeface="Calibri"/>
              </a:rPr>
              <a:t>isoflavones</a:t>
            </a:r>
            <a:r>
              <a:rPr sz="2000" spc="-75" dirty="0">
                <a:latin typeface="Times New Roman"/>
                <a:cs typeface="Times New Roman"/>
              </a:rPr>
              <a:t> </a:t>
            </a:r>
            <a:r>
              <a:rPr sz="2000" dirty="0">
                <a:latin typeface="Calibri"/>
                <a:cs typeface="Calibri"/>
              </a:rPr>
              <a:t>showed</a:t>
            </a:r>
            <a:r>
              <a:rPr sz="2000" spc="-90" dirty="0">
                <a:latin typeface="Times New Roman"/>
                <a:cs typeface="Times New Roman"/>
              </a:rPr>
              <a:t> </a:t>
            </a:r>
            <a:r>
              <a:rPr sz="2000" dirty="0">
                <a:latin typeface="Calibri"/>
                <a:cs typeface="Calibri"/>
              </a:rPr>
              <a:t>a</a:t>
            </a:r>
            <a:r>
              <a:rPr sz="2000" spc="-80" dirty="0">
                <a:latin typeface="Times New Roman"/>
                <a:cs typeface="Times New Roman"/>
              </a:rPr>
              <a:t> </a:t>
            </a:r>
            <a:r>
              <a:rPr sz="2000" dirty="0">
                <a:latin typeface="Calibri"/>
                <a:cs typeface="Calibri"/>
              </a:rPr>
              <a:t>25%</a:t>
            </a:r>
            <a:r>
              <a:rPr sz="2000" spc="-105" dirty="0">
                <a:latin typeface="Times New Roman"/>
                <a:cs typeface="Times New Roman"/>
              </a:rPr>
              <a:t> </a:t>
            </a:r>
            <a:r>
              <a:rPr sz="2000" dirty="0">
                <a:latin typeface="Calibri"/>
                <a:cs typeface="Calibri"/>
              </a:rPr>
              <a:t>reduction</a:t>
            </a:r>
            <a:r>
              <a:rPr sz="2000" spc="-100" dirty="0">
                <a:latin typeface="Times New Roman"/>
                <a:cs typeface="Times New Roman"/>
              </a:rPr>
              <a:t> </a:t>
            </a:r>
            <a:r>
              <a:rPr sz="2000" dirty="0">
                <a:latin typeface="Calibri"/>
                <a:cs typeface="Calibri"/>
              </a:rPr>
              <a:t>in</a:t>
            </a:r>
            <a:r>
              <a:rPr sz="2000" spc="-85" dirty="0">
                <a:latin typeface="Times New Roman"/>
                <a:cs typeface="Times New Roman"/>
              </a:rPr>
              <a:t> </a:t>
            </a:r>
            <a:r>
              <a:rPr sz="2000" dirty="0">
                <a:latin typeface="Calibri"/>
                <a:cs typeface="Calibri"/>
              </a:rPr>
              <a:t>hot</a:t>
            </a:r>
            <a:r>
              <a:rPr sz="2000" spc="-95" dirty="0">
                <a:latin typeface="Times New Roman"/>
                <a:cs typeface="Times New Roman"/>
              </a:rPr>
              <a:t> </a:t>
            </a:r>
            <a:r>
              <a:rPr sz="2000" dirty="0">
                <a:latin typeface="Calibri"/>
                <a:cs typeface="Calibri"/>
              </a:rPr>
              <a:t>flushes</a:t>
            </a:r>
            <a:r>
              <a:rPr sz="2000" spc="-75" dirty="0">
                <a:latin typeface="Times New Roman"/>
                <a:cs typeface="Times New Roman"/>
              </a:rPr>
              <a:t> </a:t>
            </a:r>
            <a:r>
              <a:rPr sz="2000" dirty="0">
                <a:latin typeface="Calibri"/>
                <a:cs typeface="Calibri"/>
              </a:rPr>
              <a:t>after</a:t>
            </a:r>
            <a:r>
              <a:rPr sz="2000" spc="-75" dirty="0">
                <a:latin typeface="Times New Roman"/>
                <a:cs typeface="Times New Roman"/>
              </a:rPr>
              <a:t> </a:t>
            </a:r>
            <a:r>
              <a:rPr sz="2000" spc="-10" dirty="0">
                <a:latin typeface="Calibri"/>
                <a:cs typeface="Calibri"/>
              </a:rPr>
              <a:t>elimination</a:t>
            </a:r>
            <a:r>
              <a:rPr sz="2000" spc="-10" dirty="0">
                <a:latin typeface="Times New Roman"/>
                <a:cs typeface="Times New Roman"/>
              </a:rPr>
              <a:t> </a:t>
            </a:r>
            <a:r>
              <a:rPr sz="2000" dirty="0">
                <a:latin typeface="Calibri"/>
                <a:cs typeface="Calibri"/>
              </a:rPr>
              <a:t>of</a:t>
            </a:r>
            <a:r>
              <a:rPr sz="2000" spc="-80" dirty="0">
                <a:latin typeface="Times New Roman"/>
                <a:cs typeface="Times New Roman"/>
              </a:rPr>
              <a:t> </a:t>
            </a:r>
            <a:r>
              <a:rPr sz="2000" dirty="0">
                <a:latin typeface="Calibri"/>
                <a:cs typeface="Calibri"/>
              </a:rPr>
              <a:t>the</a:t>
            </a:r>
            <a:r>
              <a:rPr sz="2000" spc="-65" dirty="0">
                <a:latin typeface="Times New Roman"/>
                <a:cs typeface="Times New Roman"/>
              </a:rPr>
              <a:t> </a:t>
            </a:r>
            <a:r>
              <a:rPr sz="2000" dirty="0">
                <a:latin typeface="Calibri"/>
                <a:cs typeface="Calibri"/>
              </a:rPr>
              <a:t>placebo</a:t>
            </a:r>
            <a:r>
              <a:rPr sz="2000" spc="-80" dirty="0">
                <a:latin typeface="Times New Roman"/>
                <a:cs typeface="Times New Roman"/>
              </a:rPr>
              <a:t> </a:t>
            </a:r>
            <a:r>
              <a:rPr sz="2000" spc="-10" dirty="0">
                <a:latin typeface="Calibri"/>
                <a:cs typeface="Calibri"/>
              </a:rPr>
              <a:t>effect.</a:t>
            </a:r>
            <a:endParaRPr sz="2000" dirty="0">
              <a:latin typeface="Calibri"/>
              <a:cs typeface="Calibri"/>
            </a:endParaRPr>
          </a:p>
          <a:p>
            <a:pPr marL="241300" marR="10795" indent="-229235">
              <a:lnSpc>
                <a:spcPts val="2160"/>
              </a:lnSpc>
              <a:spcBef>
                <a:spcPts val="1010"/>
              </a:spcBef>
              <a:buFont typeface="Arial"/>
              <a:buChar char="•"/>
              <a:tabLst>
                <a:tab pos="241300" algn="l"/>
              </a:tabLst>
            </a:pPr>
            <a:r>
              <a:rPr sz="2000" dirty="0">
                <a:latin typeface="Calibri"/>
                <a:cs typeface="Calibri"/>
              </a:rPr>
              <a:t>Data</a:t>
            </a:r>
            <a:r>
              <a:rPr sz="2000" spc="-90" dirty="0">
                <a:latin typeface="Times New Roman"/>
                <a:cs typeface="Times New Roman"/>
              </a:rPr>
              <a:t> </a:t>
            </a:r>
            <a:r>
              <a:rPr sz="2000" spc="-10" dirty="0">
                <a:latin typeface="Calibri"/>
                <a:cs typeface="Calibri"/>
              </a:rPr>
              <a:t>regarding</a:t>
            </a:r>
            <a:r>
              <a:rPr sz="2000" spc="-100" dirty="0">
                <a:latin typeface="Times New Roman"/>
                <a:cs typeface="Times New Roman"/>
              </a:rPr>
              <a:t> </a:t>
            </a:r>
            <a:r>
              <a:rPr sz="2000" spc="-10" dirty="0">
                <a:latin typeface="Calibri"/>
                <a:cs typeface="Calibri"/>
              </a:rPr>
              <a:t>long-term</a:t>
            </a:r>
            <a:r>
              <a:rPr sz="2000" spc="-100" dirty="0">
                <a:latin typeface="Times New Roman"/>
                <a:cs typeface="Times New Roman"/>
              </a:rPr>
              <a:t> </a:t>
            </a:r>
            <a:r>
              <a:rPr sz="2000" dirty="0">
                <a:latin typeface="Calibri"/>
                <a:cs typeface="Calibri"/>
              </a:rPr>
              <a:t>health</a:t>
            </a:r>
            <a:r>
              <a:rPr sz="2000" spc="-90" dirty="0">
                <a:latin typeface="Times New Roman"/>
                <a:cs typeface="Times New Roman"/>
              </a:rPr>
              <a:t> </a:t>
            </a:r>
            <a:r>
              <a:rPr sz="2000" spc="-10" dirty="0">
                <a:latin typeface="Calibri"/>
                <a:cs typeface="Calibri"/>
              </a:rPr>
              <a:t>outcomes</a:t>
            </a:r>
            <a:r>
              <a:rPr sz="2000" spc="-100" dirty="0">
                <a:latin typeface="Times New Roman"/>
                <a:cs typeface="Times New Roman"/>
              </a:rPr>
              <a:t> </a:t>
            </a:r>
            <a:r>
              <a:rPr sz="2000" dirty="0">
                <a:latin typeface="Calibri"/>
                <a:cs typeface="Calibri"/>
              </a:rPr>
              <a:t>such</a:t>
            </a:r>
            <a:r>
              <a:rPr sz="2000" spc="-85" dirty="0">
                <a:latin typeface="Times New Roman"/>
                <a:cs typeface="Times New Roman"/>
              </a:rPr>
              <a:t> </a:t>
            </a:r>
            <a:r>
              <a:rPr sz="2000" dirty="0">
                <a:latin typeface="Calibri"/>
                <a:cs typeface="Calibri"/>
              </a:rPr>
              <a:t>as</a:t>
            </a:r>
            <a:r>
              <a:rPr sz="2000" spc="-85" dirty="0">
                <a:latin typeface="Times New Roman"/>
                <a:cs typeface="Times New Roman"/>
              </a:rPr>
              <a:t> </a:t>
            </a:r>
            <a:r>
              <a:rPr sz="2000" dirty="0">
                <a:latin typeface="Calibri"/>
                <a:cs typeface="Calibri"/>
              </a:rPr>
              <a:t>ischemic</a:t>
            </a:r>
            <a:r>
              <a:rPr sz="2000" spc="-70" dirty="0">
                <a:latin typeface="Times New Roman"/>
                <a:cs typeface="Times New Roman"/>
              </a:rPr>
              <a:t> </a:t>
            </a:r>
            <a:r>
              <a:rPr sz="2000" dirty="0">
                <a:latin typeface="Calibri"/>
                <a:cs typeface="Calibri"/>
              </a:rPr>
              <a:t>heart</a:t>
            </a:r>
            <a:r>
              <a:rPr sz="2000" spc="-75" dirty="0">
                <a:latin typeface="Times New Roman"/>
                <a:cs typeface="Times New Roman"/>
              </a:rPr>
              <a:t> </a:t>
            </a:r>
            <a:r>
              <a:rPr sz="2000" dirty="0">
                <a:latin typeface="Calibri"/>
                <a:cs typeface="Calibri"/>
              </a:rPr>
              <a:t>disease,</a:t>
            </a:r>
            <a:r>
              <a:rPr sz="2000" spc="-75" dirty="0">
                <a:latin typeface="Times New Roman"/>
                <a:cs typeface="Times New Roman"/>
              </a:rPr>
              <a:t> </a:t>
            </a:r>
            <a:r>
              <a:rPr sz="2000" spc="-10" dirty="0">
                <a:latin typeface="Calibri"/>
                <a:cs typeface="Calibri"/>
              </a:rPr>
              <a:t>osteoporosis</a:t>
            </a:r>
            <a:r>
              <a:rPr sz="2000" spc="-80" dirty="0">
                <a:latin typeface="Times New Roman"/>
                <a:cs typeface="Times New Roman"/>
              </a:rPr>
              <a:t> </a:t>
            </a:r>
            <a:r>
              <a:rPr sz="2000" spc="-25" dirty="0">
                <a:latin typeface="Calibri"/>
                <a:cs typeface="Calibri"/>
              </a:rPr>
              <a:t>or</a:t>
            </a:r>
            <a:r>
              <a:rPr sz="2000" spc="-25" dirty="0">
                <a:latin typeface="Times New Roman"/>
                <a:cs typeface="Times New Roman"/>
              </a:rPr>
              <a:t> </a:t>
            </a:r>
            <a:r>
              <a:rPr sz="2000" dirty="0">
                <a:latin typeface="Calibri"/>
                <a:cs typeface="Calibri"/>
              </a:rPr>
              <a:t>endometrial</a:t>
            </a:r>
            <a:r>
              <a:rPr sz="2000" spc="-90" dirty="0">
                <a:latin typeface="Times New Roman"/>
                <a:cs typeface="Times New Roman"/>
              </a:rPr>
              <a:t> </a:t>
            </a:r>
            <a:r>
              <a:rPr sz="2000" spc="-10" dirty="0">
                <a:latin typeface="Calibri"/>
                <a:cs typeface="Calibri"/>
              </a:rPr>
              <a:t>safety</a:t>
            </a:r>
            <a:r>
              <a:rPr sz="2000" spc="-90" dirty="0">
                <a:latin typeface="Times New Roman"/>
                <a:cs typeface="Times New Roman"/>
              </a:rPr>
              <a:t> </a:t>
            </a:r>
            <a:r>
              <a:rPr sz="2000" dirty="0">
                <a:latin typeface="Calibri"/>
                <a:cs typeface="Calibri"/>
              </a:rPr>
              <a:t>are</a:t>
            </a:r>
            <a:r>
              <a:rPr sz="2000" spc="-100" dirty="0">
                <a:latin typeface="Times New Roman"/>
                <a:cs typeface="Times New Roman"/>
              </a:rPr>
              <a:t> </a:t>
            </a:r>
            <a:r>
              <a:rPr sz="2000" dirty="0">
                <a:latin typeface="Calibri"/>
                <a:cs typeface="Calibri"/>
              </a:rPr>
              <a:t>not</a:t>
            </a:r>
            <a:r>
              <a:rPr sz="2000" spc="-95" dirty="0">
                <a:latin typeface="Times New Roman"/>
                <a:cs typeface="Times New Roman"/>
              </a:rPr>
              <a:t> </a:t>
            </a:r>
            <a:r>
              <a:rPr sz="2000" spc="-10" dirty="0">
                <a:latin typeface="Calibri"/>
                <a:cs typeface="Calibri"/>
              </a:rPr>
              <a:t>available.</a:t>
            </a:r>
            <a:endParaRPr sz="2000" dirty="0">
              <a:latin typeface="Calibri"/>
              <a:cs typeface="Calibri"/>
            </a:endParaRPr>
          </a:p>
          <a:p>
            <a:pPr marL="241300" marR="675640" indent="-229235">
              <a:lnSpc>
                <a:spcPts val="2160"/>
              </a:lnSpc>
              <a:spcBef>
                <a:spcPts val="994"/>
              </a:spcBef>
              <a:buFont typeface="Arial"/>
              <a:buChar char="•"/>
              <a:tabLst>
                <a:tab pos="241300" algn="l"/>
              </a:tabLst>
            </a:pPr>
            <a:r>
              <a:rPr sz="2000" b="1" spc="-20" dirty="0">
                <a:solidFill>
                  <a:srgbClr val="2E5496"/>
                </a:solidFill>
                <a:latin typeface="Calibri"/>
                <a:cs typeface="Calibri"/>
              </a:rPr>
              <a:t>Phytoestrogens</a:t>
            </a:r>
            <a:r>
              <a:rPr sz="2000" spc="-75" dirty="0">
                <a:solidFill>
                  <a:srgbClr val="2E5496"/>
                </a:solidFill>
                <a:latin typeface="Times New Roman"/>
                <a:cs typeface="Times New Roman"/>
              </a:rPr>
              <a:t> </a:t>
            </a:r>
            <a:r>
              <a:rPr sz="2000" b="1" dirty="0">
                <a:solidFill>
                  <a:srgbClr val="2E5496"/>
                </a:solidFill>
                <a:latin typeface="Calibri"/>
                <a:cs typeface="Calibri"/>
              </a:rPr>
              <a:t>and</a:t>
            </a:r>
            <a:r>
              <a:rPr sz="2000" spc="-50" dirty="0">
                <a:solidFill>
                  <a:srgbClr val="2E5496"/>
                </a:solidFill>
                <a:latin typeface="Times New Roman"/>
                <a:cs typeface="Times New Roman"/>
              </a:rPr>
              <a:t> </a:t>
            </a:r>
            <a:r>
              <a:rPr sz="2000" b="1" dirty="0">
                <a:solidFill>
                  <a:srgbClr val="2E5496"/>
                </a:solidFill>
                <a:latin typeface="Calibri"/>
                <a:cs typeface="Calibri"/>
              </a:rPr>
              <a:t>black</a:t>
            </a:r>
            <a:r>
              <a:rPr sz="2000" spc="-60" dirty="0">
                <a:solidFill>
                  <a:srgbClr val="2E5496"/>
                </a:solidFill>
                <a:latin typeface="Times New Roman"/>
                <a:cs typeface="Times New Roman"/>
              </a:rPr>
              <a:t> </a:t>
            </a:r>
            <a:r>
              <a:rPr sz="2000" b="1" dirty="0">
                <a:solidFill>
                  <a:srgbClr val="2E5496"/>
                </a:solidFill>
                <a:latin typeface="Calibri"/>
                <a:cs typeface="Calibri"/>
              </a:rPr>
              <a:t>cohosh</a:t>
            </a:r>
            <a:r>
              <a:rPr sz="2000" spc="-65" dirty="0">
                <a:solidFill>
                  <a:srgbClr val="2E5496"/>
                </a:solidFill>
                <a:latin typeface="Times New Roman"/>
                <a:cs typeface="Times New Roman"/>
              </a:rPr>
              <a:t> </a:t>
            </a:r>
            <a:r>
              <a:rPr sz="2000" b="1" dirty="0">
                <a:solidFill>
                  <a:srgbClr val="2E5496"/>
                </a:solidFill>
                <a:latin typeface="Calibri"/>
                <a:cs typeface="Calibri"/>
              </a:rPr>
              <a:t>are</a:t>
            </a:r>
            <a:r>
              <a:rPr sz="2000" spc="-45" dirty="0">
                <a:solidFill>
                  <a:srgbClr val="2E5496"/>
                </a:solidFill>
                <a:latin typeface="Times New Roman"/>
                <a:cs typeface="Times New Roman"/>
              </a:rPr>
              <a:t> </a:t>
            </a:r>
            <a:r>
              <a:rPr sz="2000" b="1" dirty="0">
                <a:solidFill>
                  <a:srgbClr val="2E5496"/>
                </a:solidFill>
                <a:latin typeface="Calibri"/>
                <a:cs typeface="Calibri"/>
              </a:rPr>
              <a:t>considered</a:t>
            </a:r>
            <a:r>
              <a:rPr sz="2000" spc="-50" dirty="0">
                <a:solidFill>
                  <a:srgbClr val="2E5496"/>
                </a:solidFill>
                <a:latin typeface="Times New Roman"/>
                <a:cs typeface="Times New Roman"/>
              </a:rPr>
              <a:t> </a:t>
            </a:r>
            <a:r>
              <a:rPr sz="2000" b="1" spc="-20" dirty="0">
                <a:solidFill>
                  <a:srgbClr val="2E5496"/>
                </a:solidFill>
                <a:latin typeface="Calibri"/>
                <a:cs typeface="Calibri"/>
              </a:rPr>
              <a:t>contraindicated</a:t>
            </a:r>
            <a:r>
              <a:rPr sz="2000" spc="-75" dirty="0">
                <a:solidFill>
                  <a:srgbClr val="2E5496"/>
                </a:solidFill>
                <a:latin typeface="Times New Roman"/>
                <a:cs typeface="Times New Roman"/>
              </a:rPr>
              <a:t> </a:t>
            </a:r>
            <a:r>
              <a:rPr sz="2000" b="1" dirty="0">
                <a:solidFill>
                  <a:srgbClr val="2E5496"/>
                </a:solidFill>
                <a:latin typeface="Calibri"/>
                <a:cs typeface="Calibri"/>
              </a:rPr>
              <a:t>in</a:t>
            </a:r>
            <a:r>
              <a:rPr sz="2000" spc="-55" dirty="0">
                <a:solidFill>
                  <a:srgbClr val="2E5496"/>
                </a:solidFill>
                <a:latin typeface="Times New Roman"/>
                <a:cs typeface="Times New Roman"/>
              </a:rPr>
              <a:t> </a:t>
            </a:r>
            <a:r>
              <a:rPr sz="2000" b="1" dirty="0">
                <a:solidFill>
                  <a:srgbClr val="2E5496"/>
                </a:solidFill>
                <a:latin typeface="Calibri"/>
                <a:cs typeface="Calibri"/>
              </a:rPr>
              <a:t>women</a:t>
            </a:r>
            <a:r>
              <a:rPr sz="2000" spc="-60" dirty="0">
                <a:solidFill>
                  <a:srgbClr val="2E5496"/>
                </a:solidFill>
                <a:latin typeface="Times New Roman"/>
                <a:cs typeface="Times New Roman"/>
              </a:rPr>
              <a:t> </a:t>
            </a:r>
            <a:r>
              <a:rPr sz="2000" b="1" dirty="0">
                <a:solidFill>
                  <a:srgbClr val="2E5496"/>
                </a:solidFill>
                <a:latin typeface="Calibri"/>
                <a:cs typeface="Calibri"/>
              </a:rPr>
              <a:t>with</a:t>
            </a:r>
            <a:r>
              <a:rPr sz="2000" spc="-65" dirty="0">
                <a:solidFill>
                  <a:srgbClr val="2E5496"/>
                </a:solidFill>
                <a:latin typeface="Times New Roman"/>
                <a:cs typeface="Times New Roman"/>
              </a:rPr>
              <a:t> </a:t>
            </a:r>
            <a:r>
              <a:rPr sz="2000" b="1" spc="-50" dirty="0">
                <a:solidFill>
                  <a:srgbClr val="2E5496"/>
                </a:solidFill>
                <a:latin typeface="Calibri"/>
                <a:cs typeface="Calibri"/>
              </a:rPr>
              <a:t>a</a:t>
            </a:r>
            <a:r>
              <a:rPr sz="2000" spc="-50" dirty="0">
                <a:solidFill>
                  <a:srgbClr val="2E5496"/>
                </a:solidFill>
                <a:latin typeface="Times New Roman"/>
                <a:cs typeface="Times New Roman"/>
              </a:rPr>
              <a:t> </a:t>
            </a:r>
            <a:r>
              <a:rPr sz="2000" b="1" dirty="0">
                <a:solidFill>
                  <a:srgbClr val="2E5496"/>
                </a:solidFill>
                <a:latin typeface="Calibri"/>
                <a:cs typeface="Calibri"/>
              </a:rPr>
              <a:t>history</a:t>
            </a:r>
            <a:r>
              <a:rPr sz="2000" spc="-70" dirty="0">
                <a:solidFill>
                  <a:srgbClr val="2E5496"/>
                </a:solidFill>
                <a:latin typeface="Times New Roman"/>
                <a:cs typeface="Times New Roman"/>
              </a:rPr>
              <a:t> </a:t>
            </a:r>
            <a:r>
              <a:rPr sz="2000" b="1" dirty="0">
                <a:solidFill>
                  <a:srgbClr val="2E5496"/>
                </a:solidFill>
                <a:latin typeface="Calibri"/>
                <a:cs typeface="Calibri"/>
              </a:rPr>
              <a:t>of</a:t>
            </a:r>
            <a:r>
              <a:rPr sz="2000" spc="-50" dirty="0">
                <a:solidFill>
                  <a:srgbClr val="2E5496"/>
                </a:solidFill>
                <a:latin typeface="Times New Roman"/>
                <a:cs typeface="Times New Roman"/>
              </a:rPr>
              <a:t> </a:t>
            </a:r>
            <a:r>
              <a:rPr sz="2000" b="1" dirty="0">
                <a:solidFill>
                  <a:srgbClr val="2E5496"/>
                </a:solidFill>
                <a:latin typeface="Calibri"/>
                <a:cs typeface="Calibri"/>
              </a:rPr>
              <a:t>an</a:t>
            </a:r>
            <a:r>
              <a:rPr sz="2000" spc="-45" dirty="0">
                <a:solidFill>
                  <a:srgbClr val="2E5496"/>
                </a:solidFill>
                <a:latin typeface="Times New Roman"/>
                <a:cs typeface="Times New Roman"/>
              </a:rPr>
              <a:t> </a:t>
            </a:r>
            <a:r>
              <a:rPr sz="2000" b="1" spc="-20" dirty="0">
                <a:solidFill>
                  <a:srgbClr val="2E5496"/>
                </a:solidFill>
                <a:latin typeface="Calibri"/>
                <a:cs typeface="Calibri"/>
              </a:rPr>
              <a:t>oestrogen-</a:t>
            </a:r>
            <a:r>
              <a:rPr sz="2000" b="1" spc="-10" dirty="0">
                <a:solidFill>
                  <a:srgbClr val="2E5496"/>
                </a:solidFill>
                <a:latin typeface="Calibri"/>
                <a:cs typeface="Calibri"/>
              </a:rPr>
              <a:t>sensitive</a:t>
            </a:r>
            <a:r>
              <a:rPr sz="2000" spc="-80" dirty="0">
                <a:solidFill>
                  <a:srgbClr val="2E5496"/>
                </a:solidFill>
                <a:latin typeface="Times New Roman"/>
                <a:cs typeface="Times New Roman"/>
              </a:rPr>
              <a:t> </a:t>
            </a:r>
            <a:r>
              <a:rPr sz="2000" b="1" spc="-10" dirty="0">
                <a:solidFill>
                  <a:srgbClr val="2E5496"/>
                </a:solidFill>
                <a:latin typeface="Calibri"/>
                <a:cs typeface="Calibri"/>
              </a:rPr>
              <a:t>cancer.</a:t>
            </a:r>
            <a:endParaRPr sz="2000" dirty="0">
              <a:latin typeface="Calibri"/>
              <a:cs typeface="Calibri"/>
            </a:endParaRPr>
          </a:p>
          <a:p>
            <a:pPr marL="241300" indent="-228600">
              <a:lnSpc>
                <a:spcPct val="100000"/>
              </a:lnSpc>
              <a:spcBef>
                <a:spcPts val="725"/>
              </a:spcBef>
              <a:buFont typeface="Arial"/>
              <a:buChar char="•"/>
              <a:tabLst>
                <a:tab pos="241300" algn="l"/>
              </a:tabLst>
            </a:pPr>
            <a:r>
              <a:rPr sz="2000" dirty="0">
                <a:latin typeface="Calibri"/>
                <a:cs typeface="Calibri"/>
              </a:rPr>
              <a:t>St.</a:t>
            </a:r>
            <a:r>
              <a:rPr sz="2000" spc="-50" dirty="0">
                <a:latin typeface="Calibri"/>
                <a:cs typeface="Calibri"/>
              </a:rPr>
              <a:t> </a:t>
            </a:r>
            <a:r>
              <a:rPr sz="2000" spc="-10" dirty="0">
                <a:latin typeface="Calibri"/>
                <a:cs typeface="Calibri"/>
              </a:rPr>
              <a:t>John’s</a:t>
            </a:r>
            <a:r>
              <a:rPr sz="2000" spc="-60" dirty="0">
                <a:latin typeface="Calibri"/>
                <a:cs typeface="Calibri"/>
              </a:rPr>
              <a:t> </a:t>
            </a:r>
            <a:r>
              <a:rPr sz="2000" dirty="0">
                <a:latin typeface="Calibri"/>
                <a:cs typeface="Calibri"/>
              </a:rPr>
              <a:t>Wort</a:t>
            </a:r>
            <a:r>
              <a:rPr sz="2000" spc="-65" dirty="0">
                <a:latin typeface="Calibri"/>
                <a:cs typeface="Calibri"/>
              </a:rPr>
              <a:t> </a:t>
            </a:r>
            <a:r>
              <a:rPr sz="2000" dirty="0">
                <a:latin typeface="Calibri"/>
                <a:cs typeface="Calibri"/>
              </a:rPr>
              <a:t>can</a:t>
            </a:r>
            <a:r>
              <a:rPr sz="2000" spc="-45" dirty="0">
                <a:latin typeface="Calibri"/>
                <a:cs typeface="Calibri"/>
              </a:rPr>
              <a:t> </a:t>
            </a:r>
            <a:r>
              <a:rPr sz="2000" spc="-10" dirty="0">
                <a:latin typeface="Calibri"/>
                <a:cs typeface="Calibri"/>
              </a:rPr>
              <a:t>affect</a:t>
            </a:r>
            <a:r>
              <a:rPr sz="2000" spc="-45"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efficacy</a:t>
            </a:r>
            <a:r>
              <a:rPr sz="2000" spc="-50" dirty="0">
                <a:latin typeface="Calibri"/>
                <a:cs typeface="Calibri"/>
              </a:rPr>
              <a:t> </a:t>
            </a:r>
            <a:r>
              <a:rPr sz="2000" dirty="0">
                <a:latin typeface="Calibri"/>
                <a:cs typeface="Calibri"/>
              </a:rPr>
              <a:t>of</a:t>
            </a:r>
            <a:r>
              <a:rPr sz="2000" spc="-50" dirty="0">
                <a:latin typeface="Calibri"/>
                <a:cs typeface="Calibri"/>
              </a:rPr>
              <a:t> </a:t>
            </a:r>
            <a:r>
              <a:rPr sz="2000" spc="-10" dirty="0">
                <a:latin typeface="Calibri"/>
                <a:cs typeface="Calibri"/>
              </a:rPr>
              <a:t>warfarin</a:t>
            </a:r>
            <a:r>
              <a:rPr sz="2000" spc="-45"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other</a:t>
            </a:r>
            <a:r>
              <a:rPr sz="2000" spc="-55" dirty="0">
                <a:latin typeface="Calibri"/>
                <a:cs typeface="Calibri"/>
              </a:rPr>
              <a:t> </a:t>
            </a:r>
            <a:r>
              <a:rPr sz="2000" spc="-10" dirty="0">
                <a:latin typeface="Calibri"/>
                <a:cs typeface="Calibri"/>
              </a:rPr>
              <a:t>conventional</a:t>
            </a:r>
            <a:r>
              <a:rPr sz="2000" spc="-45" dirty="0">
                <a:latin typeface="Calibri"/>
                <a:cs typeface="Calibri"/>
              </a:rPr>
              <a:t> </a:t>
            </a:r>
            <a:r>
              <a:rPr sz="2000" spc="-10" dirty="0">
                <a:latin typeface="Calibri"/>
                <a:cs typeface="Calibri"/>
              </a:rPr>
              <a:t>medicines.</a:t>
            </a:r>
            <a:endParaRPr sz="2000" dirty="0">
              <a:latin typeface="Calibri"/>
              <a:cs typeface="Calibri"/>
            </a:endParaRPr>
          </a:p>
          <a:p>
            <a:pPr marL="241300" indent="-228600">
              <a:lnSpc>
                <a:spcPct val="100000"/>
              </a:lnSpc>
              <a:spcBef>
                <a:spcPts val="770"/>
              </a:spcBef>
              <a:buFont typeface="Arial"/>
              <a:buChar char="•"/>
              <a:tabLst>
                <a:tab pos="241300" algn="l"/>
              </a:tabLst>
            </a:pPr>
            <a:r>
              <a:rPr sz="2000" b="1" dirty="0">
                <a:solidFill>
                  <a:srgbClr val="2E5496"/>
                </a:solidFill>
                <a:latin typeface="Calibri"/>
                <a:cs typeface="Calibri"/>
              </a:rPr>
              <a:t>There</a:t>
            </a:r>
            <a:r>
              <a:rPr sz="2000" spc="-65" dirty="0">
                <a:solidFill>
                  <a:srgbClr val="2E5496"/>
                </a:solidFill>
                <a:latin typeface="Times New Roman"/>
                <a:cs typeface="Times New Roman"/>
              </a:rPr>
              <a:t> </a:t>
            </a:r>
            <a:r>
              <a:rPr sz="2000" b="1" dirty="0">
                <a:solidFill>
                  <a:srgbClr val="2E5496"/>
                </a:solidFill>
                <a:latin typeface="Calibri"/>
                <a:cs typeface="Calibri"/>
              </a:rPr>
              <a:t>is</a:t>
            </a:r>
            <a:r>
              <a:rPr sz="2000" spc="-80" dirty="0">
                <a:solidFill>
                  <a:srgbClr val="2E5496"/>
                </a:solidFill>
                <a:latin typeface="Times New Roman"/>
                <a:cs typeface="Times New Roman"/>
              </a:rPr>
              <a:t> </a:t>
            </a:r>
            <a:r>
              <a:rPr sz="2000" b="1" dirty="0">
                <a:solidFill>
                  <a:srgbClr val="2E5496"/>
                </a:solidFill>
                <a:latin typeface="Calibri"/>
                <a:cs typeface="Calibri"/>
              </a:rPr>
              <a:t>also</a:t>
            </a:r>
            <a:r>
              <a:rPr sz="2000" spc="-70" dirty="0">
                <a:solidFill>
                  <a:srgbClr val="2E5496"/>
                </a:solidFill>
                <a:latin typeface="Times New Roman"/>
                <a:cs typeface="Times New Roman"/>
              </a:rPr>
              <a:t> </a:t>
            </a:r>
            <a:r>
              <a:rPr sz="2000" b="1" dirty="0">
                <a:solidFill>
                  <a:srgbClr val="2E5496"/>
                </a:solidFill>
                <a:latin typeface="Calibri"/>
                <a:cs typeface="Calibri"/>
              </a:rPr>
              <a:t>concern</a:t>
            </a:r>
            <a:r>
              <a:rPr sz="2000" spc="-70" dirty="0">
                <a:solidFill>
                  <a:srgbClr val="2E5496"/>
                </a:solidFill>
                <a:latin typeface="Times New Roman"/>
                <a:cs typeface="Times New Roman"/>
              </a:rPr>
              <a:t> </a:t>
            </a:r>
            <a:r>
              <a:rPr sz="2000" b="1" dirty="0">
                <a:solidFill>
                  <a:srgbClr val="2E5496"/>
                </a:solidFill>
                <a:latin typeface="Calibri"/>
                <a:cs typeface="Calibri"/>
              </a:rPr>
              <a:t>that</a:t>
            </a:r>
            <a:r>
              <a:rPr sz="2000" spc="-85" dirty="0">
                <a:solidFill>
                  <a:srgbClr val="2E5496"/>
                </a:solidFill>
                <a:latin typeface="Times New Roman"/>
                <a:cs typeface="Times New Roman"/>
              </a:rPr>
              <a:t> </a:t>
            </a:r>
            <a:r>
              <a:rPr sz="2000" b="1" dirty="0">
                <a:solidFill>
                  <a:srgbClr val="2E5496"/>
                </a:solidFill>
                <a:latin typeface="Calibri"/>
                <a:cs typeface="Calibri"/>
              </a:rPr>
              <a:t>it</a:t>
            </a:r>
            <a:r>
              <a:rPr sz="2000" spc="-75" dirty="0">
                <a:solidFill>
                  <a:srgbClr val="2E5496"/>
                </a:solidFill>
                <a:latin typeface="Times New Roman"/>
                <a:cs typeface="Times New Roman"/>
              </a:rPr>
              <a:t> </a:t>
            </a:r>
            <a:r>
              <a:rPr sz="2000" b="1" dirty="0">
                <a:solidFill>
                  <a:srgbClr val="2E5496"/>
                </a:solidFill>
                <a:latin typeface="Calibri"/>
                <a:cs typeface="Calibri"/>
              </a:rPr>
              <a:t>could</a:t>
            </a:r>
            <a:r>
              <a:rPr sz="2000" spc="-80" dirty="0">
                <a:solidFill>
                  <a:srgbClr val="2E5496"/>
                </a:solidFill>
                <a:latin typeface="Times New Roman"/>
                <a:cs typeface="Times New Roman"/>
              </a:rPr>
              <a:t> </a:t>
            </a:r>
            <a:r>
              <a:rPr sz="2000" b="1" spc="-10" dirty="0">
                <a:solidFill>
                  <a:srgbClr val="2E5496"/>
                </a:solidFill>
                <a:latin typeface="Calibri"/>
                <a:cs typeface="Calibri"/>
              </a:rPr>
              <a:t>potentially</a:t>
            </a:r>
            <a:r>
              <a:rPr sz="2000" spc="-110" dirty="0">
                <a:solidFill>
                  <a:srgbClr val="2E5496"/>
                </a:solidFill>
                <a:latin typeface="Times New Roman"/>
                <a:cs typeface="Times New Roman"/>
              </a:rPr>
              <a:t> </a:t>
            </a:r>
            <a:r>
              <a:rPr sz="2000" b="1" dirty="0">
                <a:solidFill>
                  <a:srgbClr val="2E5496"/>
                </a:solidFill>
                <a:latin typeface="Calibri"/>
                <a:cs typeface="Calibri"/>
              </a:rPr>
              <a:t>affect</a:t>
            </a:r>
            <a:r>
              <a:rPr sz="2000" spc="-60" dirty="0">
                <a:solidFill>
                  <a:srgbClr val="2E5496"/>
                </a:solidFill>
                <a:latin typeface="Times New Roman"/>
                <a:cs typeface="Times New Roman"/>
              </a:rPr>
              <a:t> </a:t>
            </a:r>
            <a:r>
              <a:rPr sz="2000" b="1" dirty="0">
                <a:solidFill>
                  <a:srgbClr val="2E5496"/>
                </a:solidFill>
                <a:latin typeface="Calibri"/>
                <a:cs typeface="Calibri"/>
              </a:rPr>
              <a:t>the</a:t>
            </a:r>
            <a:r>
              <a:rPr sz="2000" spc="-65" dirty="0">
                <a:solidFill>
                  <a:srgbClr val="2E5496"/>
                </a:solidFill>
                <a:latin typeface="Times New Roman"/>
                <a:cs typeface="Times New Roman"/>
              </a:rPr>
              <a:t> </a:t>
            </a:r>
            <a:r>
              <a:rPr sz="2000" b="1" spc="-10" dirty="0">
                <a:solidFill>
                  <a:srgbClr val="2E5496"/>
                </a:solidFill>
                <a:latin typeface="Calibri"/>
                <a:cs typeface="Calibri"/>
              </a:rPr>
              <a:t>metabolism</a:t>
            </a:r>
            <a:r>
              <a:rPr sz="2000" spc="-95" dirty="0">
                <a:solidFill>
                  <a:srgbClr val="2E5496"/>
                </a:solidFill>
                <a:latin typeface="Times New Roman"/>
                <a:cs typeface="Times New Roman"/>
              </a:rPr>
              <a:t> </a:t>
            </a:r>
            <a:r>
              <a:rPr sz="2000" b="1" dirty="0">
                <a:solidFill>
                  <a:srgbClr val="2E5496"/>
                </a:solidFill>
                <a:latin typeface="Calibri"/>
                <a:cs typeface="Calibri"/>
              </a:rPr>
              <a:t>of</a:t>
            </a:r>
            <a:r>
              <a:rPr sz="2000" spc="-65" dirty="0">
                <a:solidFill>
                  <a:srgbClr val="2E5496"/>
                </a:solidFill>
                <a:latin typeface="Times New Roman"/>
                <a:cs typeface="Times New Roman"/>
              </a:rPr>
              <a:t> </a:t>
            </a:r>
            <a:r>
              <a:rPr sz="2000" b="1" spc="-10" dirty="0">
                <a:solidFill>
                  <a:srgbClr val="2E5496"/>
                </a:solidFill>
                <a:latin typeface="Calibri"/>
                <a:cs typeface="Calibri"/>
              </a:rPr>
              <a:t>Tamoxifen</a:t>
            </a: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47777" y="54609"/>
            <a:ext cx="2867025" cy="696595"/>
          </a:xfrm>
          <a:prstGeom prst="rect">
            <a:avLst/>
          </a:prstGeom>
        </p:spPr>
        <p:txBody>
          <a:bodyPr vert="horz" wrap="square" lIns="0" tIns="12700" rIns="0" bIns="0" rtlCol="0">
            <a:spAutoFit/>
          </a:bodyPr>
          <a:lstStyle/>
          <a:p>
            <a:pPr marL="12700">
              <a:lnSpc>
                <a:spcPct val="100000"/>
              </a:lnSpc>
              <a:spcBef>
                <a:spcPts val="100"/>
              </a:spcBef>
            </a:pPr>
            <a:r>
              <a:rPr spc="-40" dirty="0"/>
              <a:t>Acupuncture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46</a:t>
            </a:fld>
            <a:endParaRPr spc="-25" dirty="0"/>
          </a:p>
        </p:txBody>
      </p:sp>
      <p:sp>
        <p:nvSpPr>
          <p:cNvPr id="3" name="object 3"/>
          <p:cNvSpPr txBox="1"/>
          <p:nvPr/>
        </p:nvSpPr>
        <p:spPr>
          <a:xfrm>
            <a:off x="662125" y="876681"/>
            <a:ext cx="9704070" cy="4862830"/>
          </a:xfrm>
          <a:prstGeom prst="rect">
            <a:avLst/>
          </a:prstGeom>
        </p:spPr>
        <p:txBody>
          <a:bodyPr vert="horz" wrap="square" lIns="0" tIns="89535" rIns="0" bIns="0" rtlCol="0">
            <a:spAutoFit/>
          </a:bodyPr>
          <a:lstStyle/>
          <a:p>
            <a:pPr marL="241300" marR="5080" indent="-228600">
              <a:lnSpc>
                <a:spcPts val="2500"/>
              </a:lnSpc>
              <a:spcBef>
                <a:spcPts val="705"/>
              </a:spcBef>
              <a:buFont typeface="Arial"/>
              <a:buChar char="•"/>
              <a:tabLst>
                <a:tab pos="241300" algn="l"/>
              </a:tabLst>
            </a:pPr>
            <a:r>
              <a:rPr sz="2600" spc="-10" dirty="0">
                <a:latin typeface="Calibri"/>
                <a:cs typeface="Calibri"/>
              </a:rPr>
              <a:t>Acupuncture</a:t>
            </a:r>
            <a:r>
              <a:rPr sz="2600" spc="-125" dirty="0">
                <a:latin typeface="Times New Roman"/>
                <a:cs typeface="Times New Roman"/>
              </a:rPr>
              <a:t> </a:t>
            </a:r>
            <a:r>
              <a:rPr sz="2600" dirty="0">
                <a:latin typeface="Calibri"/>
                <a:cs typeface="Calibri"/>
              </a:rPr>
              <a:t>is</a:t>
            </a:r>
            <a:r>
              <a:rPr sz="2600" spc="-80" dirty="0">
                <a:latin typeface="Times New Roman"/>
                <a:cs typeface="Times New Roman"/>
              </a:rPr>
              <a:t> </a:t>
            </a:r>
            <a:r>
              <a:rPr sz="2600" dirty="0">
                <a:latin typeface="Calibri"/>
                <a:cs typeface="Calibri"/>
              </a:rPr>
              <a:t>one</a:t>
            </a:r>
            <a:r>
              <a:rPr sz="2600" spc="-90" dirty="0">
                <a:latin typeface="Times New Roman"/>
                <a:cs typeface="Times New Roman"/>
              </a:rPr>
              <a:t> </a:t>
            </a:r>
            <a:r>
              <a:rPr sz="2600" dirty="0">
                <a:latin typeface="Calibri"/>
                <a:cs typeface="Calibri"/>
              </a:rPr>
              <a:t>of</a:t>
            </a:r>
            <a:r>
              <a:rPr sz="2600" spc="-80" dirty="0">
                <a:latin typeface="Times New Roman"/>
                <a:cs typeface="Times New Roman"/>
              </a:rPr>
              <a:t> </a:t>
            </a:r>
            <a:r>
              <a:rPr sz="2600" dirty="0">
                <a:latin typeface="Calibri"/>
                <a:cs typeface="Calibri"/>
              </a:rPr>
              <a:t>the</a:t>
            </a:r>
            <a:r>
              <a:rPr sz="2600" spc="-90" dirty="0">
                <a:latin typeface="Times New Roman"/>
                <a:cs typeface="Times New Roman"/>
              </a:rPr>
              <a:t> </a:t>
            </a:r>
            <a:r>
              <a:rPr sz="2600" dirty="0">
                <a:latin typeface="Calibri"/>
                <a:cs typeface="Calibri"/>
              </a:rPr>
              <a:t>most</a:t>
            </a:r>
            <a:r>
              <a:rPr sz="2600" spc="-85" dirty="0">
                <a:latin typeface="Times New Roman"/>
                <a:cs typeface="Times New Roman"/>
              </a:rPr>
              <a:t> </a:t>
            </a:r>
            <a:r>
              <a:rPr sz="2600" dirty="0">
                <a:latin typeface="Calibri"/>
                <a:cs typeface="Calibri"/>
              </a:rPr>
              <a:t>common</a:t>
            </a:r>
            <a:r>
              <a:rPr sz="2600" spc="-70" dirty="0">
                <a:latin typeface="Times New Roman"/>
                <a:cs typeface="Times New Roman"/>
              </a:rPr>
              <a:t> </a:t>
            </a:r>
            <a:r>
              <a:rPr sz="2600" spc="-10" dirty="0">
                <a:latin typeface="Calibri"/>
                <a:cs typeface="Calibri"/>
              </a:rPr>
              <a:t>complementary</a:t>
            </a:r>
            <a:r>
              <a:rPr sz="2600" spc="-105" dirty="0">
                <a:latin typeface="Times New Roman"/>
                <a:cs typeface="Times New Roman"/>
              </a:rPr>
              <a:t> </a:t>
            </a:r>
            <a:r>
              <a:rPr sz="2600" dirty="0">
                <a:latin typeface="Calibri"/>
                <a:cs typeface="Calibri"/>
              </a:rPr>
              <a:t>therapies</a:t>
            </a:r>
            <a:r>
              <a:rPr sz="2600" spc="-114" dirty="0">
                <a:latin typeface="Times New Roman"/>
                <a:cs typeface="Times New Roman"/>
              </a:rPr>
              <a:t> </a:t>
            </a:r>
            <a:r>
              <a:rPr sz="2600" spc="-25" dirty="0">
                <a:latin typeface="Calibri"/>
                <a:cs typeface="Calibri"/>
              </a:rPr>
              <a:t>for</a:t>
            </a:r>
            <a:r>
              <a:rPr sz="2600" spc="-25" dirty="0">
                <a:latin typeface="Times New Roman"/>
                <a:cs typeface="Times New Roman"/>
              </a:rPr>
              <a:t> </a:t>
            </a:r>
            <a:r>
              <a:rPr sz="2600" spc="-10" dirty="0">
                <a:latin typeface="Calibri"/>
                <a:cs typeface="Calibri"/>
              </a:rPr>
              <a:t>vasomotor</a:t>
            </a:r>
            <a:r>
              <a:rPr sz="2600" spc="-100" dirty="0">
                <a:latin typeface="Times New Roman"/>
                <a:cs typeface="Times New Roman"/>
              </a:rPr>
              <a:t> </a:t>
            </a:r>
            <a:r>
              <a:rPr sz="2600" spc="-10" dirty="0">
                <a:latin typeface="Calibri"/>
                <a:cs typeface="Calibri"/>
              </a:rPr>
              <a:t>symptoms</a:t>
            </a:r>
            <a:endParaRPr sz="2600" dirty="0">
              <a:latin typeface="Calibri"/>
              <a:cs typeface="Calibri"/>
            </a:endParaRPr>
          </a:p>
          <a:p>
            <a:pPr marL="241300" indent="-228600">
              <a:lnSpc>
                <a:spcPct val="100000"/>
              </a:lnSpc>
              <a:spcBef>
                <a:spcPts val="390"/>
              </a:spcBef>
              <a:buFont typeface="Arial"/>
              <a:buChar char="•"/>
              <a:tabLst>
                <a:tab pos="241300" algn="l"/>
              </a:tabLst>
            </a:pPr>
            <a:r>
              <a:rPr sz="2600" dirty="0">
                <a:latin typeface="Calibri"/>
                <a:cs typeface="Calibri"/>
              </a:rPr>
              <a:t>The</a:t>
            </a:r>
            <a:r>
              <a:rPr sz="2600" spc="-114" dirty="0">
                <a:latin typeface="Times New Roman"/>
                <a:cs typeface="Times New Roman"/>
              </a:rPr>
              <a:t> </a:t>
            </a:r>
            <a:r>
              <a:rPr sz="2600" dirty="0">
                <a:latin typeface="Calibri"/>
                <a:cs typeface="Calibri"/>
              </a:rPr>
              <a:t>evidence</a:t>
            </a:r>
            <a:r>
              <a:rPr sz="2600" spc="-135" dirty="0">
                <a:latin typeface="Times New Roman"/>
                <a:cs typeface="Times New Roman"/>
              </a:rPr>
              <a:t> </a:t>
            </a:r>
            <a:r>
              <a:rPr sz="2600" dirty="0">
                <a:latin typeface="Calibri"/>
                <a:cs typeface="Calibri"/>
              </a:rPr>
              <a:t>for</a:t>
            </a:r>
            <a:r>
              <a:rPr sz="2600" spc="-80" dirty="0">
                <a:latin typeface="Times New Roman"/>
                <a:cs typeface="Times New Roman"/>
              </a:rPr>
              <a:t> </a:t>
            </a:r>
            <a:r>
              <a:rPr sz="2600" dirty="0">
                <a:latin typeface="Calibri"/>
                <a:cs typeface="Calibri"/>
              </a:rPr>
              <a:t>its</a:t>
            </a:r>
            <a:r>
              <a:rPr sz="2600" spc="-90" dirty="0">
                <a:latin typeface="Times New Roman"/>
                <a:cs typeface="Times New Roman"/>
              </a:rPr>
              <a:t> </a:t>
            </a:r>
            <a:r>
              <a:rPr sz="2600" spc="-10" dirty="0">
                <a:latin typeface="Calibri"/>
                <a:cs typeface="Calibri"/>
              </a:rPr>
              <a:t>efficacy</a:t>
            </a:r>
            <a:r>
              <a:rPr sz="2600" spc="-120" dirty="0">
                <a:latin typeface="Times New Roman"/>
                <a:cs typeface="Times New Roman"/>
              </a:rPr>
              <a:t> </a:t>
            </a:r>
            <a:r>
              <a:rPr sz="2600" dirty="0">
                <a:latin typeface="Calibri"/>
                <a:cs typeface="Calibri"/>
              </a:rPr>
              <a:t>is</a:t>
            </a:r>
            <a:r>
              <a:rPr sz="2600" spc="-90" dirty="0">
                <a:latin typeface="Times New Roman"/>
                <a:cs typeface="Times New Roman"/>
              </a:rPr>
              <a:t> </a:t>
            </a:r>
            <a:r>
              <a:rPr sz="2600" spc="-10" dirty="0">
                <a:latin typeface="Calibri"/>
                <a:cs typeface="Calibri"/>
              </a:rPr>
              <a:t>conflicting</a:t>
            </a:r>
            <a:endParaRPr sz="2600" dirty="0">
              <a:latin typeface="Calibri"/>
              <a:cs typeface="Calibri"/>
            </a:endParaRPr>
          </a:p>
          <a:p>
            <a:pPr marL="241300" indent="-228600">
              <a:lnSpc>
                <a:spcPct val="100000"/>
              </a:lnSpc>
              <a:spcBef>
                <a:spcPts val="380"/>
              </a:spcBef>
              <a:buFont typeface="Arial"/>
              <a:buChar char="•"/>
              <a:tabLst>
                <a:tab pos="241300" algn="l"/>
              </a:tabLst>
            </a:pPr>
            <a:r>
              <a:rPr sz="2600" dirty="0">
                <a:latin typeface="Calibri"/>
                <a:cs typeface="Calibri"/>
              </a:rPr>
              <a:t>Most</a:t>
            </a:r>
            <a:r>
              <a:rPr sz="2600" spc="-105" dirty="0">
                <a:latin typeface="Times New Roman"/>
                <a:cs typeface="Times New Roman"/>
              </a:rPr>
              <a:t> </a:t>
            </a:r>
            <a:r>
              <a:rPr sz="2600" dirty="0">
                <a:latin typeface="Calibri"/>
                <a:cs typeface="Calibri"/>
              </a:rPr>
              <a:t>of</a:t>
            </a:r>
            <a:r>
              <a:rPr sz="2600" spc="-95" dirty="0">
                <a:latin typeface="Times New Roman"/>
                <a:cs typeface="Times New Roman"/>
              </a:rPr>
              <a:t> </a:t>
            </a:r>
            <a:r>
              <a:rPr sz="2600" dirty="0">
                <a:latin typeface="Calibri"/>
                <a:cs typeface="Calibri"/>
              </a:rPr>
              <a:t>the</a:t>
            </a:r>
            <a:r>
              <a:rPr sz="2600" spc="-114" dirty="0">
                <a:latin typeface="Times New Roman"/>
                <a:cs typeface="Times New Roman"/>
              </a:rPr>
              <a:t> </a:t>
            </a:r>
            <a:r>
              <a:rPr sz="2600" dirty="0">
                <a:latin typeface="Calibri"/>
                <a:cs typeface="Calibri"/>
              </a:rPr>
              <a:t>trials</a:t>
            </a:r>
            <a:r>
              <a:rPr sz="2600" spc="-100" dirty="0">
                <a:latin typeface="Times New Roman"/>
                <a:cs typeface="Times New Roman"/>
              </a:rPr>
              <a:t> </a:t>
            </a:r>
            <a:r>
              <a:rPr sz="2600" dirty="0">
                <a:latin typeface="Calibri"/>
                <a:cs typeface="Calibri"/>
              </a:rPr>
              <a:t>have</a:t>
            </a:r>
            <a:r>
              <a:rPr sz="2600" spc="-110" dirty="0">
                <a:latin typeface="Times New Roman"/>
                <a:cs typeface="Times New Roman"/>
              </a:rPr>
              <a:t> </a:t>
            </a:r>
            <a:r>
              <a:rPr sz="2600" dirty="0">
                <a:latin typeface="Calibri"/>
                <a:cs typeface="Calibri"/>
              </a:rPr>
              <a:t>been</a:t>
            </a:r>
            <a:r>
              <a:rPr sz="2600" spc="-120" dirty="0">
                <a:latin typeface="Times New Roman"/>
                <a:cs typeface="Times New Roman"/>
              </a:rPr>
              <a:t> </a:t>
            </a:r>
            <a:r>
              <a:rPr sz="2600" dirty="0">
                <a:latin typeface="Calibri"/>
                <a:cs typeface="Calibri"/>
              </a:rPr>
              <a:t>small</a:t>
            </a:r>
            <a:r>
              <a:rPr sz="2600" spc="-105" dirty="0">
                <a:latin typeface="Times New Roman"/>
                <a:cs typeface="Times New Roman"/>
              </a:rPr>
              <a:t> </a:t>
            </a:r>
            <a:r>
              <a:rPr sz="2600" dirty="0">
                <a:latin typeface="Calibri"/>
                <a:cs typeface="Calibri"/>
              </a:rPr>
              <a:t>and</a:t>
            </a:r>
            <a:r>
              <a:rPr sz="2600" spc="-100" dirty="0">
                <a:latin typeface="Times New Roman"/>
                <a:cs typeface="Times New Roman"/>
              </a:rPr>
              <a:t> </a:t>
            </a:r>
            <a:r>
              <a:rPr sz="2600" dirty="0">
                <a:latin typeface="Calibri"/>
                <a:cs typeface="Calibri"/>
              </a:rPr>
              <a:t>may</a:t>
            </a:r>
            <a:r>
              <a:rPr sz="2600" spc="-95" dirty="0">
                <a:latin typeface="Times New Roman"/>
                <a:cs typeface="Times New Roman"/>
              </a:rPr>
              <a:t> </a:t>
            </a:r>
            <a:r>
              <a:rPr sz="2600" dirty="0">
                <a:latin typeface="Calibri"/>
                <a:cs typeface="Calibri"/>
              </a:rPr>
              <a:t>have</a:t>
            </a:r>
            <a:r>
              <a:rPr sz="2600" spc="-110" dirty="0">
                <a:latin typeface="Times New Roman"/>
                <a:cs typeface="Times New Roman"/>
              </a:rPr>
              <a:t> </a:t>
            </a:r>
            <a:r>
              <a:rPr sz="2600" spc="-10" dirty="0">
                <a:latin typeface="Calibri"/>
                <a:cs typeface="Calibri"/>
              </a:rPr>
              <a:t>methodological</a:t>
            </a:r>
            <a:r>
              <a:rPr sz="2600" spc="-95" dirty="0">
                <a:latin typeface="Times New Roman"/>
                <a:cs typeface="Times New Roman"/>
              </a:rPr>
              <a:t> </a:t>
            </a:r>
            <a:r>
              <a:rPr sz="2600" spc="-10" dirty="0">
                <a:latin typeface="Calibri"/>
                <a:cs typeface="Calibri"/>
              </a:rPr>
              <a:t>flaws</a:t>
            </a:r>
            <a:endParaRPr sz="2600" dirty="0">
              <a:latin typeface="Calibri"/>
              <a:cs typeface="Calibri"/>
            </a:endParaRPr>
          </a:p>
          <a:p>
            <a:pPr marL="241300" marR="182245" indent="-228600">
              <a:lnSpc>
                <a:spcPct val="80000"/>
              </a:lnSpc>
              <a:spcBef>
                <a:spcPts val="1000"/>
              </a:spcBef>
              <a:buChar char="•"/>
              <a:tabLst>
                <a:tab pos="241300" algn="l"/>
                <a:tab pos="315595" algn="l"/>
              </a:tabLst>
            </a:pPr>
            <a:r>
              <a:rPr sz="2600" dirty="0">
                <a:latin typeface="Arial"/>
                <a:cs typeface="Arial"/>
              </a:rPr>
              <a:t>	</a:t>
            </a:r>
            <a:r>
              <a:rPr sz="2600" dirty="0">
                <a:latin typeface="Calibri"/>
                <a:cs typeface="Calibri"/>
              </a:rPr>
              <a:t>A</a:t>
            </a:r>
            <a:r>
              <a:rPr sz="2600" spc="-85" dirty="0">
                <a:latin typeface="Times New Roman"/>
                <a:cs typeface="Times New Roman"/>
              </a:rPr>
              <a:t> </a:t>
            </a:r>
            <a:r>
              <a:rPr sz="2600" spc="-10" dirty="0">
                <a:latin typeface="Calibri"/>
                <a:cs typeface="Calibri"/>
              </a:rPr>
              <a:t>randomised,</a:t>
            </a:r>
            <a:r>
              <a:rPr sz="2600" spc="-105" dirty="0">
                <a:latin typeface="Times New Roman"/>
                <a:cs typeface="Times New Roman"/>
              </a:rPr>
              <a:t> </a:t>
            </a:r>
            <a:r>
              <a:rPr sz="2600" spc="-10" dirty="0">
                <a:latin typeface="Calibri"/>
                <a:cs typeface="Calibri"/>
              </a:rPr>
              <a:t>sham-controlled</a:t>
            </a:r>
            <a:r>
              <a:rPr sz="2600" spc="-100" dirty="0">
                <a:latin typeface="Times New Roman"/>
                <a:cs typeface="Times New Roman"/>
              </a:rPr>
              <a:t> </a:t>
            </a:r>
            <a:r>
              <a:rPr sz="2600" dirty="0">
                <a:latin typeface="Calibri"/>
                <a:cs typeface="Calibri"/>
              </a:rPr>
              <a:t>(placebo)</a:t>
            </a:r>
            <a:r>
              <a:rPr sz="2600" spc="-100" dirty="0">
                <a:latin typeface="Times New Roman"/>
                <a:cs typeface="Times New Roman"/>
              </a:rPr>
              <a:t> </a:t>
            </a:r>
            <a:r>
              <a:rPr sz="2600" dirty="0">
                <a:latin typeface="Calibri"/>
                <a:cs typeface="Calibri"/>
              </a:rPr>
              <a:t>trial</a:t>
            </a:r>
            <a:r>
              <a:rPr sz="2600" spc="-80" dirty="0">
                <a:latin typeface="Times New Roman"/>
                <a:cs typeface="Times New Roman"/>
              </a:rPr>
              <a:t> </a:t>
            </a:r>
            <a:r>
              <a:rPr sz="2600" dirty="0">
                <a:latin typeface="Calibri"/>
                <a:cs typeface="Calibri"/>
              </a:rPr>
              <a:t>in</a:t>
            </a:r>
            <a:r>
              <a:rPr sz="2600" spc="-75" dirty="0">
                <a:latin typeface="Times New Roman"/>
                <a:cs typeface="Times New Roman"/>
              </a:rPr>
              <a:t> </a:t>
            </a:r>
            <a:r>
              <a:rPr sz="2600" dirty="0">
                <a:latin typeface="Calibri"/>
                <a:cs typeface="Calibri"/>
              </a:rPr>
              <a:t>327</a:t>
            </a:r>
            <a:r>
              <a:rPr sz="2600" spc="-95" dirty="0">
                <a:latin typeface="Times New Roman"/>
                <a:cs typeface="Times New Roman"/>
              </a:rPr>
              <a:t> </a:t>
            </a:r>
            <a:r>
              <a:rPr sz="2600" dirty="0">
                <a:latin typeface="Calibri"/>
                <a:cs typeface="Calibri"/>
              </a:rPr>
              <a:t>peri-</a:t>
            </a:r>
            <a:r>
              <a:rPr sz="2600" spc="-95" dirty="0">
                <a:latin typeface="Times New Roman"/>
                <a:cs typeface="Times New Roman"/>
              </a:rPr>
              <a:t> </a:t>
            </a:r>
            <a:r>
              <a:rPr sz="2600" spc="-25" dirty="0">
                <a:latin typeface="Calibri"/>
                <a:cs typeface="Calibri"/>
              </a:rPr>
              <a:t>or</a:t>
            </a:r>
            <a:r>
              <a:rPr sz="2600" spc="-25" dirty="0">
                <a:latin typeface="Times New Roman"/>
                <a:cs typeface="Times New Roman"/>
              </a:rPr>
              <a:t> </a:t>
            </a:r>
            <a:r>
              <a:rPr sz="2600" spc="-10" dirty="0">
                <a:latin typeface="Calibri"/>
                <a:cs typeface="Calibri"/>
              </a:rPr>
              <a:t>postmenopausal</a:t>
            </a:r>
            <a:r>
              <a:rPr sz="2600" spc="-125" dirty="0">
                <a:latin typeface="Times New Roman"/>
                <a:cs typeface="Times New Roman"/>
              </a:rPr>
              <a:t> </a:t>
            </a:r>
            <a:r>
              <a:rPr sz="2600" dirty="0">
                <a:latin typeface="Calibri"/>
                <a:cs typeface="Calibri"/>
              </a:rPr>
              <a:t>women</a:t>
            </a:r>
            <a:r>
              <a:rPr sz="2600" spc="-95" dirty="0">
                <a:latin typeface="Times New Roman"/>
                <a:cs typeface="Times New Roman"/>
              </a:rPr>
              <a:t> </a:t>
            </a:r>
            <a:r>
              <a:rPr sz="2600" dirty="0">
                <a:latin typeface="Calibri"/>
                <a:cs typeface="Calibri"/>
              </a:rPr>
              <a:t>who</a:t>
            </a:r>
            <a:r>
              <a:rPr sz="2600" spc="-100" dirty="0">
                <a:latin typeface="Times New Roman"/>
                <a:cs typeface="Times New Roman"/>
              </a:rPr>
              <a:t> </a:t>
            </a:r>
            <a:r>
              <a:rPr sz="2600" spc="-10" dirty="0">
                <a:latin typeface="Calibri"/>
                <a:cs typeface="Calibri"/>
              </a:rPr>
              <a:t>reported</a:t>
            </a:r>
            <a:r>
              <a:rPr sz="2600" spc="-114" dirty="0">
                <a:latin typeface="Times New Roman"/>
                <a:cs typeface="Times New Roman"/>
              </a:rPr>
              <a:t> </a:t>
            </a:r>
            <a:r>
              <a:rPr sz="2600" spc="-10" dirty="0">
                <a:latin typeface="Calibri"/>
                <a:cs typeface="Calibri"/>
              </a:rPr>
              <a:t>moderate</a:t>
            </a:r>
            <a:r>
              <a:rPr sz="2600" spc="-114" dirty="0">
                <a:latin typeface="Times New Roman"/>
                <a:cs typeface="Times New Roman"/>
              </a:rPr>
              <a:t> </a:t>
            </a:r>
            <a:r>
              <a:rPr sz="2600" dirty="0">
                <a:latin typeface="Calibri"/>
                <a:cs typeface="Calibri"/>
              </a:rPr>
              <a:t>to</a:t>
            </a:r>
            <a:r>
              <a:rPr sz="2600" spc="-95" dirty="0">
                <a:latin typeface="Times New Roman"/>
                <a:cs typeface="Times New Roman"/>
              </a:rPr>
              <a:t> </a:t>
            </a:r>
            <a:r>
              <a:rPr sz="2600" spc="-10" dirty="0">
                <a:latin typeface="Calibri"/>
                <a:cs typeface="Calibri"/>
              </a:rPr>
              <a:t>severe</a:t>
            </a:r>
            <a:r>
              <a:rPr sz="2600" spc="-120" dirty="0">
                <a:latin typeface="Times New Roman"/>
                <a:cs typeface="Times New Roman"/>
              </a:rPr>
              <a:t> </a:t>
            </a:r>
            <a:r>
              <a:rPr sz="2600" dirty="0">
                <a:latin typeface="Calibri"/>
                <a:cs typeface="Calibri"/>
              </a:rPr>
              <a:t>VMS.</a:t>
            </a:r>
            <a:r>
              <a:rPr sz="2600" spc="-90" dirty="0">
                <a:latin typeface="Times New Roman"/>
                <a:cs typeface="Times New Roman"/>
              </a:rPr>
              <a:t> </a:t>
            </a:r>
            <a:r>
              <a:rPr sz="2600" spc="-25" dirty="0">
                <a:latin typeface="Calibri"/>
                <a:cs typeface="Calibri"/>
              </a:rPr>
              <a:t>The</a:t>
            </a:r>
            <a:r>
              <a:rPr sz="2600" spc="-25" dirty="0">
                <a:latin typeface="Times New Roman"/>
                <a:cs typeface="Times New Roman"/>
              </a:rPr>
              <a:t> </a:t>
            </a:r>
            <a:r>
              <a:rPr sz="2600" dirty="0">
                <a:latin typeface="Calibri"/>
                <a:cs typeface="Calibri"/>
              </a:rPr>
              <a:t>patients</a:t>
            </a:r>
            <a:r>
              <a:rPr sz="2600" spc="-125" dirty="0">
                <a:latin typeface="Times New Roman"/>
                <a:cs typeface="Times New Roman"/>
              </a:rPr>
              <a:t> </a:t>
            </a:r>
            <a:r>
              <a:rPr sz="2600" dirty="0">
                <a:latin typeface="Calibri"/>
                <a:cs typeface="Calibri"/>
              </a:rPr>
              <a:t>were</a:t>
            </a:r>
            <a:r>
              <a:rPr sz="2600" spc="-114" dirty="0">
                <a:latin typeface="Times New Roman"/>
                <a:cs typeface="Times New Roman"/>
              </a:rPr>
              <a:t> </a:t>
            </a:r>
            <a:r>
              <a:rPr sz="2600" spc="-10" dirty="0">
                <a:latin typeface="Calibri"/>
                <a:cs typeface="Calibri"/>
              </a:rPr>
              <a:t>randomly</a:t>
            </a:r>
            <a:r>
              <a:rPr sz="2600" spc="-125" dirty="0">
                <a:latin typeface="Times New Roman"/>
                <a:cs typeface="Times New Roman"/>
              </a:rPr>
              <a:t> </a:t>
            </a:r>
            <a:r>
              <a:rPr sz="2600" dirty="0">
                <a:latin typeface="Calibri"/>
                <a:cs typeface="Calibri"/>
              </a:rPr>
              <a:t>assigned</a:t>
            </a:r>
            <a:r>
              <a:rPr sz="2600" spc="-135" dirty="0">
                <a:latin typeface="Times New Roman"/>
                <a:cs typeface="Times New Roman"/>
              </a:rPr>
              <a:t> </a:t>
            </a:r>
            <a:r>
              <a:rPr sz="2600" dirty="0">
                <a:latin typeface="Calibri"/>
                <a:cs typeface="Calibri"/>
              </a:rPr>
              <a:t>to</a:t>
            </a:r>
            <a:r>
              <a:rPr sz="2600" spc="-105" dirty="0">
                <a:latin typeface="Times New Roman"/>
                <a:cs typeface="Times New Roman"/>
              </a:rPr>
              <a:t> </a:t>
            </a:r>
            <a:r>
              <a:rPr sz="2600" dirty="0">
                <a:latin typeface="Calibri"/>
                <a:cs typeface="Calibri"/>
              </a:rPr>
              <a:t>10</a:t>
            </a:r>
            <a:r>
              <a:rPr sz="2600" spc="-120" dirty="0">
                <a:latin typeface="Times New Roman"/>
                <a:cs typeface="Times New Roman"/>
              </a:rPr>
              <a:t> </a:t>
            </a:r>
            <a:r>
              <a:rPr sz="2600" dirty="0">
                <a:latin typeface="Calibri"/>
                <a:cs typeface="Calibri"/>
              </a:rPr>
              <a:t>acupuncture</a:t>
            </a:r>
            <a:r>
              <a:rPr sz="2600" spc="-140" dirty="0">
                <a:latin typeface="Times New Roman"/>
                <a:cs typeface="Times New Roman"/>
              </a:rPr>
              <a:t> </a:t>
            </a:r>
            <a:r>
              <a:rPr sz="2600" dirty="0">
                <a:latin typeface="Calibri"/>
                <a:cs typeface="Calibri"/>
              </a:rPr>
              <a:t>(or</a:t>
            </a:r>
            <a:r>
              <a:rPr sz="2600" spc="-105" dirty="0">
                <a:latin typeface="Times New Roman"/>
                <a:cs typeface="Times New Roman"/>
              </a:rPr>
              <a:t> </a:t>
            </a:r>
            <a:r>
              <a:rPr sz="2600" spc="-20" dirty="0">
                <a:latin typeface="Calibri"/>
                <a:cs typeface="Calibri"/>
              </a:rPr>
              <a:t>sham</a:t>
            </a:r>
            <a:r>
              <a:rPr sz="2600" spc="-20" dirty="0">
                <a:latin typeface="Times New Roman"/>
                <a:cs typeface="Times New Roman"/>
              </a:rPr>
              <a:t> </a:t>
            </a:r>
            <a:r>
              <a:rPr sz="2600" spc="-10" dirty="0">
                <a:latin typeface="Calibri"/>
                <a:cs typeface="Calibri"/>
              </a:rPr>
              <a:t>acupuncture)</a:t>
            </a:r>
            <a:r>
              <a:rPr sz="2600" spc="-135" dirty="0">
                <a:latin typeface="Times New Roman"/>
                <a:cs typeface="Times New Roman"/>
              </a:rPr>
              <a:t> </a:t>
            </a:r>
            <a:r>
              <a:rPr sz="2600" spc="-10" dirty="0">
                <a:latin typeface="Calibri"/>
                <a:cs typeface="Calibri"/>
              </a:rPr>
              <a:t>treatments</a:t>
            </a:r>
            <a:r>
              <a:rPr sz="2600" spc="-105" dirty="0">
                <a:latin typeface="Times New Roman"/>
                <a:cs typeface="Times New Roman"/>
              </a:rPr>
              <a:t> </a:t>
            </a:r>
            <a:r>
              <a:rPr sz="2600" dirty="0">
                <a:latin typeface="Calibri"/>
                <a:cs typeface="Calibri"/>
              </a:rPr>
              <a:t>over</a:t>
            </a:r>
            <a:r>
              <a:rPr sz="2600" spc="-95" dirty="0">
                <a:latin typeface="Times New Roman"/>
                <a:cs typeface="Times New Roman"/>
              </a:rPr>
              <a:t> </a:t>
            </a:r>
            <a:r>
              <a:rPr sz="2600" dirty="0">
                <a:latin typeface="Calibri"/>
                <a:cs typeface="Calibri"/>
              </a:rPr>
              <a:t>two</a:t>
            </a:r>
            <a:r>
              <a:rPr sz="2600" spc="-90" dirty="0">
                <a:latin typeface="Times New Roman"/>
                <a:cs typeface="Times New Roman"/>
              </a:rPr>
              <a:t> </a:t>
            </a:r>
            <a:r>
              <a:rPr sz="2600" spc="-10" dirty="0">
                <a:latin typeface="Calibri"/>
                <a:cs typeface="Calibri"/>
              </a:rPr>
              <a:t>months</a:t>
            </a:r>
            <a:endParaRPr sz="2600" dirty="0">
              <a:latin typeface="Calibri"/>
              <a:cs typeface="Calibri"/>
            </a:endParaRPr>
          </a:p>
          <a:p>
            <a:pPr marL="241300" marR="528320" indent="-228600">
              <a:lnSpc>
                <a:spcPct val="80000"/>
              </a:lnSpc>
              <a:spcBef>
                <a:spcPts val="994"/>
              </a:spcBef>
              <a:buFont typeface="Arial"/>
              <a:buChar char="•"/>
              <a:tabLst>
                <a:tab pos="241300" algn="l"/>
              </a:tabLst>
            </a:pPr>
            <a:r>
              <a:rPr sz="2600" dirty="0">
                <a:latin typeface="Calibri"/>
                <a:cs typeface="Calibri"/>
              </a:rPr>
              <a:t>The</a:t>
            </a:r>
            <a:r>
              <a:rPr sz="2600" spc="-110" dirty="0">
                <a:latin typeface="Times New Roman"/>
                <a:cs typeface="Times New Roman"/>
              </a:rPr>
              <a:t> </a:t>
            </a:r>
            <a:r>
              <a:rPr sz="2600" spc="-10" dirty="0">
                <a:latin typeface="Calibri"/>
                <a:cs typeface="Calibri"/>
              </a:rPr>
              <a:t>reported</a:t>
            </a:r>
            <a:r>
              <a:rPr sz="2600" spc="-114" dirty="0">
                <a:latin typeface="Times New Roman"/>
                <a:cs typeface="Times New Roman"/>
              </a:rPr>
              <a:t> </a:t>
            </a:r>
            <a:r>
              <a:rPr sz="2600" dirty="0">
                <a:latin typeface="Calibri"/>
                <a:cs typeface="Calibri"/>
              </a:rPr>
              <a:t>severity</a:t>
            </a:r>
            <a:r>
              <a:rPr sz="2600" spc="-110" dirty="0">
                <a:latin typeface="Times New Roman"/>
                <a:cs typeface="Times New Roman"/>
              </a:rPr>
              <a:t> </a:t>
            </a:r>
            <a:r>
              <a:rPr sz="2600" dirty="0">
                <a:latin typeface="Calibri"/>
                <a:cs typeface="Calibri"/>
              </a:rPr>
              <a:t>and</a:t>
            </a:r>
            <a:r>
              <a:rPr sz="2600" spc="-95" dirty="0">
                <a:latin typeface="Times New Roman"/>
                <a:cs typeface="Times New Roman"/>
              </a:rPr>
              <a:t> </a:t>
            </a:r>
            <a:r>
              <a:rPr sz="2600" dirty="0">
                <a:latin typeface="Calibri"/>
                <a:cs typeface="Calibri"/>
              </a:rPr>
              <a:t>frequency</a:t>
            </a:r>
            <a:r>
              <a:rPr sz="2600" spc="-125" dirty="0">
                <a:latin typeface="Times New Roman"/>
                <a:cs typeface="Times New Roman"/>
              </a:rPr>
              <a:t> </a:t>
            </a:r>
            <a:r>
              <a:rPr sz="2600" dirty="0">
                <a:latin typeface="Calibri"/>
                <a:cs typeface="Calibri"/>
              </a:rPr>
              <a:t>of</a:t>
            </a:r>
            <a:r>
              <a:rPr sz="2600" spc="-90" dirty="0">
                <a:latin typeface="Times New Roman"/>
                <a:cs typeface="Times New Roman"/>
              </a:rPr>
              <a:t> </a:t>
            </a:r>
            <a:r>
              <a:rPr sz="2600" spc="-10" dirty="0">
                <a:latin typeface="Calibri"/>
                <a:cs typeface="Calibri"/>
              </a:rPr>
              <a:t>vasomotor</a:t>
            </a:r>
            <a:r>
              <a:rPr sz="2600" spc="-80" dirty="0">
                <a:latin typeface="Times New Roman"/>
                <a:cs typeface="Times New Roman"/>
              </a:rPr>
              <a:t> </a:t>
            </a:r>
            <a:r>
              <a:rPr sz="2600" spc="-10" dirty="0">
                <a:latin typeface="Calibri"/>
                <a:cs typeface="Calibri"/>
              </a:rPr>
              <a:t>symptoms</a:t>
            </a:r>
            <a:r>
              <a:rPr sz="2600" spc="-95" dirty="0">
                <a:latin typeface="Times New Roman"/>
                <a:cs typeface="Times New Roman"/>
              </a:rPr>
              <a:t> </a:t>
            </a:r>
            <a:r>
              <a:rPr sz="2600" spc="-10" dirty="0">
                <a:latin typeface="Calibri"/>
                <a:cs typeface="Calibri"/>
              </a:rPr>
              <a:t>after</a:t>
            </a:r>
            <a:r>
              <a:rPr sz="2600" spc="-10" dirty="0">
                <a:latin typeface="Times New Roman"/>
                <a:cs typeface="Times New Roman"/>
              </a:rPr>
              <a:t> </a:t>
            </a:r>
            <a:r>
              <a:rPr sz="2600" spc="-10" dirty="0">
                <a:latin typeface="Calibri"/>
                <a:cs typeface="Calibri"/>
              </a:rPr>
              <a:t>treatment</a:t>
            </a:r>
            <a:r>
              <a:rPr sz="2600" spc="-114" dirty="0">
                <a:latin typeface="Times New Roman"/>
                <a:cs typeface="Times New Roman"/>
              </a:rPr>
              <a:t> </a:t>
            </a:r>
            <a:r>
              <a:rPr sz="2600" dirty="0">
                <a:latin typeface="Calibri"/>
                <a:cs typeface="Calibri"/>
              </a:rPr>
              <a:t>was</a:t>
            </a:r>
            <a:r>
              <a:rPr sz="2600" spc="-100" dirty="0">
                <a:latin typeface="Times New Roman"/>
                <a:cs typeface="Times New Roman"/>
              </a:rPr>
              <a:t> </a:t>
            </a:r>
            <a:r>
              <a:rPr sz="2600" spc="-10" dirty="0">
                <a:latin typeface="Calibri"/>
                <a:cs typeface="Calibri"/>
              </a:rPr>
              <a:t>reduced</a:t>
            </a:r>
            <a:r>
              <a:rPr sz="2600" spc="-130" dirty="0">
                <a:latin typeface="Times New Roman"/>
                <a:cs typeface="Times New Roman"/>
              </a:rPr>
              <a:t> </a:t>
            </a:r>
            <a:r>
              <a:rPr sz="2600" dirty="0">
                <a:latin typeface="Calibri"/>
                <a:cs typeface="Calibri"/>
              </a:rPr>
              <a:t>by</a:t>
            </a:r>
            <a:r>
              <a:rPr sz="2600" spc="-85" dirty="0">
                <a:latin typeface="Times New Roman"/>
                <a:cs typeface="Times New Roman"/>
              </a:rPr>
              <a:t> </a:t>
            </a:r>
            <a:r>
              <a:rPr sz="2600" dirty="0">
                <a:latin typeface="Calibri"/>
                <a:cs typeface="Calibri"/>
              </a:rPr>
              <a:t>equal</a:t>
            </a:r>
            <a:r>
              <a:rPr sz="2600" spc="-114" dirty="0">
                <a:latin typeface="Times New Roman"/>
                <a:cs typeface="Times New Roman"/>
              </a:rPr>
              <a:t> </a:t>
            </a:r>
            <a:r>
              <a:rPr sz="2600" dirty="0">
                <a:latin typeface="Calibri"/>
                <a:cs typeface="Calibri"/>
              </a:rPr>
              <a:t>amounts</a:t>
            </a:r>
            <a:r>
              <a:rPr sz="2600" spc="-100" dirty="0">
                <a:latin typeface="Times New Roman"/>
                <a:cs typeface="Times New Roman"/>
              </a:rPr>
              <a:t> </a:t>
            </a:r>
            <a:r>
              <a:rPr sz="2600" dirty="0">
                <a:latin typeface="Calibri"/>
                <a:cs typeface="Calibri"/>
              </a:rPr>
              <a:t>in</a:t>
            </a:r>
            <a:r>
              <a:rPr sz="2600" spc="-95" dirty="0">
                <a:latin typeface="Times New Roman"/>
                <a:cs typeface="Times New Roman"/>
              </a:rPr>
              <a:t> </a:t>
            </a:r>
            <a:r>
              <a:rPr sz="2600" dirty="0">
                <a:latin typeface="Calibri"/>
                <a:cs typeface="Calibri"/>
              </a:rPr>
              <a:t>both</a:t>
            </a:r>
            <a:r>
              <a:rPr sz="2600" spc="-110" dirty="0">
                <a:latin typeface="Times New Roman"/>
                <a:cs typeface="Times New Roman"/>
              </a:rPr>
              <a:t> </a:t>
            </a:r>
            <a:r>
              <a:rPr sz="2600" spc="-10" dirty="0">
                <a:latin typeface="Calibri"/>
                <a:cs typeface="Calibri"/>
              </a:rPr>
              <a:t>interventions.</a:t>
            </a:r>
            <a:r>
              <a:rPr sz="2600" spc="-10" dirty="0">
                <a:latin typeface="Times New Roman"/>
                <a:cs typeface="Times New Roman"/>
              </a:rPr>
              <a:t> </a:t>
            </a:r>
            <a:r>
              <a:rPr sz="2600" spc="-45" dirty="0">
                <a:latin typeface="Calibri"/>
                <a:cs typeface="Calibri"/>
              </a:rPr>
              <a:t>However,</a:t>
            </a:r>
            <a:r>
              <a:rPr sz="2600" spc="-105" dirty="0">
                <a:latin typeface="Times New Roman"/>
                <a:cs typeface="Times New Roman"/>
              </a:rPr>
              <a:t> </a:t>
            </a:r>
            <a:r>
              <a:rPr sz="2600" dirty="0">
                <a:latin typeface="Calibri"/>
                <a:cs typeface="Calibri"/>
              </a:rPr>
              <a:t>other</a:t>
            </a:r>
            <a:r>
              <a:rPr sz="2600" spc="-100" dirty="0">
                <a:latin typeface="Times New Roman"/>
                <a:cs typeface="Times New Roman"/>
              </a:rPr>
              <a:t> </a:t>
            </a:r>
            <a:r>
              <a:rPr sz="2600" spc="-10" dirty="0">
                <a:latin typeface="Calibri"/>
                <a:cs typeface="Calibri"/>
              </a:rPr>
              <a:t>double-</a:t>
            </a:r>
            <a:r>
              <a:rPr sz="2600" dirty="0">
                <a:latin typeface="Calibri"/>
                <a:cs typeface="Calibri"/>
              </a:rPr>
              <a:t>blinded</a:t>
            </a:r>
            <a:r>
              <a:rPr sz="2600" spc="-145" dirty="0">
                <a:latin typeface="Times New Roman"/>
                <a:cs typeface="Times New Roman"/>
              </a:rPr>
              <a:t> </a:t>
            </a:r>
            <a:r>
              <a:rPr sz="2600" dirty="0">
                <a:latin typeface="Calibri"/>
                <a:cs typeface="Calibri"/>
              </a:rPr>
              <a:t>trials</a:t>
            </a:r>
            <a:r>
              <a:rPr sz="2600" spc="-100" dirty="0">
                <a:latin typeface="Times New Roman"/>
                <a:cs typeface="Times New Roman"/>
              </a:rPr>
              <a:t> </a:t>
            </a:r>
            <a:r>
              <a:rPr sz="2600" dirty="0">
                <a:latin typeface="Calibri"/>
                <a:cs typeface="Calibri"/>
              </a:rPr>
              <a:t>have</a:t>
            </a:r>
            <a:r>
              <a:rPr sz="2600" spc="-114" dirty="0">
                <a:latin typeface="Times New Roman"/>
                <a:cs typeface="Times New Roman"/>
              </a:rPr>
              <a:t> </a:t>
            </a:r>
            <a:r>
              <a:rPr sz="2600" dirty="0">
                <a:latin typeface="Calibri"/>
                <a:cs typeface="Calibri"/>
              </a:rPr>
              <a:t>found</a:t>
            </a:r>
            <a:r>
              <a:rPr sz="2600" spc="-114" dirty="0">
                <a:latin typeface="Times New Roman"/>
                <a:cs typeface="Times New Roman"/>
              </a:rPr>
              <a:t> </a:t>
            </a:r>
            <a:r>
              <a:rPr sz="2600" dirty="0">
                <a:latin typeface="Calibri"/>
                <a:cs typeface="Calibri"/>
              </a:rPr>
              <a:t>some</a:t>
            </a:r>
            <a:r>
              <a:rPr sz="2600" spc="-120" dirty="0">
                <a:latin typeface="Times New Roman"/>
                <a:cs typeface="Times New Roman"/>
              </a:rPr>
              <a:t> </a:t>
            </a:r>
            <a:r>
              <a:rPr sz="2600" dirty="0">
                <a:latin typeface="Calibri"/>
                <a:cs typeface="Calibri"/>
              </a:rPr>
              <a:t>benefit</a:t>
            </a:r>
            <a:r>
              <a:rPr sz="2600" spc="-120" dirty="0">
                <a:latin typeface="Times New Roman"/>
                <a:cs typeface="Times New Roman"/>
              </a:rPr>
              <a:t> </a:t>
            </a:r>
            <a:r>
              <a:rPr sz="2600" spc="-25" dirty="0">
                <a:latin typeface="Calibri"/>
                <a:cs typeface="Calibri"/>
              </a:rPr>
              <a:t>of</a:t>
            </a:r>
            <a:r>
              <a:rPr sz="2600" spc="-25" dirty="0">
                <a:latin typeface="Times New Roman"/>
                <a:cs typeface="Times New Roman"/>
              </a:rPr>
              <a:t> </a:t>
            </a:r>
            <a:r>
              <a:rPr sz="2600" dirty="0">
                <a:latin typeface="Calibri"/>
                <a:cs typeface="Calibri"/>
              </a:rPr>
              <a:t>acupuncture</a:t>
            </a:r>
            <a:r>
              <a:rPr sz="2600" spc="-145" dirty="0">
                <a:latin typeface="Times New Roman"/>
                <a:cs typeface="Times New Roman"/>
              </a:rPr>
              <a:t> </a:t>
            </a:r>
            <a:r>
              <a:rPr sz="2600" dirty="0">
                <a:latin typeface="Calibri"/>
                <a:cs typeface="Calibri"/>
              </a:rPr>
              <a:t>over</a:t>
            </a:r>
            <a:r>
              <a:rPr sz="2600" spc="-120" dirty="0">
                <a:latin typeface="Times New Roman"/>
                <a:cs typeface="Times New Roman"/>
              </a:rPr>
              <a:t> </a:t>
            </a:r>
            <a:r>
              <a:rPr sz="2600" spc="-10" dirty="0">
                <a:latin typeface="Calibri"/>
                <a:cs typeface="Calibri"/>
              </a:rPr>
              <a:t>sham-acupuncture</a:t>
            </a:r>
            <a:endParaRPr sz="2600" dirty="0">
              <a:latin typeface="Calibri"/>
              <a:cs typeface="Calibri"/>
            </a:endParaRPr>
          </a:p>
          <a:p>
            <a:pPr marL="241300" indent="-228600">
              <a:lnSpc>
                <a:spcPct val="100000"/>
              </a:lnSpc>
              <a:spcBef>
                <a:spcPts val="385"/>
              </a:spcBef>
              <a:buFont typeface="Arial"/>
              <a:buChar char="•"/>
              <a:tabLst>
                <a:tab pos="241300" algn="l"/>
              </a:tabLst>
            </a:pPr>
            <a:r>
              <a:rPr sz="2600" dirty="0">
                <a:solidFill>
                  <a:srgbClr val="2E5496"/>
                </a:solidFill>
                <a:latin typeface="Calibri"/>
                <a:cs typeface="Calibri"/>
              </a:rPr>
              <a:t>More</a:t>
            </a:r>
            <a:r>
              <a:rPr sz="2600" spc="-130" dirty="0">
                <a:solidFill>
                  <a:srgbClr val="2E5496"/>
                </a:solidFill>
                <a:latin typeface="Times New Roman"/>
                <a:cs typeface="Times New Roman"/>
              </a:rPr>
              <a:t> </a:t>
            </a:r>
            <a:r>
              <a:rPr sz="2600" dirty="0">
                <a:solidFill>
                  <a:srgbClr val="2E5496"/>
                </a:solidFill>
                <a:latin typeface="Calibri"/>
                <a:cs typeface="Calibri"/>
              </a:rPr>
              <a:t>trials</a:t>
            </a:r>
            <a:r>
              <a:rPr sz="2600" spc="-114" dirty="0">
                <a:solidFill>
                  <a:srgbClr val="2E5496"/>
                </a:solidFill>
                <a:latin typeface="Times New Roman"/>
                <a:cs typeface="Times New Roman"/>
              </a:rPr>
              <a:t> </a:t>
            </a:r>
            <a:r>
              <a:rPr sz="2600" dirty="0">
                <a:solidFill>
                  <a:srgbClr val="2E5496"/>
                </a:solidFill>
                <a:latin typeface="Calibri"/>
                <a:cs typeface="Calibri"/>
              </a:rPr>
              <a:t>are</a:t>
            </a:r>
            <a:r>
              <a:rPr sz="2600" spc="-130" dirty="0">
                <a:solidFill>
                  <a:srgbClr val="2E5496"/>
                </a:solidFill>
                <a:latin typeface="Times New Roman"/>
                <a:cs typeface="Times New Roman"/>
              </a:rPr>
              <a:t> </a:t>
            </a:r>
            <a:r>
              <a:rPr sz="2600" dirty="0">
                <a:solidFill>
                  <a:srgbClr val="2E5496"/>
                </a:solidFill>
                <a:latin typeface="Calibri"/>
                <a:cs typeface="Calibri"/>
              </a:rPr>
              <a:t>needed</a:t>
            </a:r>
            <a:r>
              <a:rPr sz="2600" spc="-145" dirty="0">
                <a:solidFill>
                  <a:srgbClr val="2E5496"/>
                </a:solidFill>
                <a:latin typeface="Times New Roman"/>
                <a:cs typeface="Times New Roman"/>
              </a:rPr>
              <a:t> </a:t>
            </a:r>
            <a:r>
              <a:rPr sz="2600" dirty="0">
                <a:solidFill>
                  <a:srgbClr val="2E5496"/>
                </a:solidFill>
                <a:latin typeface="Calibri"/>
                <a:cs typeface="Calibri"/>
              </a:rPr>
              <a:t>to</a:t>
            </a:r>
            <a:r>
              <a:rPr sz="2600" spc="-120" dirty="0">
                <a:solidFill>
                  <a:srgbClr val="2E5496"/>
                </a:solidFill>
                <a:latin typeface="Times New Roman"/>
                <a:cs typeface="Times New Roman"/>
              </a:rPr>
              <a:t> </a:t>
            </a:r>
            <a:r>
              <a:rPr sz="2600" spc="-10" dirty="0">
                <a:solidFill>
                  <a:srgbClr val="2E5496"/>
                </a:solidFill>
                <a:latin typeface="Calibri"/>
                <a:cs typeface="Calibri"/>
              </a:rPr>
              <a:t>clarify</a:t>
            </a:r>
            <a:endParaRPr sz="26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81077" y="157048"/>
            <a:ext cx="10910570" cy="1301115"/>
          </a:xfrm>
          <a:prstGeom prst="rect">
            <a:avLst/>
          </a:prstGeom>
        </p:spPr>
        <p:txBody>
          <a:bodyPr vert="horz" wrap="square" lIns="0" tIns="88265" rIns="0" bIns="0" rtlCol="0">
            <a:spAutoFit/>
          </a:bodyPr>
          <a:lstStyle/>
          <a:p>
            <a:pPr marL="12700" marR="5080">
              <a:lnSpc>
                <a:spcPts val="4760"/>
              </a:lnSpc>
              <a:spcBef>
                <a:spcPts val="695"/>
              </a:spcBef>
            </a:pPr>
            <a:r>
              <a:rPr spc="-45" dirty="0">
                <a:solidFill>
                  <a:srgbClr val="2E5496"/>
                </a:solidFill>
              </a:rPr>
              <a:t>Joint</a:t>
            </a:r>
            <a:r>
              <a:rPr b="0" spc="-190" dirty="0">
                <a:solidFill>
                  <a:srgbClr val="2E5496"/>
                </a:solidFill>
                <a:latin typeface="Times New Roman"/>
                <a:cs typeface="Times New Roman"/>
              </a:rPr>
              <a:t> </a:t>
            </a:r>
            <a:r>
              <a:rPr spc="-10" dirty="0">
                <a:solidFill>
                  <a:srgbClr val="2E5496"/>
                </a:solidFill>
              </a:rPr>
              <a:t>and</a:t>
            </a:r>
            <a:r>
              <a:rPr b="0" spc="-200" dirty="0">
                <a:solidFill>
                  <a:srgbClr val="2E5496"/>
                </a:solidFill>
                <a:latin typeface="Times New Roman"/>
                <a:cs typeface="Times New Roman"/>
              </a:rPr>
              <a:t> </a:t>
            </a:r>
            <a:r>
              <a:rPr spc="-60" dirty="0">
                <a:solidFill>
                  <a:srgbClr val="2E5496"/>
                </a:solidFill>
              </a:rPr>
              <a:t>Musculoskeletal</a:t>
            </a:r>
            <a:r>
              <a:rPr b="0" spc="-195" dirty="0">
                <a:solidFill>
                  <a:srgbClr val="2E5496"/>
                </a:solidFill>
                <a:latin typeface="Times New Roman"/>
                <a:cs typeface="Times New Roman"/>
              </a:rPr>
              <a:t> </a:t>
            </a:r>
            <a:r>
              <a:rPr spc="-70" dirty="0">
                <a:solidFill>
                  <a:srgbClr val="2E5496"/>
                </a:solidFill>
              </a:rPr>
              <a:t>symptoms</a:t>
            </a:r>
            <a:r>
              <a:rPr b="0" spc="-185" dirty="0">
                <a:solidFill>
                  <a:srgbClr val="2E5496"/>
                </a:solidFill>
                <a:latin typeface="Times New Roman"/>
                <a:cs typeface="Times New Roman"/>
              </a:rPr>
              <a:t> </a:t>
            </a:r>
            <a:r>
              <a:rPr spc="-40" dirty="0">
                <a:solidFill>
                  <a:srgbClr val="2E5496"/>
                </a:solidFill>
              </a:rPr>
              <a:t>are</a:t>
            </a:r>
            <a:r>
              <a:rPr b="0" spc="-200" dirty="0">
                <a:solidFill>
                  <a:srgbClr val="2E5496"/>
                </a:solidFill>
                <a:latin typeface="Times New Roman"/>
                <a:cs typeface="Times New Roman"/>
              </a:rPr>
              <a:t> </a:t>
            </a:r>
            <a:r>
              <a:rPr spc="-60" dirty="0">
                <a:solidFill>
                  <a:srgbClr val="2E5496"/>
                </a:solidFill>
              </a:rPr>
              <a:t>linked</a:t>
            </a:r>
            <a:r>
              <a:rPr b="0" spc="-215" dirty="0">
                <a:solidFill>
                  <a:srgbClr val="2E5496"/>
                </a:solidFill>
                <a:latin typeface="Times New Roman"/>
                <a:cs typeface="Times New Roman"/>
              </a:rPr>
              <a:t> </a:t>
            </a:r>
            <a:r>
              <a:rPr spc="-25" dirty="0">
                <a:solidFill>
                  <a:srgbClr val="2E5496"/>
                </a:solidFill>
              </a:rPr>
              <a:t>to</a:t>
            </a:r>
            <a:r>
              <a:rPr b="0" spc="-25" dirty="0">
                <a:solidFill>
                  <a:srgbClr val="2E5496"/>
                </a:solidFill>
                <a:latin typeface="Times New Roman"/>
                <a:cs typeface="Times New Roman"/>
              </a:rPr>
              <a:t> </a:t>
            </a:r>
            <a:r>
              <a:rPr spc="-40" dirty="0">
                <a:solidFill>
                  <a:srgbClr val="2E5496"/>
                </a:solidFill>
              </a:rPr>
              <a:t>cancer</a:t>
            </a:r>
            <a:r>
              <a:rPr b="0" spc="-229" dirty="0">
                <a:solidFill>
                  <a:srgbClr val="2E5496"/>
                </a:solidFill>
                <a:latin typeface="Times New Roman"/>
                <a:cs typeface="Times New Roman"/>
              </a:rPr>
              <a:t> </a:t>
            </a:r>
            <a:r>
              <a:rPr spc="-10" dirty="0">
                <a:solidFill>
                  <a:srgbClr val="2E5496"/>
                </a:solidFill>
              </a:rPr>
              <a:t>treatments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47</a:t>
            </a:fld>
            <a:endParaRPr spc="-25" dirty="0"/>
          </a:p>
        </p:txBody>
      </p:sp>
      <p:sp>
        <p:nvSpPr>
          <p:cNvPr id="3" name="object 3"/>
          <p:cNvSpPr txBox="1"/>
          <p:nvPr/>
        </p:nvSpPr>
        <p:spPr>
          <a:xfrm>
            <a:off x="481077" y="1807210"/>
            <a:ext cx="10328910" cy="3653154"/>
          </a:xfrm>
          <a:prstGeom prst="rect">
            <a:avLst/>
          </a:prstGeom>
        </p:spPr>
        <p:txBody>
          <a:bodyPr vert="horz" wrap="square" lIns="0" tIns="54610" rIns="0" bIns="0" rtlCol="0">
            <a:spAutoFit/>
          </a:bodyPr>
          <a:lstStyle/>
          <a:p>
            <a:pPr marL="239395" marR="5080" indent="-227329">
              <a:lnSpc>
                <a:spcPct val="90000"/>
              </a:lnSpc>
              <a:spcBef>
                <a:spcPts val="430"/>
              </a:spcBef>
              <a:buFont typeface="Arial"/>
              <a:buChar char="•"/>
              <a:tabLst>
                <a:tab pos="240665" algn="l"/>
              </a:tabLst>
            </a:pPr>
            <a:r>
              <a:rPr sz="2800" spc="-20" dirty="0">
                <a:latin typeface="Calibri"/>
                <a:cs typeface="Calibri"/>
              </a:rPr>
              <a:t>Musculoskeletal</a:t>
            </a:r>
            <a:r>
              <a:rPr sz="2800" spc="-80" dirty="0">
                <a:latin typeface="Times New Roman"/>
                <a:cs typeface="Times New Roman"/>
              </a:rPr>
              <a:t> </a:t>
            </a:r>
            <a:r>
              <a:rPr sz="2800" spc="-20" dirty="0">
                <a:latin typeface="Calibri"/>
                <a:cs typeface="Calibri"/>
              </a:rPr>
              <a:t>symptoms</a:t>
            </a:r>
            <a:r>
              <a:rPr sz="2800" spc="-75" dirty="0">
                <a:latin typeface="Times New Roman"/>
                <a:cs typeface="Times New Roman"/>
              </a:rPr>
              <a:t> </a:t>
            </a:r>
            <a:r>
              <a:rPr sz="2800" spc="-10" dirty="0">
                <a:latin typeface="Calibri"/>
                <a:cs typeface="Calibri"/>
              </a:rPr>
              <a:t>associated</a:t>
            </a:r>
            <a:r>
              <a:rPr sz="2800" spc="-110" dirty="0">
                <a:latin typeface="Times New Roman"/>
                <a:cs typeface="Times New Roman"/>
              </a:rPr>
              <a:t> </a:t>
            </a:r>
            <a:r>
              <a:rPr sz="2800" dirty="0">
                <a:latin typeface="Calibri"/>
                <a:cs typeface="Calibri"/>
              </a:rPr>
              <a:t>with</a:t>
            </a:r>
            <a:r>
              <a:rPr sz="2800" spc="-105" dirty="0">
                <a:latin typeface="Times New Roman"/>
                <a:cs typeface="Times New Roman"/>
              </a:rPr>
              <a:t> </a:t>
            </a:r>
            <a:r>
              <a:rPr sz="2800" dirty="0">
                <a:latin typeface="Calibri"/>
                <a:cs typeface="Calibri"/>
              </a:rPr>
              <a:t>the</a:t>
            </a:r>
            <a:r>
              <a:rPr sz="2800" spc="-100" dirty="0">
                <a:latin typeface="Times New Roman"/>
                <a:cs typeface="Times New Roman"/>
              </a:rPr>
              <a:t> </a:t>
            </a:r>
            <a:r>
              <a:rPr sz="2800" dirty="0">
                <a:latin typeface="Calibri"/>
                <a:cs typeface="Calibri"/>
              </a:rPr>
              <a:t>use</a:t>
            </a:r>
            <a:r>
              <a:rPr sz="2800" spc="-90" dirty="0">
                <a:latin typeface="Times New Roman"/>
                <a:cs typeface="Times New Roman"/>
              </a:rPr>
              <a:t> </a:t>
            </a:r>
            <a:r>
              <a:rPr sz="2800" dirty="0">
                <a:latin typeface="Calibri"/>
                <a:cs typeface="Calibri"/>
              </a:rPr>
              <a:t>of</a:t>
            </a:r>
            <a:r>
              <a:rPr sz="2800" spc="-110" dirty="0">
                <a:latin typeface="Times New Roman"/>
                <a:cs typeface="Times New Roman"/>
              </a:rPr>
              <a:t> </a:t>
            </a:r>
            <a:r>
              <a:rPr sz="2800" spc="-10" dirty="0">
                <a:latin typeface="Calibri"/>
                <a:cs typeface="Calibri"/>
              </a:rPr>
              <a:t>aromatase</a:t>
            </a:r>
            <a:r>
              <a:rPr sz="2800" spc="-10" dirty="0">
                <a:latin typeface="Times New Roman"/>
                <a:cs typeface="Times New Roman"/>
              </a:rPr>
              <a:t> 	</a:t>
            </a:r>
            <a:r>
              <a:rPr sz="2800" spc="-10" dirty="0">
                <a:latin typeface="Calibri"/>
                <a:cs typeface="Calibri"/>
              </a:rPr>
              <a:t>inhibitors</a:t>
            </a:r>
            <a:r>
              <a:rPr sz="2800" spc="-80" dirty="0">
                <a:latin typeface="Times New Roman"/>
                <a:cs typeface="Times New Roman"/>
              </a:rPr>
              <a:t> </a:t>
            </a:r>
            <a:r>
              <a:rPr sz="2800" dirty="0">
                <a:latin typeface="Calibri"/>
                <a:cs typeface="Calibri"/>
              </a:rPr>
              <a:t>is</a:t>
            </a:r>
            <a:r>
              <a:rPr sz="2800" spc="-120" dirty="0">
                <a:latin typeface="Times New Roman"/>
                <a:cs typeface="Times New Roman"/>
              </a:rPr>
              <a:t> </a:t>
            </a:r>
            <a:r>
              <a:rPr sz="2800" spc="-20" dirty="0">
                <a:latin typeface="Calibri"/>
                <a:cs typeface="Calibri"/>
              </a:rPr>
              <a:t>estimated</a:t>
            </a:r>
            <a:r>
              <a:rPr sz="2800" spc="-114" dirty="0">
                <a:latin typeface="Times New Roman"/>
                <a:cs typeface="Times New Roman"/>
              </a:rPr>
              <a:t> </a:t>
            </a:r>
            <a:r>
              <a:rPr sz="2800" dirty="0">
                <a:latin typeface="Calibri"/>
                <a:cs typeface="Calibri"/>
              </a:rPr>
              <a:t>to</a:t>
            </a:r>
            <a:r>
              <a:rPr sz="2800" spc="-120" dirty="0">
                <a:latin typeface="Times New Roman"/>
                <a:cs typeface="Times New Roman"/>
              </a:rPr>
              <a:t> </a:t>
            </a:r>
            <a:r>
              <a:rPr sz="2800" spc="-20" dirty="0">
                <a:latin typeface="Calibri"/>
                <a:cs typeface="Calibri"/>
              </a:rPr>
              <a:t>affect</a:t>
            </a:r>
            <a:r>
              <a:rPr sz="2800" spc="-140" dirty="0">
                <a:latin typeface="Times New Roman"/>
                <a:cs typeface="Times New Roman"/>
              </a:rPr>
              <a:t> </a:t>
            </a:r>
            <a:r>
              <a:rPr sz="2800" dirty="0">
                <a:latin typeface="Calibri"/>
                <a:cs typeface="Calibri"/>
              </a:rPr>
              <a:t>just</a:t>
            </a:r>
            <a:r>
              <a:rPr sz="2800" spc="-90" dirty="0">
                <a:latin typeface="Times New Roman"/>
                <a:cs typeface="Times New Roman"/>
              </a:rPr>
              <a:t> </a:t>
            </a:r>
            <a:r>
              <a:rPr sz="2800" dirty="0">
                <a:latin typeface="Calibri"/>
                <a:cs typeface="Calibri"/>
              </a:rPr>
              <a:t>under</a:t>
            </a:r>
            <a:r>
              <a:rPr sz="2800" spc="-95" dirty="0">
                <a:latin typeface="Times New Roman"/>
                <a:cs typeface="Times New Roman"/>
              </a:rPr>
              <a:t> </a:t>
            </a:r>
            <a:r>
              <a:rPr sz="2800" dirty="0">
                <a:latin typeface="Calibri"/>
                <a:cs typeface="Calibri"/>
              </a:rPr>
              <a:t>one</a:t>
            </a:r>
            <a:r>
              <a:rPr sz="2800" spc="-110" dirty="0">
                <a:latin typeface="Times New Roman"/>
                <a:cs typeface="Times New Roman"/>
              </a:rPr>
              <a:t> </a:t>
            </a:r>
            <a:r>
              <a:rPr sz="2800" dirty="0">
                <a:latin typeface="Calibri"/>
                <a:cs typeface="Calibri"/>
              </a:rPr>
              <a:t>half</a:t>
            </a:r>
            <a:r>
              <a:rPr sz="2800" spc="-120" dirty="0">
                <a:latin typeface="Times New Roman"/>
                <a:cs typeface="Times New Roman"/>
              </a:rPr>
              <a:t> </a:t>
            </a:r>
            <a:r>
              <a:rPr sz="2800" dirty="0">
                <a:latin typeface="Calibri"/>
                <a:cs typeface="Calibri"/>
              </a:rPr>
              <a:t>of</a:t>
            </a:r>
            <a:r>
              <a:rPr sz="2800" spc="-120" dirty="0">
                <a:latin typeface="Times New Roman"/>
                <a:cs typeface="Times New Roman"/>
              </a:rPr>
              <a:t> </a:t>
            </a:r>
            <a:r>
              <a:rPr sz="2800" spc="-10" dirty="0">
                <a:latin typeface="Calibri"/>
                <a:cs typeface="Calibri"/>
              </a:rPr>
              <a:t>treated</a:t>
            </a:r>
            <a:r>
              <a:rPr sz="2800" spc="-120" dirty="0">
                <a:latin typeface="Times New Roman"/>
                <a:cs typeface="Times New Roman"/>
              </a:rPr>
              <a:t> </a:t>
            </a:r>
            <a:r>
              <a:rPr sz="2800" spc="-10" dirty="0">
                <a:latin typeface="Calibri"/>
                <a:cs typeface="Calibri"/>
              </a:rPr>
              <a:t>women-	</a:t>
            </a:r>
            <a:r>
              <a:rPr sz="2800" dirty="0">
                <a:latin typeface="Calibri"/>
                <a:cs typeface="Calibri"/>
              </a:rPr>
              <a:t>they</a:t>
            </a:r>
            <a:r>
              <a:rPr sz="2800" spc="-130" dirty="0">
                <a:latin typeface="Times New Roman"/>
                <a:cs typeface="Times New Roman"/>
              </a:rPr>
              <a:t> </a:t>
            </a:r>
            <a:r>
              <a:rPr sz="2800" dirty="0">
                <a:latin typeface="Calibri"/>
                <a:cs typeface="Calibri"/>
              </a:rPr>
              <a:t>usually</a:t>
            </a:r>
            <a:r>
              <a:rPr sz="2800" spc="-100" dirty="0">
                <a:latin typeface="Times New Roman"/>
                <a:cs typeface="Times New Roman"/>
              </a:rPr>
              <a:t> </a:t>
            </a:r>
            <a:r>
              <a:rPr sz="2800" dirty="0">
                <a:latin typeface="Calibri"/>
                <a:cs typeface="Calibri"/>
              </a:rPr>
              <a:t>develop</a:t>
            </a:r>
            <a:r>
              <a:rPr sz="2800" spc="-114" dirty="0">
                <a:latin typeface="Times New Roman"/>
                <a:cs typeface="Times New Roman"/>
              </a:rPr>
              <a:t> </a:t>
            </a:r>
            <a:r>
              <a:rPr sz="2800" b="1" dirty="0">
                <a:solidFill>
                  <a:srgbClr val="2E5496"/>
                </a:solidFill>
                <a:latin typeface="Calibri"/>
                <a:cs typeface="Calibri"/>
              </a:rPr>
              <a:t>within</a:t>
            </a:r>
            <a:r>
              <a:rPr sz="2800" spc="-120" dirty="0">
                <a:solidFill>
                  <a:srgbClr val="2E5496"/>
                </a:solidFill>
                <a:latin typeface="Times New Roman"/>
                <a:cs typeface="Times New Roman"/>
              </a:rPr>
              <a:t> </a:t>
            </a:r>
            <a:r>
              <a:rPr sz="2800" b="1" dirty="0">
                <a:solidFill>
                  <a:srgbClr val="2E5496"/>
                </a:solidFill>
                <a:latin typeface="Calibri"/>
                <a:cs typeface="Calibri"/>
              </a:rPr>
              <a:t>a</a:t>
            </a:r>
            <a:r>
              <a:rPr sz="2800" spc="-114" dirty="0">
                <a:solidFill>
                  <a:srgbClr val="2E5496"/>
                </a:solidFill>
                <a:latin typeface="Times New Roman"/>
                <a:cs typeface="Times New Roman"/>
              </a:rPr>
              <a:t> </a:t>
            </a:r>
            <a:r>
              <a:rPr sz="2800" b="1" spc="-10" dirty="0">
                <a:solidFill>
                  <a:srgbClr val="2E5496"/>
                </a:solidFill>
                <a:latin typeface="Calibri"/>
                <a:cs typeface="Calibri"/>
              </a:rPr>
              <a:t>few</a:t>
            </a:r>
            <a:r>
              <a:rPr sz="2800" spc="-125" dirty="0">
                <a:solidFill>
                  <a:srgbClr val="2E5496"/>
                </a:solidFill>
                <a:latin typeface="Times New Roman"/>
                <a:cs typeface="Times New Roman"/>
              </a:rPr>
              <a:t> </a:t>
            </a:r>
            <a:r>
              <a:rPr sz="2800" b="1" dirty="0">
                <a:solidFill>
                  <a:srgbClr val="2E5496"/>
                </a:solidFill>
                <a:latin typeface="Calibri"/>
                <a:cs typeface="Calibri"/>
              </a:rPr>
              <a:t>months</a:t>
            </a:r>
            <a:r>
              <a:rPr sz="2800" spc="-125" dirty="0">
                <a:solidFill>
                  <a:srgbClr val="2E5496"/>
                </a:solidFill>
                <a:latin typeface="Times New Roman"/>
                <a:cs typeface="Times New Roman"/>
              </a:rPr>
              <a:t> </a:t>
            </a:r>
            <a:r>
              <a:rPr sz="2800" b="1" dirty="0">
                <a:solidFill>
                  <a:srgbClr val="2E5496"/>
                </a:solidFill>
                <a:latin typeface="Calibri"/>
                <a:cs typeface="Calibri"/>
              </a:rPr>
              <a:t>of</a:t>
            </a:r>
            <a:r>
              <a:rPr sz="2800" spc="-130" dirty="0">
                <a:solidFill>
                  <a:srgbClr val="2E5496"/>
                </a:solidFill>
                <a:latin typeface="Times New Roman"/>
                <a:cs typeface="Times New Roman"/>
              </a:rPr>
              <a:t> </a:t>
            </a:r>
            <a:r>
              <a:rPr sz="2800" b="1" dirty="0">
                <a:solidFill>
                  <a:srgbClr val="2E5496"/>
                </a:solidFill>
                <a:latin typeface="Calibri"/>
                <a:cs typeface="Calibri"/>
              </a:rPr>
              <a:t>commencing</a:t>
            </a:r>
            <a:r>
              <a:rPr sz="2800" spc="-130" dirty="0">
                <a:solidFill>
                  <a:srgbClr val="2E5496"/>
                </a:solidFill>
                <a:latin typeface="Times New Roman"/>
                <a:cs typeface="Times New Roman"/>
              </a:rPr>
              <a:t> </a:t>
            </a:r>
            <a:r>
              <a:rPr sz="2800" b="1" spc="-10" dirty="0">
                <a:solidFill>
                  <a:srgbClr val="2E5496"/>
                </a:solidFill>
                <a:latin typeface="Calibri"/>
                <a:cs typeface="Calibri"/>
              </a:rPr>
              <a:t>treatment</a:t>
            </a:r>
            <a:r>
              <a:rPr sz="2800" spc="-10" dirty="0">
                <a:solidFill>
                  <a:srgbClr val="2E5496"/>
                </a:solidFill>
                <a:latin typeface="Times New Roman"/>
                <a:cs typeface="Times New Roman"/>
              </a:rPr>
              <a:t> 	</a:t>
            </a:r>
            <a:r>
              <a:rPr sz="2800" b="1" dirty="0">
                <a:solidFill>
                  <a:srgbClr val="2E5496"/>
                </a:solidFill>
                <a:latin typeface="Calibri"/>
                <a:cs typeface="Calibri"/>
              </a:rPr>
              <a:t>and</a:t>
            </a:r>
            <a:r>
              <a:rPr sz="2800" spc="-120" dirty="0">
                <a:solidFill>
                  <a:srgbClr val="2E5496"/>
                </a:solidFill>
                <a:latin typeface="Times New Roman"/>
                <a:cs typeface="Times New Roman"/>
              </a:rPr>
              <a:t> </a:t>
            </a:r>
            <a:r>
              <a:rPr sz="2800" b="1" dirty="0">
                <a:solidFill>
                  <a:srgbClr val="2E5496"/>
                </a:solidFill>
                <a:latin typeface="Calibri"/>
                <a:cs typeface="Calibri"/>
              </a:rPr>
              <a:t>they</a:t>
            </a:r>
            <a:r>
              <a:rPr sz="2800" spc="-120" dirty="0">
                <a:solidFill>
                  <a:srgbClr val="2E5496"/>
                </a:solidFill>
                <a:latin typeface="Times New Roman"/>
                <a:cs typeface="Times New Roman"/>
              </a:rPr>
              <a:t> </a:t>
            </a:r>
            <a:r>
              <a:rPr sz="2800" b="1" dirty="0">
                <a:solidFill>
                  <a:srgbClr val="2E5496"/>
                </a:solidFill>
                <a:latin typeface="Calibri"/>
                <a:cs typeface="Calibri"/>
              </a:rPr>
              <a:t>may</a:t>
            </a:r>
            <a:r>
              <a:rPr sz="2800" spc="-120" dirty="0">
                <a:solidFill>
                  <a:srgbClr val="2E5496"/>
                </a:solidFill>
                <a:latin typeface="Times New Roman"/>
                <a:cs typeface="Times New Roman"/>
              </a:rPr>
              <a:t> </a:t>
            </a:r>
            <a:r>
              <a:rPr sz="2800" b="1" spc="-10" dirty="0">
                <a:solidFill>
                  <a:srgbClr val="2E5496"/>
                </a:solidFill>
                <a:latin typeface="Calibri"/>
                <a:cs typeface="Calibri"/>
              </a:rPr>
              <a:t>persist</a:t>
            </a:r>
            <a:r>
              <a:rPr sz="2800" spc="-114" dirty="0">
                <a:solidFill>
                  <a:srgbClr val="2E5496"/>
                </a:solidFill>
                <a:latin typeface="Times New Roman"/>
                <a:cs typeface="Times New Roman"/>
              </a:rPr>
              <a:t> </a:t>
            </a:r>
            <a:r>
              <a:rPr sz="2800" b="1" dirty="0">
                <a:solidFill>
                  <a:srgbClr val="2E5496"/>
                </a:solidFill>
                <a:latin typeface="Calibri"/>
                <a:cs typeface="Calibri"/>
              </a:rPr>
              <a:t>for</a:t>
            </a:r>
            <a:r>
              <a:rPr sz="2800" spc="-120" dirty="0">
                <a:solidFill>
                  <a:srgbClr val="2E5496"/>
                </a:solidFill>
                <a:latin typeface="Times New Roman"/>
                <a:cs typeface="Times New Roman"/>
              </a:rPr>
              <a:t> </a:t>
            </a:r>
            <a:r>
              <a:rPr sz="2800" b="1" dirty="0">
                <a:solidFill>
                  <a:srgbClr val="2E5496"/>
                </a:solidFill>
                <a:latin typeface="Calibri"/>
                <a:cs typeface="Calibri"/>
              </a:rPr>
              <a:t>the</a:t>
            </a:r>
            <a:r>
              <a:rPr sz="2800" spc="-120" dirty="0">
                <a:solidFill>
                  <a:srgbClr val="2E5496"/>
                </a:solidFill>
                <a:latin typeface="Times New Roman"/>
                <a:cs typeface="Times New Roman"/>
              </a:rPr>
              <a:t> </a:t>
            </a:r>
            <a:r>
              <a:rPr sz="2800" b="1" spc="-20" dirty="0">
                <a:solidFill>
                  <a:srgbClr val="2E5496"/>
                </a:solidFill>
                <a:latin typeface="Calibri"/>
                <a:cs typeface="Calibri"/>
              </a:rPr>
              <a:t>duration</a:t>
            </a:r>
            <a:r>
              <a:rPr sz="2800" spc="-114" dirty="0">
                <a:solidFill>
                  <a:srgbClr val="2E5496"/>
                </a:solidFill>
                <a:latin typeface="Times New Roman"/>
                <a:cs typeface="Times New Roman"/>
              </a:rPr>
              <a:t> </a:t>
            </a:r>
            <a:r>
              <a:rPr sz="2800" b="1" dirty="0">
                <a:solidFill>
                  <a:srgbClr val="2E5496"/>
                </a:solidFill>
                <a:latin typeface="Calibri"/>
                <a:cs typeface="Calibri"/>
              </a:rPr>
              <a:t>of</a:t>
            </a:r>
            <a:r>
              <a:rPr sz="2800" spc="-130" dirty="0">
                <a:solidFill>
                  <a:srgbClr val="2E5496"/>
                </a:solidFill>
                <a:latin typeface="Times New Roman"/>
                <a:cs typeface="Times New Roman"/>
              </a:rPr>
              <a:t> </a:t>
            </a:r>
            <a:r>
              <a:rPr sz="2800" b="1" spc="-20" dirty="0">
                <a:solidFill>
                  <a:srgbClr val="2E5496"/>
                </a:solidFill>
                <a:latin typeface="Calibri"/>
                <a:cs typeface="Calibri"/>
              </a:rPr>
              <a:t>use.</a:t>
            </a:r>
            <a:endParaRPr sz="2800" dirty="0">
              <a:latin typeface="Calibri"/>
              <a:cs typeface="Calibri"/>
            </a:endParaRPr>
          </a:p>
          <a:p>
            <a:pPr marL="239395" marR="221615" indent="-227329">
              <a:lnSpc>
                <a:spcPct val="90000"/>
              </a:lnSpc>
              <a:spcBef>
                <a:spcPts val="1010"/>
              </a:spcBef>
              <a:buFont typeface="Arial"/>
              <a:buChar char="•"/>
              <a:tabLst>
                <a:tab pos="240665" algn="l"/>
              </a:tabLst>
            </a:pPr>
            <a:r>
              <a:rPr sz="2800" spc="-10" dirty="0">
                <a:latin typeface="Calibri"/>
                <a:cs typeface="Calibri"/>
              </a:rPr>
              <a:t>Common</a:t>
            </a:r>
            <a:r>
              <a:rPr sz="2800" spc="-130" dirty="0">
                <a:latin typeface="Times New Roman"/>
                <a:cs typeface="Times New Roman"/>
              </a:rPr>
              <a:t> </a:t>
            </a:r>
            <a:r>
              <a:rPr sz="2800" spc="-20" dirty="0">
                <a:latin typeface="Calibri"/>
                <a:cs typeface="Calibri"/>
              </a:rPr>
              <a:t>symptoms</a:t>
            </a:r>
            <a:r>
              <a:rPr sz="2800" spc="-110" dirty="0">
                <a:latin typeface="Times New Roman"/>
                <a:cs typeface="Times New Roman"/>
              </a:rPr>
              <a:t> </a:t>
            </a:r>
            <a:r>
              <a:rPr sz="2800" dirty="0">
                <a:latin typeface="Calibri"/>
                <a:cs typeface="Calibri"/>
              </a:rPr>
              <a:t>include</a:t>
            </a:r>
            <a:r>
              <a:rPr sz="2800" spc="-125" dirty="0">
                <a:latin typeface="Times New Roman"/>
                <a:cs typeface="Times New Roman"/>
              </a:rPr>
              <a:t> </a:t>
            </a:r>
            <a:r>
              <a:rPr sz="2800" dirty="0">
                <a:latin typeface="Calibri"/>
                <a:cs typeface="Calibri"/>
              </a:rPr>
              <a:t>morning</a:t>
            </a:r>
            <a:r>
              <a:rPr sz="2800" spc="-110" dirty="0">
                <a:latin typeface="Times New Roman"/>
                <a:cs typeface="Times New Roman"/>
              </a:rPr>
              <a:t> </a:t>
            </a:r>
            <a:r>
              <a:rPr sz="2800" spc="-10" dirty="0">
                <a:latin typeface="Calibri"/>
                <a:cs typeface="Calibri"/>
              </a:rPr>
              <a:t>stiffness</a:t>
            </a:r>
            <a:r>
              <a:rPr sz="2800" spc="-130" dirty="0">
                <a:latin typeface="Times New Roman"/>
                <a:cs typeface="Times New Roman"/>
              </a:rPr>
              <a:t> </a:t>
            </a:r>
            <a:r>
              <a:rPr sz="2800" dirty="0">
                <a:latin typeface="Calibri"/>
                <a:cs typeface="Calibri"/>
              </a:rPr>
              <a:t>and</a:t>
            </a:r>
            <a:r>
              <a:rPr sz="2800" spc="-125" dirty="0">
                <a:latin typeface="Times New Roman"/>
                <a:cs typeface="Times New Roman"/>
              </a:rPr>
              <a:t> </a:t>
            </a:r>
            <a:r>
              <a:rPr sz="2800" dirty="0">
                <a:latin typeface="Calibri"/>
                <a:cs typeface="Calibri"/>
              </a:rPr>
              <a:t>pain</a:t>
            </a:r>
            <a:r>
              <a:rPr sz="2800" spc="-145" dirty="0">
                <a:latin typeface="Times New Roman"/>
                <a:cs typeface="Times New Roman"/>
              </a:rPr>
              <a:t> </a:t>
            </a:r>
            <a:r>
              <a:rPr sz="2800" spc="-10" dirty="0">
                <a:latin typeface="Calibri"/>
                <a:cs typeface="Calibri"/>
              </a:rPr>
              <a:t>affecting</a:t>
            </a:r>
            <a:r>
              <a:rPr sz="2800" spc="-155" dirty="0">
                <a:latin typeface="Times New Roman"/>
                <a:cs typeface="Times New Roman"/>
              </a:rPr>
              <a:t> </a:t>
            </a:r>
            <a:r>
              <a:rPr sz="2800" spc="-25" dirty="0">
                <a:latin typeface="Calibri"/>
                <a:cs typeface="Calibri"/>
              </a:rPr>
              <a:t>the</a:t>
            </a:r>
            <a:r>
              <a:rPr sz="2800" spc="-25" dirty="0">
                <a:latin typeface="Times New Roman"/>
                <a:cs typeface="Times New Roman"/>
              </a:rPr>
              <a:t> 	</a:t>
            </a:r>
            <a:r>
              <a:rPr sz="2800" dirty="0">
                <a:latin typeface="Calibri"/>
                <a:cs typeface="Calibri"/>
              </a:rPr>
              <a:t>hands,</a:t>
            </a:r>
            <a:r>
              <a:rPr sz="2800" spc="-110" dirty="0">
                <a:latin typeface="Times New Roman"/>
                <a:cs typeface="Times New Roman"/>
              </a:rPr>
              <a:t> </a:t>
            </a:r>
            <a:r>
              <a:rPr sz="2800" dirty="0">
                <a:latin typeface="Calibri"/>
                <a:cs typeface="Calibri"/>
              </a:rPr>
              <a:t>knees,</a:t>
            </a:r>
            <a:r>
              <a:rPr sz="2800" spc="-114" dirty="0">
                <a:latin typeface="Times New Roman"/>
                <a:cs typeface="Times New Roman"/>
              </a:rPr>
              <a:t> </a:t>
            </a:r>
            <a:r>
              <a:rPr sz="2800" dirty="0">
                <a:latin typeface="Calibri"/>
                <a:cs typeface="Calibri"/>
              </a:rPr>
              <a:t>hips,</a:t>
            </a:r>
            <a:r>
              <a:rPr sz="2800" spc="-105" dirty="0">
                <a:latin typeface="Times New Roman"/>
                <a:cs typeface="Times New Roman"/>
              </a:rPr>
              <a:t> </a:t>
            </a:r>
            <a:r>
              <a:rPr sz="2800" dirty="0">
                <a:latin typeface="Calibri"/>
                <a:cs typeface="Calibri"/>
              </a:rPr>
              <a:t>lower</a:t>
            </a:r>
            <a:r>
              <a:rPr sz="2800" spc="-135" dirty="0">
                <a:latin typeface="Times New Roman"/>
                <a:cs typeface="Times New Roman"/>
              </a:rPr>
              <a:t> </a:t>
            </a:r>
            <a:r>
              <a:rPr sz="2800" dirty="0">
                <a:latin typeface="Calibri"/>
                <a:cs typeface="Calibri"/>
              </a:rPr>
              <a:t>back,</a:t>
            </a:r>
            <a:r>
              <a:rPr sz="2800" spc="-125" dirty="0">
                <a:latin typeface="Times New Roman"/>
                <a:cs typeface="Times New Roman"/>
              </a:rPr>
              <a:t> </a:t>
            </a:r>
            <a:r>
              <a:rPr sz="2800" dirty="0">
                <a:latin typeface="Calibri"/>
                <a:cs typeface="Calibri"/>
              </a:rPr>
              <a:t>and</a:t>
            </a:r>
            <a:r>
              <a:rPr sz="2800" spc="-130" dirty="0">
                <a:latin typeface="Times New Roman"/>
                <a:cs typeface="Times New Roman"/>
              </a:rPr>
              <a:t> </a:t>
            </a:r>
            <a:r>
              <a:rPr sz="2800" spc="-10" dirty="0">
                <a:latin typeface="Calibri"/>
                <a:cs typeface="Calibri"/>
              </a:rPr>
              <a:t>shoulders-</a:t>
            </a:r>
            <a:r>
              <a:rPr sz="2800" spc="-80" dirty="0">
                <a:latin typeface="Times New Roman"/>
                <a:cs typeface="Times New Roman"/>
              </a:rPr>
              <a:t> </a:t>
            </a:r>
            <a:r>
              <a:rPr sz="2800" dirty="0">
                <a:latin typeface="Calibri"/>
                <a:cs typeface="Calibri"/>
              </a:rPr>
              <a:t>t</a:t>
            </a:r>
            <a:r>
              <a:rPr sz="2800" b="1" dirty="0">
                <a:solidFill>
                  <a:srgbClr val="2E5496"/>
                </a:solidFill>
                <a:latin typeface="Calibri"/>
                <a:cs typeface="Calibri"/>
              </a:rPr>
              <a:t>hese</a:t>
            </a:r>
            <a:r>
              <a:rPr sz="2800" spc="-130" dirty="0">
                <a:solidFill>
                  <a:srgbClr val="2E5496"/>
                </a:solidFill>
                <a:latin typeface="Times New Roman"/>
                <a:cs typeface="Times New Roman"/>
              </a:rPr>
              <a:t> </a:t>
            </a:r>
            <a:r>
              <a:rPr sz="2800" b="1" dirty="0">
                <a:solidFill>
                  <a:srgbClr val="2E5496"/>
                </a:solidFill>
                <a:latin typeface="Calibri"/>
                <a:cs typeface="Calibri"/>
              </a:rPr>
              <a:t>most</a:t>
            </a:r>
            <a:r>
              <a:rPr sz="2800" spc="-135" dirty="0">
                <a:solidFill>
                  <a:srgbClr val="2E5496"/>
                </a:solidFill>
                <a:latin typeface="Times New Roman"/>
                <a:cs typeface="Times New Roman"/>
              </a:rPr>
              <a:t> </a:t>
            </a:r>
            <a:r>
              <a:rPr sz="2800" b="1" spc="-10" dirty="0">
                <a:solidFill>
                  <a:srgbClr val="2E5496"/>
                </a:solidFill>
                <a:latin typeface="Calibri"/>
                <a:cs typeface="Calibri"/>
              </a:rPr>
              <a:t>likely</a:t>
            </a:r>
            <a:r>
              <a:rPr sz="2800" spc="-10" dirty="0">
                <a:solidFill>
                  <a:srgbClr val="2E5496"/>
                </a:solidFill>
                <a:latin typeface="Times New Roman"/>
                <a:cs typeface="Times New Roman"/>
              </a:rPr>
              <a:t> 	</a:t>
            </a:r>
            <a:r>
              <a:rPr sz="2800" b="1" dirty="0">
                <a:solidFill>
                  <a:srgbClr val="2E5496"/>
                </a:solidFill>
                <a:latin typeface="Calibri"/>
                <a:cs typeface="Calibri"/>
              </a:rPr>
              <a:t>result</a:t>
            </a:r>
            <a:r>
              <a:rPr sz="2800" spc="-120" dirty="0">
                <a:solidFill>
                  <a:srgbClr val="2E5496"/>
                </a:solidFill>
                <a:latin typeface="Times New Roman"/>
                <a:cs typeface="Times New Roman"/>
              </a:rPr>
              <a:t> </a:t>
            </a:r>
            <a:r>
              <a:rPr sz="2800" b="1" dirty="0">
                <a:solidFill>
                  <a:srgbClr val="2E5496"/>
                </a:solidFill>
                <a:latin typeface="Calibri"/>
                <a:cs typeface="Calibri"/>
              </a:rPr>
              <a:t>from</a:t>
            </a:r>
            <a:r>
              <a:rPr sz="2800" spc="-125" dirty="0">
                <a:solidFill>
                  <a:srgbClr val="2E5496"/>
                </a:solidFill>
                <a:latin typeface="Times New Roman"/>
                <a:cs typeface="Times New Roman"/>
              </a:rPr>
              <a:t> </a:t>
            </a:r>
            <a:r>
              <a:rPr sz="2800" b="1" spc="-10" dirty="0">
                <a:solidFill>
                  <a:srgbClr val="2E5496"/>
                </a:solidFill>
                <a:latin typeface="Calibri"/>
                <a:cs typeface="Calibri"/>
              </a:rPr>
              <a:t>estrogen</a:t>
            </a:r>
            <a:r>
              <a:rPr sz="2800" spc="-105" dirty="0">
                <a:solidFill>
                  <a:srgbClr val="2E5496"/>
                </a:solidFill>
                <a:latin typeface="Times New Roman"/>
                <a:cs typeface="Times New Roman"/>
              </a:rPr>
              <a:t> </a:t>
            </a:r>
            <a:r>
              <a:rPr sz="2800" b="1" spc="-10" dirty="0">
                <a:solidFill>
                  <a:srgbClr val="2E5496"/>
                </a:solidFill>
                <a:latin typeface="Calibri"/>
                <a:cs typeface="Calibri"/>
              </a:rPr>
              <a:t>deprivation</a:t>
            </a:r>
            <a:r>
              <a:rPr sz="2800" spc="-110" dirty="0">
                <a:solidFill>
                  <a:srgbClr val="2E5496"/>
                </a:solidFill>
                <a:latin typeface="Times New Roman"/>
                <a:cs typeface="Times New Roman"/>
              </a:rPr>
              <a:t> </a:t>
            </a:r>
            <a:r>
              <a:rPr sz="2800" b="1" dirty="0">
                <a:solidFill>
                  <a:srgbClr val="2E5496"/>
                </a:solidFill>
                <a:latin typeface="Calibri"/>
                <a:cs typeface="Calibri"/>
              </a:rPr>
              <a:t>but</a:t>
            </a:r>
            <a:r>
              <a:rPr sz="2800" spc="-135" dirty="0">
                <a:solidFill>
                  <a:srgbClr val="2E5496"/>
                </a:solidFill>
                <a:latin typeface="Times New Roman"/>
                <a:cs typeface="Times New Roman"/>
              </a:rPr>
              <a:t> </a:t>
            </a:r>
            <a:r>
              <a:rPr sz="2800" b="1" spc="-20" dirty="0">
                <a:solidFill>
                  <a:srgbClr val="2E5496"/>
                </a:solidFill>
                <a:latin typeface="Calibri"/>
                <a:cs typeface="Calibri"/>
              </a:rPr>
              <a:t>inflammatory</a:t>
            </a:r>
            <a:r>
              <a:rPr sz="2800" spc="-114" dirty="0">
                <a:solidFill>
                  <a:srgbClr val="2E5496"/>
                </a:solidFill>
                <a:latin typeface="Times New Roman"/>
                <a:cs typeface="Times New Roman"/>
              </a:rPr>
              <a:t> </a:t>
            </a:r>
            <a:r>
              <a:rPr sz="2800" b="1" spc="-25" dirty="0">
                <a:solidFill>
                  <a:srgbClr val="2E5496"/>
                </a:solidFill>
                <a:latin typeface="Calibri"/>
                <a:cs typeface="Calibri"/>
              </a:rPr>
              <a:t>pathways</a:t>
            </a:r>
            <a:r>
              <a:rPr sz="2800" spc="-135" dirty="0">
                <a:solidFill>
                  <a:srgbClr val="2E5496"/>
                </a:solidFill>
                <a:latin typeface="Times New Roman"/>
                <a:cs typeface="Times New Roman"/>
              </a:rPr>
              <a:t> </a:t>
            </a:r>
            <a:r>
              <a:rPr sz="2800" b="1" dirty="0">
                <a:solidFill>
                  <a:srgbClr val="2E5496"/>
                </a:solidFill>
                <a:latin typeface="Calibri"/>
                <a:cs typeface="Calibri"/>
              </a:rPr>
              <a:t>and</a:t>
            </a:r>
            <a:r>
              <a:rPr sz="2800" spc="-120" dirty="0">
                <a:solidFill>
                  <a:srgbClr val="2E5496"/>
                </a:solidFill>
                <a:latin typeface="Times New Roman"/>
                <a:cs typeface="Times New Roman"/>
              </a:rPr>
              <a:t> </a:t>
            </a:r>
            <a:r>
              <a:rPr sz="2800" b="1" spc="-50" dirty="0">
                <a:solidFill>
                  <a:srgbClr val="2E5496"/>
                </a:solidFill>
                <a:latin typeface="Calibri"/>
                <a:cs typeface="Calibri"/>
              </a:rPr>
              <a:t>a</a:t>
            </a:r>
            <a:r>
              <a:rPr sz="2800" spc="-50" dirty="0">
                <a:solidFill>
                  <a:srgbClr val="2E5496"/>
                </a:solidFill>
                <a:latin typeface="Times New Roman"/>
                <a:cs typeface="Times New Roman"/>
              </a:rPr>
              <a:t> 	</a:t>
            </a:r>
            <a:r>
              <a:rPr sz="2800" b="1" spc="-10" dirty="0">
                <a:solidFill>
                  <a:srgbClr val="2E5496"/>
                </a:solidFill>
                <a:latin typeface="Calibri"/>
                <a:cs typeface="Calibri"/>
              </a:rPr>
              <a:t>tenosynovitis</a:t>
            </a:r>
            <a:r>
              <a:rPr sz="2800" spc="-105" dirty="0">
                <a:solidFill>
                  <a:srgbClr val="2E5496"/>
                </a:solidFill>
                <a:latin typeface="Times New Roman"/>
                <a:cs typeface="Times New Roman"/>
              </a:rPr>
              <a:t> </a:t>
            </a:r>
            <a:r>
              <a:rPr sz="2800" b="1" dirty="0">
                <a:solidFill>
                  <a:srgbClr val="2E5496"/>
                </a:solidFill>
                <a:latin typeface="Calibri"/>
                <a:cs typeface="Calibri"/>
              </a:rPr>
              <a:t>type</a:t>
            </a:r>
            <a:r>
              <a:rPr sz="2800" spc="-120" dirty="0">
                <a:solidFill>
                  <a:srgbClr val="2E5496"/>
                </a:solidFill>
                <a:latin typeface="Times New Roman"/>
                <a:cs typeface="Times New Roman"/>
              </a:rPr>
              <a:t> </a:t>
            </a:r>
            <a:r>
              <a:rPr sz="2800" b="1" spc="-10" dirty="0">
                <a:solidFill>
                  <a:srgbClr val="2E5496"/>
                </a:solidFill>
                <a:latin typeface="Calibri"/>
                <a:cs typeface="Calibri"/>
              </a:rPr>
              <a:t>effect</a:t>
            </a:r>
            <a:r>
              <a:rPr sz="2800" spc="-114" dirty="0">
                <a:solidFill>
                  <a:srgbClr val="2E5496"/>
                </a:solidFill>
                <a:latin typeface="Times New Roman"/>
                <a:cs typeface="Times New Roman"/>
              </a:rPr>
              <a:t> </a:t>
            </a:r>
            <a:r>
              <a:rPr sz="2800" b="1" dirty="0">
                <a:solidFill>
                  <a:srgbClr val="2E5496"/>
                </a:solidFill>
                <a:latin typeface="Calibri"/>
                <a:cs typeface="Calibri"/>
              </a:rPr>
              <a:t>(fluid</a:t>
            </a:r>
            <a:r>
              <a:rPr sz="2800" spc="-120" dirty="0">
                <a:solidFill>
                  <a:srgbClr val="2E5496"/>
                </a:solidFill>
                <a:latin typeface="Times New Roman"/>
                <a:cs typeface="Times New Roman"/>
              </a:rPr>
              <a:t> </a:t>
            </a:r>
            <a:r>
              <a:rPr sz="2800" b="1" spc="-20" dirty="0">
                <a:solidFill>
                  <a:srgbClr val="2E5496"/>
                </a:solidFill>
                <a:latin typeface="Calibri"/>
                <a:cs typeface="Calibri"/>
              </a:rPr>
              <a:t>retention</a:t>
            </a:r>
            <a:r>
              <a:rPr sz="2800" spc="-100" dirty="0">
                <a:solidFill>
                  <a:srgbClr val="2E5496"/>
                </a:solidFill>
                <a:latin typeface="Times New Roman"/>
                <a:cs typeface="Times New Roman"/>
              </a:rPr>
              <a:t> </a:t>
            </a:r>
            <a:r>
              <a:rPr sz="2800" b="1" dirty="0">
                <a:solidFill>
                  <a:srgbClr val="2E5496"/>
                </a:solidFill>
                <a:latin typeface="Calibri"/>
                <a:cs typeface="Calibri"/>
              </a:rPr>
              <a:t>in</a:t>
            </a:r>
            <a:r>
              <a:rPr sz="2800" spc="-130" dirty="0">
                <a:solidFill>
                  <a:srgbClr val="2E5496"/>
                </a:solidFill>
                <a:latin typeface="Times New Roman"/>
                <a:cs typeface="Times New Roman"/>
              </a:rPr>
              <a:t> </a:t>
            </a:r>
            <a:r>
              <a:rPr sz="2800" b="1" dirty="0">
                <a:solidFill>
                  <a:srgbClr val="2E5496"/>
                </a:solidFill>
                <a:latin typeface="Calibri"/>
                <a:cs typeface="Calibri"/>
              </a:rPr>
              <a:t>joints)</a:t>
            </a:r>
            <a:r>
              <a:rPr sz="2800" spc="-130" dirty="0">
                <a:solidFill>
                  <a:srgbClr val="2E5496"/>
                </a:solidFill>
                <a:latin typeface="Times New Roman"/>
                <a:cs typeface="Times New Roman"/>
              </a:rPr>
              <a:t> </a:t>
            </a:r>
            <a:r>
              <a:rPr sz="2800" b="1" dirty="0">
                <a:solidFill>
                  <a:srgbClr val="2E5496"/>
                </a:solidFill>
                <a:latin typeface="Calibri"/>
                <a:cs typeface="Calibri"/>
              </a:rPr>
              <a:t>may</a:t>
            </a:r>
            <a:r>
              <a:rPr sz="2800" spc="-125" dirty="0">
                <a:solidFill>
                  <a:srgbClr val="2E5496"/>
                </a:solidFill>
                <a:latin typeface="Times New Roman"/>
                <a:cs typeface="Times New Roman"/>
              </a:rPr>
              <a:t> </a:t>
            </a:r>
            <a:r>
              <a:rPr sz="2800" b="1" dirty="0">
                <a:solidFill>
                  <a:srgbClr val="2E5496"/>
                </a:solidFill>
                <a:latin typeface="Calibri"/>
                <a:cs typeface="Calibri"/>
              </a:rPr>
              <a:t>also</a:t>
            </a:r>
            <a:r>
              <a:rPr sz="2800" spc="-125" dirty="0">
                <a:solidFill>
                  <a:srgbClr val="2E5496"/>
                </a:solidFill>
                <a:latin typeface="Times New Roman"/>
                <a:cs typeface="Times New Roman"/>
              </a:rPr>
              <a:t> </a:t>
            </a:r>
            <a:r>
              <a:rPr sz="2800" b="1" spc="-10" dirty="0">
                <a:solidFill>
                  <a:srgbClr val="2E5496"/>
                </a:solidFill>
                <a:latin typeface="Calibri"/>
                <a:cs typeface="Calibri"/>
              </a:rPr>
              <a:t>have</a:t>
            </a:r>
            <a:r>
              <a:rPr sz="2800" spc="-125" dirty="0">
                <a:solidFill>
                  <a:srgbClr val="2E5496"/>
                </a:solidFill>
                <a:latin typeface="Times New Roman"/>
                <a:cs typeface="Times New Roman"/>
              </a:rPr>
              <a:t> </a:t>
            </a:r>
            <a:r>
              <a:rPr sz="2800" b="1" spc="-50" dirty="0">
                <a:solidFill>
                  <a:srgbClr val="2E5496"/>
                </a:solidFill>
                <a:latin typeface="Calibri"/>
                <a:cs typeface="Calibri"/>
              </a:rPr>
              <a:t>a</a:t>
            </a:r>
            <a:r>
              <a:rPr sz="2800" spc="-50" dirty="0">
                <a:solidFill>
                  <a:srgbClr val="2E5496"/>
                </a:solidFill>
                <a:latin typeface="Times New Roman"/>
                <a:cs typeface="Times New Roman"/>
              </a:rPr>
              <a:t> 	</a:t>
            </a:r>
            <a:r>
              <a:rPr sz="2800" b="1" dirty="0">
                <a:solidFill>
                  <a:srgbClr val="2E5496"/>
                </a:solidFill>
                <a:latin typeface="Calibri"/>
                <a:cs typeface="Calibri"/>
              </a:rPr>
              <a:t>role</a:t>
            </a:r>
            <a:r>
              <a:rPr sz="2800" spc="-114" dirty="0">
                <a:solidFill>
                  <a:srgbClr val="2E5496"/>
                </a:solidFill>
                <a:latin typeface="Times New Roman"/>
                <a:cs typeface="Times New Roman"/>
              </a:rPr>
              <a:t> </a:t>
            </a:r>
            <a:r>
              <a:rPr sz="2800" b="1" dirty="0">
                <a:solidFill>
                  <a:srgbClr val="2E5496"/>
                </a:solidFill>
                <a:latin typeface="Calibri"/>
                <a:cs typeface="Calibri"/>
              </a:rPr>
              <a:t>in</a:t>
            </a:r>
            <a:r>
              <a:rPr sz="2800" spc="-125" dirty="0">
                <a:solidFill>
                  <a:srgbClr val="2E5496"/>
                </a:solidFill>
                <a:latin typeface="Times New Roman"/>
                <a:cs typeface="Times New Roman"/>
              </a:rPr>
              <a:t> </a:t>
            </a:r>
            <a:r>
              <a:rPr sz="2800" b="1" dirty="0">
                <a:solidFill>
                  <a:srgbClr val="2E5496"/>
                </a:solidFill>
                <a:latin typeface="Calibri"/>
                <a:cs typeface="Calibri"/>
              </a:rPr>
              <a:t>the</a:t>
            </a:r>
            <a:r>
              <a:rPr sz="2800" spc="-114" dirty="0">
                <a:solidFill>
                  <a:srgbClr val="2E5496"/>
                </a:solidFill>
                <a:latin typeface="Times New Roman"/>
                <a:cs typeface="Times New Roman"/>
              </a:rPr>
              <a:t> </a:t>
            </a:r>
            <a:r>
              <a:rPr sz="2800" b="1" spc="-10" dirty="0">
                <a:solidFill>
                  <a:srgbClr val="2E5496"/>
                </a:solidFill>
                <a:latin typeface="Calibri"/>
                <a:cs typeface="Calibri"/>
              </a:rPr>
              <a:t>cause</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84430" y="461899"/>
            <a:ext cx="10114915" cy="696595"/>
          </a:xfrm>
          <a:prstGeom prst="rect">
            <a:avLst/>
          </a:prstGeom>
        </p:spPr>
        <p:txBody>
          <a:bodyPr vert="horz" wrap="square" lIns="0" tIns="13335" rIns="0" bIns="0" rtlCol="0">
            <a:spAutoFit/>
          </a:bodyPr>
          <a:lstStyle/>
          <a:p>
            <a:pPr marL="12700">
              <a:lnSpc>
                <a:spcPct val="100000"/>
              </a:lnSpc>
              <a:spcBef>
                <a:spcPts val="105"/>
              </a:spcBef>
            </a:pPr>
            <a:r>
              <a:rPr spc="-60" dirty="0"/>
              <a:t>Non-</a:t>
            </a:r>
            <a:r>
              <a:rPr spc="-50" dirty="0"/>
              <a:t>Medical</a:t>
            </a:r>
            <a:r>
              <a:rPr b="0" spc="-210" dirty="0">
                <a:latin typeface="Times New Roman"/>
                <a:cs typeface="Times New Roman"/>
              </a:rPr>
              <a:t> </a:t>
            </a:r>
            <a:r>
              <a:rPr spc="-45" dirty="0"/>
              <a:t>therapies</a:t>
            </a:r>
            <a:r>
              <a:rPr b="0" spc="-210" dirty="0">
                <a:latin typeface="Times New Roman"/>
                <a:cs typeface="Times New Roman"/>
              </a:rPr>
              <a:t> </a:t>
            </a:r>
            <a:r>
              <a:rPr spc="-50" dirty="0"/>
              <a:t>for</a:t>
            </a:r>
            <a:r>
              <a:rPr b="0" spc="-215" dirty="0">
                <a:latin typeface="Times New Roman"/>
                <a:cs typeface="Times New Roman"/>
              </a:rPr>
              <a:t> </a:t>
            </a:r>
            <a:r>
              <a:rPr spc="-35" dirty="0"/>
              <a:t>Joint</a:t>
            </a:r>
            <a:r>
              <a:rPr b="0" spc="-210" dirty="0">
                <a:latin typeface="Times New Roman"/>
                <a:cs typeface="Times New Roman"/>
              </a:rPr>
              <a:t> </a:t>
            </a:r>
            <a:r>
              <a:rPr spc="-25" dirty="0"/>
              <a:t>pains</a:t>
            </a:r>
            <a:r>
              <a:rPr b="0" spc="-210" dirty="0">
                <a:latin typeface="Times New Roman"/>
                <a:cs typeface="Times New Roman"/>
              </a:rPr>
              <a:t> </a:t>
            </a:r>
            <a:r>
              <a:rPr spc="-10" dirty="0"/>
              <a:t>include: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48</a:t>
            </a:fld>
            <a:endParaRPr spc="-25" dirty="0"/>
          </a:p>
        </p:txBody>
      </p:sp>
      <p:sp>
        <p:nvSpPr>
          <p:cNvPr id="3" name="object 3"/>
          <p:cNvSpPr txBox="1"/>
          <p:nvPr/>
        </p:nvSpPr>
        <p:spPr>
          <a:xfrm>
            <a:off x="314044" y="1375613"/>
            <a:ext cx="9904730" cy="3458845"/>
          </a:xfrm>
          <a:prstGeom prst="rect">
            <a:avLst/>
          </a:prstGeom>
        </p:spPr>
        <p:txBody>
          <a:bodyPr vert="horz" wrap="square" lIns="0" tIns="12700" rIns="0" bIns="0" rtlCol="0">
            <a:spAutoFit/>
          </a:bodyPr>
          <a:lstStyle/>
          <a:p>
            <a:pPr marL="240029" indent="-227329">
              <a:lnSpc>
                <a:spcPts val="2740"/>
              </a:lnSpc>
              <a:spcBef>
                <a:spcPts val="100"/>
              </a:spcBef>
              <a:buFont typeface="Arial"/>
              <a:buChar char="•"/>
              <a:tabLst>
                <a:tab pos="240029" algn="l"/>
              </a:tabLst>
            </a:pPr>
            <a:r>
              <a:rPr sz="2400" b="1" dirty="0">
                <a:latin typeface="Calibri"/>
                <a:cs typeface="Calibri"/>
              </a:rPr>
              <a:t>Aerobic</a:t>
            </a:r>
            <a:r>
              <a:rPr sz="2400" spc="-114" dirty="0">
                <a:latin typeface="Times New Roman"/>
                <a:cs typeface="Times New Roman"/>
              </a:rPr>
              <a:t> </a:t>
            </a:r>
            <a:r>
              <a:rPr sz="2400" b="1" spc="-20" dirty="0">
                <a:latin typeface="Calibri"/>
                <a:cs typeface="Calibri"/>
              </a:rPr>
              <a:t>exercise</a:t>
            </a:r>
            <a:r>
              <a:rPr sz="2400" spc="-85" dirty="0">
                <a:latin typeface="Times New Roman"/>
                <a:cs typeface="Times New Roman"/>
              </a:rPr>
              <a:t> </a:t>
            </a:r>
            <a:r>
              <a:rPr sz="2400" dirty="0">
                <a:latin typeface="Calibri"/>
                <a:cs typeface="Calibri"/>
              </a:rPr>
              <a:t>and</a:t>
            </a:r>
            <a:r>
              <a:rPr sz="2400" spc="-85" dirty="0">
                <a:latin typeface="Times New Roman"/>
                <a:cs typeface="Times New Roman"/>
              </a:rPr>
              <a:t> </a:t>
            </a:r>
            <a:r>
              <a:rPr sz="2400" spc="-20" dirty="0">
                <a:latin typeface="Calibri"/>
                <a:cs typeface="Calibri"/>
              </a:rPr>
              <a:t>resistance</a:t>
            </a:r>
            <a:r>
              <a:rPr sz="2400" spc="-95" dirty="0">
                <a:latin typeface="Times New Roman"/>
                <a:cs typeface="Times New Roman"/>
              </a:rPr>
              <a:t> </a:t>
            </a:r>
            <a:r>
              <a:rPr sz="2400" dirty="0">
                <a:latin typeface="Calibri"/>
                <a:cs typeface="Calibri"/>
              </a:rPr>
              <a:t>training</a:t>
            </a:r>
            <a:r>
              <a:rPr sz="2400" spc="-110" dirty="0">
                <a:latin typeface="Times New Roman"/>
                <a:cs typeface="Times New Roman"/>
              </a:rPr>
              <a:t> </a:t>
            </a:r>
            <a:r>
              <a:rPr sz="2400" spc="-20" dirty="0">
                <a:latin typeface="Calibri"/>
                <a:cs typeface="Calibri"/>
              </a:rPr>
              <a:t>-</a:t>
            </a:r>
            <a:r>
              <a:rPr sz="2400" spc="-10" dirty="0">
                <a:latin typeface="Calibri"/>
                <a:cs typeface="Calibri"/>
              </a:rPr>
              <a:t>improves</a:t>
            </a:r>
            <a:r>
              <a:rPr sz="2400" spc="-80" dirty="0">
                <a:latin typeface="Times New Roman"/>
                <a:cs typeface="Times New Roman"/>
              </a:rPr>
              <a:t> </a:t>
            </a:r>
            <a:r>
              <a:rPr sz="2400" dirty="0">
                <a:latin typeface="Calibri"/>
                <a:cs typeface="Calibri"/>
              </a:rPr>
              <a:t>pain</a:t>
            </a:r>
            <a:r>
              <a:rPr sz="2400" spc="-85" dirty="0">
                <a:latin typeface="Times New Roman"/>
                <a:cs typeface="Times New Roman"/>
              </a:rPr>
              <a:t> </a:t>
            </a:r>
            <a:r>
              <a:rPr sz="2400" spc="-10" dirty="0">
                <a:latin typeface="Calibri"/>
                <a:cs typeface="Calibri"/>
              </a:rPr>
              <a:t>symptoms</a:t>
            </a:r>
            <a:r>
              <a:rPr sz="2400" spc="-110" dirty="0">
                <a:latin typeface="Times New Roman"/>
                <a:cs typeface="Times New Roman"/>
              </a:rPr>
              <a:t> </a:t>
            </a:r>
            <a:r>
              <a:rPr sz="2400" dirty="0">
                <a:latin typeface="Calibri"/>
                <a:cs typeface="Calibri"/>
              </a:rPr>
              <a:t>and</a:t>
            </a:r>
            <a:r>
              <a:rPr sz="2400" spc="-85" dirty="0">
                <a:latin typeface="Times New Roman"/>
                <a:cs typeface="Times New Roman"/>
              </a:rPr>
              <a:t> </a:t>
            </a:r>
            <a:r>
              <a:rPr sz="2400" spc="-10" dirty="0">
                <a:latin typeface="Calibri"/>
                <a:cs typeface="Calibri"/>
              </a:rPr>
              <a:t>muscle</a:t>
            </a:r>
            <a:endParaRPr sz="2400" dirty="0">
              <a:latin typeface="Calibri"/>
              <a:cs typeface="Calibri"/>
            </a:endParaRPr>
          </a:p>
          <a:p>
            <a:pPr marL="241300">
              <a:lnSpc>
                <a:spcPts val="2740"/>
              </a:lnSpc>
            </a:pPr>
            <a:r>
              <a:rPr sz="2400" spc="-10" dirty="0">
                <a:latin typeface="Calibri"/>
                <a:cs typeface="Calibri"/>
              </a:rPr>
              <a:t>strength</a:t>
            </a:r>
            <a:endParaRPr sz="2400" dirty="0">
              <a:latin typeface="Calibri"/>
              <a:cs typeface="Calibri"/>
            </a:endParaRPr>
          </a:p>
          <a:p>
            <a:pPr>
              <a:lnSpc>
                <a:spcPct val="100000"/>
              </a:lnSpc>
              <a:spcBef>
                <a:spcPts val="1380"/>
              </a:spcBef>
            </a:pPr>
            <a:endParaRPr sz="2400" dirty="0">
              <a:latin typeface="Calibri"/>
              <a:cs typeface="Calibri"/>
            </a:endParaRPr>
          </a:p>
          <a:p>
            <a:pPr marL="240665" indent="-227965">
              <a:lnSpc>
                <a:spcPct val="100000"/>
              </a:lnSpc>
              <a:buFont typeface="Arial"/>
              <a:buChar char="•"/>
              <a:tabLst>
                <a:tab pos="240665" algn="l"/>
              </a:tabLst>
            </a:pPr>
            <a:r>
              <a:rPr sz="2400" b="1" spc="-65" dirty="0">
                <a:latin typeface="Calibri"/>
                <a:cs typeface="Calibri"/>
              </a:rPr>
              <a:t>Yoga</a:t>
            </a:r>
            <a:r>
              <a:rPr sz="2400" spc="-85" dirty="0">
                <a:latin typeface="Times New Roman"/>
                <a:cs typeface="Times New Roman"/>
              </a:rPr>
              <a:t> </a:t>
            </a:r>
            <a:r>
              <a:rPr sz="2400" spc="-10" dirty="0">
                <a:latin typeface="Calibri"/>
                <a:cs typeface="Calibri"/>
              </a:rPr>
              <a:t>improves</a:t>
            </a:r>
            <a:r>
              <a:rPr sz="2400" spc="-130" dirty="0">
                <a:latin typeface="Times New Roman"/>
                <a:cs typeface="Times New Roman"/>
              </a:rPr>
              <a:t> </a:t>
            </a:r>
            <a:r>
              <a:rPr sz="2400" dirty="0">
                <a:latin typeface="Calibri"/>
                <a:cs typeface="Calibri"/>
              </a:rPr>
              <a:t>muscle</a:t>
            </a:r>
            <a:r>
              <a:rPr sz="2400" spc="-105" dirty="0">
                <a:latin typeface="Times New Roman"/>
                <a:cs typeface="Times New Roman"/>
              </a:rPr>
              <a:t> </a:t>
            </a:r>
            <a:r>
              <a:rPr sz="2400" dirty="0">
                <a:latin typeface="Calibri"/>
                <a:cs typeface="Calibri"/>
              </a:rPr>
              <a:t>and</a:t>
            </a:r>
            <a:r>
              <a:rPr sz="2400" spc="-100" dirty="0">
                <a:latin typeface="Times New Roman"/>
                <a:cs typeface="Times New Roman"/>
              </a:rPr>
              <a:t> </a:t>
            </a:r>
            <a:r>
              <a:rPr sz="2400" dirty="0">
                <a:latin typeface="Calibri"/>
                <a:cs typeface="Calibri"/>
              </a:rPr>
              <a:t>joint</a:t>
            </a:r>
            <a:r>
              <a:rPr sz="2400" spc="-95" dirty="0">
                <a:latin typeface="Times New Roman"/>
                <a:cs typeface="Times New Roman"/>
              </a:rPr>
              <a:t> </a:t>
            </a:r>
            <a:r>
              <a:rPr sz="2400" dirty="0">
                <a:latin typeface="Calibri"/>
                <a:cs typeface="Calibri"/>
              </a:rPr>
              <a:t>pain</a:t>
            </a:r>
            <a:r>
              <a:rPr sz="2400" spc="-100" dirty="0">
                <a:latin typeface="Times New Roman"/>
                <a:cs typeface="Times New Roman"/>
              </a:rPr>
              <a:t> </a:t>
            </a:r>
            <a:r>
              <a:rPr sz="2400" spc="-10" dirty="0">
                <a:latin typeface="Calibri"/>
                <a:cs typeface="Calibri"/>
              </a:rPr>
              <a:t>(myalgia</a:t>
            </a:r>
            <a:r>
              <a:rPr sz="2400" spc="-130" dirty="0">
                <a:latin typeface="Times New Roman"/>
                <a:cs typeface="Times New Roman"/>
              </a:rPr>
              <a:t> </a:t>
            </a:r>
            <a:r>
              <a:rPr sz="2400" dirty="0">
                <a:latin typeface="Calibri"/>
                <a:cs typeface="Calibri"/>
              </a:rPr>
              <a:t>and</a:t>
            </a:r>
            <a:r>
              <a:rPr sz="2400" spc="-100" dirty="0">
                <a:latin typeface="Times New Roman"/>
                <a:cs typeface="Times New Roman"/>
              </a:rPr>
              <a:t> </a:t>
            </a:r>
            <a:r>
              <a:rPr sz="2400" spc="-10" dirty="0">
                <a:latin typeface="Calibri"/>
                <a:cs typeface="Calibri"/>
              </a:rPr>
              <a:t>arthralgia)</a:t>
            </a:r>
            <a:endParaRPr sz="2400" dirty="0">
              <a:latin typeface="Calibri"/>
              <a:cs typeface="Calibri"/>
            </a:endParaRPr>
          </a:p>
          <a:p>
            <a:pPr>
              <a:lnSpc>
                <a:spcPct val="100000"/>
              </a:lnSpc>
              <a:spcBef>
                <a:spcPts val="1380"/>
              </a:spcBef>
              <a:buFont typeface="Arial"/>
              <a:buChar char="•"/>
            </a:pPr>
            <a:endParaRPr sz="2400" dirty="0">
              <a:latin typeface="Calibri"/>
              <a:cs typeface="Calibri"/>
            </a:endParaRPr>
          </a:p>
          <a:p>
            <a:pPr marL="240665" indent="-227965">
              <a:lnSpc>
                <a:spcPct val="100000"/>
              </a:lnSpc>
              <a:buFont typeface="Arial"/>
              <a:buChar char="•"/>
              <a:tabLst>
                <a:tab pos="240665" algn="l"/>
              </a:tabLst>
            </a:pPr>
            <a:r>
              <a:rPr sz="2400" b="1" dirty="0">
                <a:latin typeface="Calibri"/>
                <a:cs typeface="Calibri"/>
              </a:rPr>
              <a:t>Acupuncture</a:t>
            </a:r>
            <a:r>
              <a:rPr sz="2400" spc="-110" dirty="0">
                <a:latin typeface="Times New Roman"/>
                <a:cs typeface="Times New Roman"/>
              </a:rPr>
              <a:t> </a:t>
            </a:r>
            <a:r>
              <a:rPr sz="2400" dirty="0">
                <a:latin typeface="Calibri"/>
                <a:cs typeface="Calibri"/>
              </a:rPr>
              <a:t>has</a:t>
            </a:r>
            <a:r>
              <a:rPr sz="2400" spc="-105" dirty="0">
                <a:latin typeface="Times New Roman"/>
                <a:cs typeface="Times New Roman"/>
              </a:rPr>
              <a:t> </a:t>
            </a:r>
            <a:r>
              <a:rPr sz="2400" dirty="0">
                <a:latin typeface="Calibri"/>
                <a:cs typeface="Calibri"/>
              </a:rPr>
              <a:t>also</a:t>
            </a:r>
            <a:r>
              <a:rPr sz="2400" spc="-120" dirty="0">
                <a:latin typeface="Times New Roman"/>
                <a:cs typeface="Times New Roman"/>
              </a:rPr>
              <a:t> </a:t>
            </a:r>
            <a:r>
              <a:rPr sz="2400" dirty="0">
                <a:latin typeface="Calibri"/>
                <a:cs typeface="Calibri"/>
              </a:rPr>
              <a:t>been</a:t>
            </a:r>
            <a:r>
              <a:rPr sz="2400" spc="-105" dirty="0">
                <a:latin typeface="Times New Roman"/>
                <a:cs typeface="Times New Roman"/>
              </a:rPr>
              <a:t> </a:t>
            </a:r>
            <a:r>
              <a:rPr sz="2400" spc="-10" dirty="0">
                <a:latin typeface="Calibri"/>
                <a:cs typeface="Calibri"/>
              </a:rPr>
              <a:t>reported</a:t>
            </a:r>
            <a:r>
              <a:rPr sz="2400" spc="-110" dirty="0">
                <a:latin typeface="Times New Roman"/>
                <a:cs typeface="Times New Roman"/>
              </a:rPr>
              <a:t> </a:t>
            </a:r>
            <a:r>
              <a:rPr sz="2400" dirty="0">
                <a:latin typeface="Calibri"/>
                <a:cs typeface="Calibri"/>
              </a:rPr>
              <a:t>to</a:t>
            </a:r>
            <a:r>
              <a:rPr sz="2400" spc="-114" dirty="0">
                <a:latin typeface="Times New Roman"/>
                <a:cs typeface="Times New Roman"/>
              </a:rPr>
              <a:t> </a:t>
            </a:r>
            <a:r>
              <a:rPr sz="2400" dirty="0">
                <a:latin typeface="Calibri"/>
                <a:cs typeface="Calibri"/>
              </a:rPr>
              <a:t>be</a:t>
            </a:r>
            <a:r>
              <a:rPr sz="2400" spc="-105" dirty="0">
                <a:latin typeface="Times New Roman"/>
                <a:cs typeface="Times New Roman"/>
              </a:rPr>
              <a:t> </a:t>
            </a:r>
            <a:r>
              <a:rPr sz="2400" dirty="0">
                <a:latin typeface="Calibri"/>
                <a:cs typeface="Calibri"/>
              </a:rPr>
              <a:t>of</a:t>
            </a:r>
            <a:r>
              <a:rPr sz="2400" spc="-110" dirty="0">
                <a:latin typeface="Times New Roman"/>
                <a:cs typeface="Times New Roman"/>
              </a:rPr>
              <a:t> </a:t>
            </a:r>
            <a:r>
              <a:rPr sz="2400" dirty="0">
                <a:latin typeface="Calibri"/>
                <a:cs typeface="Calibri"/>
              </a:rPr>
              <a:t>benefit</a:t>
            </a:r>
            <a:r>
              <a:rPr sz="2400" spc="-100" dirty="0">
                <a:latin typeface="Times New Roman"/>
                <a:cs typeface="Times New Roman"/>
              </a:rPr>
              <a:t> </a:t>
            </a:r>
            <a:r>
              <a:rPr sz="2400" dirty="0">
                <a:latin typeface="Calibri"/>
                <a:cs typeface="Calibri"/>
              </a:rPr>
              <a:t>in</a:t>
            </a:r>
            <a:r>
              <a:rPr sz="2400" spc="-120" dirty="0">
                <a:latin typeface="Times New Roman"/>
                <a:cs typeface="Times New Roman"/>
              </a:rPr>
              <a:t> </a:t>
            </a:r>
            <a:r>
              <a:rPr sz="2400" dirty="0">
                <a:latin typeface="Calibri"/>
                <a:cs typeface="Calibri"/>
              </a:rPr>
              <a:t>reducing</a:t>
            </a:r>
            <a:r>
              <a:rPr sz="2400" spc="-110" dirty="0">
                <a:latin typeface="Times New Roman"/>
                <a:cs typeface="Times New Roman"/>
              </a:rPr>
              <a:t> </a:t>
            </a:r>
            <a:r>
              <a:rPr sz="2400" dirty="0">
                <a:latin typeface="Calibri"/>
                <a:cs typeface="Calibri"/>
              </a:rPr>
              <a:t>pain</a:t>
            </a:r>
            <a:r>
              <a:rPr sz="2400" spc="-105" dirty="0">
                <a:latin typeface="Times New Roman"/>
                <a:cs typeface="Times New Roman"/>
              </a:rPr>
              <a:t> </a:t>
            </a:r>
            <a:r>
              <a:rPr sz="2400" spc="-25" dirty="0">
                <a:latin typeface="Calibri"/>
                <a:cs typeface="Calibri"/>
              </a:rPr>
              <a:t>too</a:t>
            </a:r>
            <a:endParaRPr sz="2400" dirty="0">
              <a:latin typeface="Calibri"/>
              <a:cs typeface="Calibri"/>
            </a:endParaRPr>
          </a:p>
          <a:p>
            <a:pPr>
              <a:lnSpc>
                <a:spcPct val="100000"/>
              </a:lnSpc>
              <a:spcBef>
                <a:spcPts val="1370"/>
              </a:spcBef>
              <a:buFont typeface="Arial"/>
              <a:buChar char="•"/>
            </a:pPr>
            <a:endParaRPr sz="2400" dirty="0">
              <a:latin typeface="Calibri"/>
              <a:cs typeface="Calibri"/>
            </a:endParaRPr>
          </a:p>
          <a:p>
            <a:pPr marL="240665" indent="-227965">
              <a:lnSpc>
                <a:spcPct val="100000"/>
              </a:lnSpc>
              <a:buFont typeface="Arial"/>
              <a:buChar char="•"/>
              <a:tabLst>
                <a:tab pos="240665" algn="l"/>
              </a:tabLst>
            </a:pPr>
            <a:r>
              <a:rPr sz="2400" b="1" spc="-20" dirty="0">
                <a:latin typeface="Calibri"/>
                <a:cs typeface="Calibri"/>
              </a:rPr>
              <a:t>Weight</a:t>
            </a:r>
            <a:r>
              <a:rPr sz="2400" spc="-110" dirty="0">
                <a:latin typeface="Times New Roman"/>
                <a:cs typeface="Times New Roman"/>
              </a:rPr>
              <a:t> </a:t>
            </a:r>
            <a:r>
              <a:rPr sz="2400" spc="-10" dirty="0">
                <a:latin typeface="Calibri"/>
                <a:cs typeface="Calibri"/>
              </a:rPr>
              <a:t>management</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95679" y="283590"/>
            <a:ext cx="9028430" cy="696595"/>
          </a:xfrm>
          <a:prstGeom prst="rect">
            <a:avLst/>
          </a:prstGeom>
        </p:spPr>
        <p:txBody>
          <a:bodyPr vert="horz" wrap="square" lIns="0" tIns="12700" rIns="0" bIns="0" rtlCol="0">
            <a:spAutoFit/>
          </a:bodyPr>
          <a:lstStyle/>
          <a:p>
            <a:pPr marL="12700">
              <a:lnSpc>
                <a:spcPct val="100000"/>
              </a:lnSpc>
              <a:spcBef>
                <a:spcPts val="100"/>
              </a:spcBef>
            </a:pPr>
            <a:r>
              <a:rPr spc="-50" dirty="0"/>
              <a:t>Medical</a:t>
            </a:r>
            <a:r>
              <a:rPr b="0" spc="-204" dirty="0">
                <a:latin typeface="Times New Roman"/>
                <a:cs typeface="Times New Roman"/>
              </a:rPr>
              <a:t> </a:t>
            </a:r>
            <a:r>
              <a:rPr spc="-45" dirty="0"/>
              <a:t>therapies</a:t>
            </a:r>
            <a:r>
              <a:rPr b="0" spc="-204" dirty="0">
                <a:latin typeface="Times New Roman"/>
                <a:cs typeface="Times New Roman"/>
              </a:rPr>
              <a:t> </a:t>
            </a:r>
            <a:r>
              <a:rPr spc="-50" dirty="0"/>
              <a:t>for</a:t>
            </a:r>
            <a:r>
              <a:rPr b="0" spc="-215" dirty="0">
                <a:latin typeface="Times New Roman"/>
                <a:cs typeface="Times New Roman"/>
              </a:rPr>
              <a:t> </a:t>
            </a:r>
            <a:r>
              <a:rPr spc="-35" dirty="0"/>
              <a:t>Joint</a:t>
            </a:r>
            <a:r>
              <a:rPr b="0" spc="-210" dirty="0">
                <a:latin typeface="Times New Roman"/>
                <a:cs typeface="Times New Roman"/>
              </a:rPr>
              <a:t> </a:t>
            </a:r>
            <a:r>
              <a:rPr spc="-25" dirty="0"/>
              <a:t>pains</a:t>
            </a:r>
            <a:r>
              <a:rPr b="0" spc="-210" dirty="0">
                <a:latin typeface="Times New Roman"/>
                <a:cs typeface="Times New Roman"/>
              </a:rPr>
              <a:t> </a:t>
            </a:r>
            <a:r>
              <a:rPr spc="-10" dirty="0"/>
              <a:t>include: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49</a:t>
            </a:fld>
            <a:endParaRPr spc="-25" dirty="0"/>
          </a:p>
        </p:txBody>
      </p:sp>
      <p:sp>
        <p:nvSpPr>
          <p:cNvPr id="3" name="object 3"/>
          <p:cNvSpPr txBox="1"/>
          <p:nvPr/>
        </p:nvSpPr>
        <p:spPr>
          <a:xfrm>
            <a:off x="595679" y="1281811"/>
            <a:ext cx="9120505" cy="4256293"/>
          </a:xfrm>
          <a:prstGeom prst="rect">
            <a:avLst/>
          </a:prstGeom>
        </p:spPr>
        <p:txBody>
          <a:bodyPr vert="horz" wrap="square" lIns="0" tIns="49530" rIns="0" bIns="0" rtlCol="0">
            <a:spAutoFit/>
          </a:bodyPr>
          <a:lstStyle/>
          <a:p>
            <a:pPr marL="241300" marR="154305" indent="-228600" algn="just">
              <a:lnSpc>
                <a:spcPts val="2380"/>
              </a:lnSpc>
              <a:spcBef>
                <a:spcPts val="390"/>
              </a:spcBef>
              <a:buFont typeface="Arial"/>
              <a:buChar char="•"/>
              <a:tabLst>
                <a:tab pos="241300" algn="l"/>
              </a:tabLst>
            </a:pPr>
            <a:r>
              <a:rPr sz="2200" dirty="0">
                <a:solidFill>
                  <a:srgbClr val="2E5496"/>
                </a:solidFill>
                <a:latin typeface="Calibri"/>
                <a:cs typeface="Calibri"/>
              </a:rPr>
              <a:t>SNRI</a:t>
            </a:r>
            <a:r>
              <a:rPr sz="2200" spc="-60" dirty="0">
                <a:solidFill>
                  <a:srgbClr val="2E5496"/>
                </a:solidFill>
                <a:latin typeface="Times New Roman"/>
                <a:cs typeface="Times New Roman"/>
              </a:rPr>
              <a:t> </a:t>
            </a:r>
            <a:r>
              <a:rPr sz="2200" spc="-10" dirty="0">
                <a:solidFill>
                  <a:srgbClr val="2E5496"/>
                </a:solidFill>
                <a:latin typeface="Calibri"/>
                <a:cs typeface="Calibri"/>
              </a:rPr>
              <a:t>(</a:t>
            </a:r>
            <a:r>
              <a:rPr lang="en-IE" sz="2200" spc="-10" dirty="0">
                <a:solidFill>
                  <a:srgbClr val="2E5496"/>
                </a:solidFill>
                <a:latin typeface="Calibri"/>
                <a:cs typeface="Calibri"/>
              </a:rPr>
              <a:t>D</a:t>
            </a:r>
            <a:r>
              <a:rPr sz="2200" spc="-10" dirty="0" err="1">
                <a:solidFill>
                  <a:srgbClr val="2E5496"/>
                </a:solidFill>
                <a:latin typeface="Calibri"/>
                <a:cs typeface="Calibri"/>
              </a:rPr>
              <a:t>uloxetine</a:t>
            </a:r>
            <a:r>
              <a:rPr sz="2200" spc="-10" dirty="0">
                <a:solidFill>
                  <a:srgbClr val="2E5496"/>
                </a:solidFill>
                <a:latin typeface="Calibri"/>
                <a:cs typeface="Calibri"/>
              </a:rPr>
              <a:t>),</a:t>
            </a:r>
            <a:r>
              <a:rPr sz="2200" spc="-70" dirty="0">
                <a:solidFill>
                  <a:srgbClr val="2E5496"/>
                </a:solidFill>
                <a:latin typeface="Times New Roman"/>
                <a:cs typeface="Times New Roman"/>
              </a:rPr>
              <a:t> </a:t>
            </a:r>
            <a:r>
              <a:rPr sz="2200" dirty="0">
                <a:solidFill>
                  <a:srgbClr val="2E5496"/>
                </a:solidFill>
                <a:latin typeface="Calibri"/>
                <a:cs typeface="Calibri"/>
              </a:rPr>
              <a:t>oral</a:t>
            </a:r>
            <a:r>
              <a:rPr sz="2200" spc="-100" dirty="0">
                <a:solidFill>
                  <a:srgbClr val="2E5496"/>
                </a:solidFill>
                <a:latin typeface="Times New Roman"/>
                <a:cs typeface="Times New Roman"/>
              </a:rPr>
              <a:t> </a:t>
            </a:r>
            <a:r>
              <a:rPr sz="2200" spc="-20" dirty="0">
                <a:solidFill>
                  <a:srgbClr val="2E5496"/>
                </a:solidFill>
                <a:latin typeface="Calibri"/>
                <a:cs typeface="Calibri"/>
              </a:rPr>
              <a:t>testosterone,</a:t>
            </a:r>
            <a:r>
              <a:rPr sz="2200" spc="-60" dirty="0">
                <a:solidFill>
                  <a:srgbClr val="2E5496"/>
                </a:solidFill>
                <a:latin typeface="Times New Roman"/>
                <a:cs typeface="Times New Roman"/>
              </a:rPr>
              <a:t> </a:t>
            </a:r>
            <a:r>
              <a:rPr sz="2200" spc="-10" dirty="0">
                <a:solidFill>
                  <a:srgbClr val="2E5496"/>
                </a:solidFill>
                <a:latin typeface="Calibri"/>
                <a:cs typeface="Calibri"/>
              </a:rPr>
              <a:t>diuretics</a:t>
            </a:r>
            <a:r>
              <a:rPr sz="2200" spc="-85" dirty="0">
                <a:solidFill>
                  <a:srgbClr val="2E5496"/>
                </a:solidFill>
                <a:latin typeface="Times New Roman"/>
                <a:cs typeface="Times New Roman"/>
              </a:rPr>
              <a:t> </a:t>
            </a:r>
            <a:r>
              <a:rPr sz="2200" dirty="0">
                <a:solidFill>
                  <a:srgbClr val="2E5496"/>
                </a:solidFill>
                <a:latin typeface="Calibri"/>
                <a:cs typeface="Calibri"/>
              </a:rPr>
              <a:t>and</a:t>
            </a:r>
            <a:r>
              <a:rPr sz="2200" spc="-85" dirty="0">
                <a:solidFill>
                  <a:srgbClr val="2E5496"/>
                </a:solidFill>
                <a:latin typeface="Times New Roman"/>
                <a:cs typeface="Times New Roman"/>
              </a:rPr>
              <a:t> </a:t>
            </a:r>
            <a:r>
              <a:rPr sz="2200" spc="-20" dirty="0">
                <a:solidFill>
                  <a:srgbClr val="2E5496"/>
                </a:solidFill>
                <a:latin typeface="Calibri"/>
                <a:cs typeface="Calibri"/>
              </a:rPr>
              <a:t>omega-</a:t>
            </a:r>
            <a:r>
              <a:rPr sz="2200" dirty="0">
                <a:solidFill>
                  <a:srgbClr val="2E5496"/>
                </a:solidFill>
                <a:latin typeface="Calibri"/>
                <a:cs typeface="Calibri"/>
              </a:rPr>
              <a:t>3</a:t>
            </a:r>
            <a:r>
              <a:rPr sz="2200" spc="-65" dirty="0">
                <a:solidFill>
                  <a:srgbClr val="2E5496"/>
                </a:solidFill>
                <a:latin typeface="Times New Roman"/>
                <a:cs typeface="Times New Roman"/>
              </a:rPr>
              <a:t> </a:t>
            </a:r>
            <a:r>
              <a:rPr sz="2200" spc="-20" dirty="0">
                <a:solidFill>
                  <a:srgbClr val="2E5496"/>
                </a:solidFill>
                <a:latin typeface="Calibri"/>
                <a:cs typeface="Calibri"/>
              </a:rPr>
              <a:t>fatty</a:t>
            </a:r>
            <a:r>
              <a:rPr sz="2200" spc="-70" dirty="0">
                <a:solidFill>
                  <a:srgbClr val="2E5496"/>
                </a:solidFill>
                <a:latin typeface="Times New Roman"/>
                <a:cs typeface="Times New Roman"/>
              </a:rPr>
              <a:t> </a:t>
            </a:r>
            <a:r>
              <a:rPr sz="2200" dirty="0">
                <a:solidFill>
                  <a:srgbClr val="2E5496"/>
                </a:solidFill>
                <a:latin typeface="Calibri"/>
                <a:cs typeface="Calibri"/>
              </a:rPr>
              <a:t>acid</a:t>
            </a:r>
            <a:r>
              <a:rPr sz="2200" spc="-95" dirty="0">
                <a:solidFill>
                  <a:srgbClr val="2E5496"/>
                </a:solidFill>
                <a:latin typeface="Times New Roman"/>
                <a:cs typeface="Times New Roman"/>
              </a:rPr>
              <a:t> </a:t>
            </a:r>
            <a:r>
              <a:rPr sz="2200" dirty="0">
                <a:solidFill>
                  <a:srgbClr val="2E5496"/>
                </a:solidFill>
                <a:latin typeface="Calibri"/>
                <a:cs typeface="Calibri"/>
              </a:rPr>
              <a:t>have</a:t>
            </a:r>
            <a:r>
              <a:rPr sz="2200" spc="-85" dirty="0">
                <a:solidFill>
                  <a:srgbClr val="2E5496"/>
                </a:solidFill>
                <a:latin typeface="Times New Roman"/>
                <a:cs typeface="Times New Roman"/>
              </a:rPr>
              <a:t> </a:t>
            </a:r>
            <a:r>
              <a:rPr sz="2200" spc="-25" dirty="0">
                <a:solidFill>
                  <a:srgbClr val="2E5496"/>
                </a:solidFill>
                <a:latin typeface="Calibri"/>
                <a:cs typeface="Calibri"/>
              </a:rPr>
              <a:t>all</a:t>
            </a:r>
            <a:r>
              <a:rPr sz="2200" spc="-25" dirty="0">
                <a:solidFill>
                  <a:srgbClr val="2E5496"/>
                </a:solidFill>
                <a:latin typeface="Times New Roman"/>
                <a:cs typeface="Times New Roman"/>
              </a:rPr>
              <a:t> </a:t>
            </a:r>
            <a:r>
              <a:rPr sz="2200" dirty="0">
                <a:solidFill>
                  <a:srgbClr val="2E5496"/>
                </a:solidFill>
                <a:latin typeface="Calibri"/>
                <a:cs typeface="Calibri"/>
              </a:rPr>
              <a:t>shown</a:t>
            </a:r>
            <a:r>
              <a:rPr sz="2200" spc="-100" dirty="0">
                <a:solidFill>
                  <a:srgbClr val="2E5496"/>
                </a:solidFill>
                <a:latin typeface="Times New Roman"/>
                <a:cs typeface="Times New Roman"/>
              </a:rPr>
              <a:t> </a:t>
            </a:r>
            <a:r>
              <a:rPr sz="2200" dirty="0">
                <a:solidFill>
                  <a:srgbClr val="2E5496"/>
                </a:solidFill>
                <a:latin typeface="Calibri"/>
                <a:cs typeface="Calibri"/>
              </a:rPr>
              <a:t>some</a:t>
            </a:r>
            <a:r>
              <a:rPr sz="2200" spc="-90" dirty="0">
                <a:solidFill>
                  <a:srgbClr val="2E5496"/>
                </a:solidFill>
                <a:latin typeface="Times New Roman"/>
                <a:cs typeface="Times New Roman"/>
              </a:rPr>
              <a:t> </a:t>
            </a:r>
            <a:r>
              <a:rPr sz="2200" spc="-20" dirty="0">
                <a:solidFill>
                  <a:srgbClr val="2E5496"/>
                </a:solidFill>
                <a:latin typeface="Calibri"/>
                <a:cs typeface="Calibri"/>
              </a:rPr>
              <a:t>improvement</a:t>
            </a:r>
            <a:r>
              <a:rPr sz="2200" spc="-75" dirty="0">
                <a:solidFill>
                  <a:srgbClr val="2E5496"/>
                </a:solidFill>
                <a:latin typeface="Times New Roman"/>
                <a:cs typeface="Times New Roman"/>
              </a:rPr>
              <a:t> </a:t>
            </a:r>
            <a:r>
              <a:rPr sz="2200" spc="-25" dirty="0">
                <a:solidFill>
                  <a:srgbClr val="2E5496"/>
                </a:solidFill>
                <a:latin typeface="Calibri"/>
                <a:cs typeface="Calibri"/>
              </a:rPr>
              <a:t>but</a:t>
            </a:r>
            <a:endParaRPr sz="2200" dirty="0">
              <a:latin typeface="Calibri"/>
              <a:cs typeface="Calibri"/>
            </a:endParaRPr>
          </a:p>
          <a:p>
            <a:pPr marL="241300" marR="93345" indent="-228600" algn="just">
              <a:lnSpc>
                <a:spcPts val="2380"/>
              </a:lnSpc>
              <a:spcBef>
                <a:spcPts val="990"/>
              </a:spcBef>
              <a:buFont typeface="Arial"/>
              <a:buChar char="•"/>
              <a:tabLst>
                <a:tab pos="241300" algn="l"/>
              </a:tabLst>
            </a:pPr>
            <a:r>
              <a:rPr sz="2200" dirty="0">
                <a:latin typeface="Calibri"/>
                <a:cs typeface="Calibri"/>
              </a:rPr>
              <a:t>Most</a:t>
            </a:r>
            <a:r>
              <a:rPr sz="2200" spc="-95" dirty="0">
                <a:latin typeface="Times New Roman"/>
                <a:cs typeface="Times New Roman"/>
              </a:rPr>
              <a:t> </a:t>
            </a:r>
            <a:r>
              <a:rPr sz="2200" dirty="0">
                <a:latin typeface="Calibri"/>
                <a:cs typeface="Calibri"/>
              </a:rPr>
              <a:t>of</a:t>
            </a:r>
            <a:r>
              <a:rPr sz="2200" spc="-85" dirty="0">
                <a:latin typeface="Times New Roman"/>
                <a:cs typeface="Times New Roman"/>
              </a:rPr>
              <a:t> </a:t>
            </a:r>
            <a:r>
              <a:rPr sz="2200" dirty="0">
                <a:latin typeface="Calibri"/>
                <a:cs typeface="Calibri"/>
              </a:rPr>
              <a:t>these</a:t>
            </a:r>
            <a:r>
              <a:rPr sz="2200" spc="-75" dirty="0">
                <a:latin typeface="Times New Roman"/>
                <a:cs typeface="Times New Roman"/>
              </a:rPr>
              <a:t> </a:t>
            </a:r>
            <a:r>
              <a:rPr sz="2200" dirty="0">
                <a:latin typeface="Calibri"/>
                <a:cs typeface="Calibri"/>
              </a:rPr>
              <a:t>studies</a:t>
            </a:r>
            <a:r>
              <a:rPr sz="2200" spc="-80" dirty="0">
                <a:latin typeface="Times New Roman"/>
                <a:cs typeface="Times New Roman"/>
              </a:rPr>
              <a:t> </a:t>
            </a:r>
            <a:r>
              <a:rPr sz="2200" dirty="0">
                <a:latin typeface="Calibri"/>
                <a:cs typeface="Calibri"/>
              </a:rPr>
              <a:t>are</a:t>
            </a:r>
            <a:r>
              <a:rPr sz="2200" spc="-90" dirty="0">
                <a:latin typeface="Times New Roman"/>
                <a:cs typeface="Times New Roman"/>
              </a:rPr>
              <a:t> </a:t>
            </a:r>
            <a:r>
              <a:rPr sz="2200" dirty="0">
                <a:latin typeface="Calibri"/>
                <a:cs typeface="Calibri"/>
              </a:rPr>
              <a:t>of</a:t>
            </a:r>
            <a:r>
              <a:rPr sz="2200" spc="-90" dirty="0">
                <a:latin typeface="Times New Roman"/>
                <a:cs typeface="Times New Roman"/>
              </a:rPr>
              <a:t> </a:t>
            </a:r>
            <a:r>
              <a:rPr sz="2200" dirty="0">
                <a:latin typeface="Calibri"/>
                <a:cs typeface="Calibri"/>
              </a:rPr>
              <a:t>a</a:t>
            </a:r>
            <a:r>
              <a:rPr sz="2200" spc="-90" dirty="0">
                <a:latin typeface="Times New Roman"/>
                <a:cs typeface="Times New Roman"/>
              </a:rPr>
              <a:t> </a:t>
            </a:r>
            <a:r>
              <a:rPr sz="2200" dirty="0">
                <a:latin typeface="Calibri"/>
                <a:cs typeface="Calibri"/>
              </a:rPr>
              <a:t>short</a:t>
            </a:r>
            <a:r>
              <a:rPr sz="2200" spc="-90" dirty="0">
                <a:latin typeface="Times New Roman"/>
                <a:cs typeface="Times New Roman"/>
              </a:rPr>
              <a:t> </a:t>
            </a:r>
            <a:r>
              <a:rPr sz="2200" spc="-10" dirty="0">
                <a:latin typeface="Calibri"/>
                <a:cs typeface="Calibri"/>
              </a:rPr>
              <a:t>duration</a:t>
            </a:r>
            <a:r>
              <a:rPr sz="2200" spc="-90" dirty="0">
                <a:latin typeface="Times New Roman"/>
                <a:cs typeface="Times New Roman"/>
              </a:rPr>
              <a:t> </a:t>
            </a:r>
            <a:r>
              <a:rPr sz="2200" dirty="0">
                <a:latin typeface="Calibri"/>
                <a:cs typeface="Calibri"/>
              </a:rPr>
              <a:t>(less</a:t>
            </a:r>
            <a:r>
              <a:rPr sz="2200" spc="-80" dirty="0">
                <a:latin typeface="Times New Roman"/>
                <a:cs typeface="Times New Roman"/>
              </a:rPr>
              <a:t> </a:t>
            </a:r>
            <a:r>
              <a:rPr sz="2200" dirty="0">
                <a:latin typeface="Calibri"/>
                <a:cs typeface="Calibri"/>
              </a:rPr>
              <a:t>than</a:t>
            </a:r>
            <a:r>
              <a:rPr sz="2200" spc="-90" dirty="0">
                <a:latin typeface="Times New Roman"/>
                <a:cs typeface="Times New Roman"/>
              </a:rPr>
              <a:t> </a:t>
            </a:r>
            <a:r>
              <a:rPr sz="2200" dirty="0">
                <a:latin typeface="Calibri"/>
                <a:cs typeface="Calibri"/>
              </a:rPr>
              <a:t>6</a:t>
            </a:r>
            <a:r>
              <a:rPr sz="2200" spc="-95" dirty="0">
                <a:latin typeface="Times New Roman"/>
                <a:cs typeface="Times New Roman"/>
              </a:rPr>
              <a:t> </a:t>
            </a:r>
            <a:r>
              <a:rPr sz="2200" dirty="0">
                <a:latin typeface="Calibri"/>
                <a:cs typeface="Calibri"/>
              </a:rPr>
              <a:t>months)</a:t>
            </a:r>
            <a:r>
              <a:rPr sz="2200" spc="-85" dirty="0">
                <a:latin typeface="Times New Roman"/>
                <a:cs typeface="Times New Roman"/>
              </a:rPr>
              <a:t> </a:t>
            </a:r>
            <a:r>
              <a:rPr sz="2200" dirty="0">
                <a:latin typeface="Calibri"/>
                <a:cs typeface="Calibri"/>
              </a:rPr>
              <a:t>and</a:t>
            </a:r>
            <a:r>
              <a:rPr sz="2200" spc="-90" dirty="0">
                <a:latin typeface="Times New Roman"/>
                <a:cs typeface="Times New Roman"/>
              </a:rPr>
              <a:t> </a:t>
            </a:r>
            <a:r>
              <a:rPr sz="2200" spc="-10" dirty="0">
                <a:latin typeface="Calibri"/>
                <a:cs typeface="Calibri"/>
              </a:rPr>
              <a:t>further</a:t>
            </a:r>
            <a:r>
              <a:rPr sz="2200" spc="-10" dirty="0">
                <a:latin typeface="Times New Roman"/>
                <a:cs typeface="Times New Roman"/>
              </a:rPr>
              <a:t> </a:t>
            </a:r>
            <a:r>
              <a:rPr sz="2200" spc="-20" dirty="0">
                <a:latin typeface="Calibri"/>
                <a:cs typeface="Calibri"/>
              </a:rPr>
              <a:t>longer-</a:t>
            </a:r>
            <a:r>
              <a:rPr sz="2200" dirty="0">
                <a:latin typeface="Calibri"/>
                <a:cs typeface="Calibri"/>
              </a:rPr>
              <a:t>term,</a:t>
            </a:r>
            <a:r>
              <a:rPr sz="2200" spc="-65" dirty="0">
                <a:latin typeface="Times New Roman"/>
                <a:cs typeface="Times New Roman"/>
              </a:rPr>
              <a:t> </a:t>
            </a:r>
            <a:r>
              <a:rPr sz="2200" spc="-10" dirty="0">
                <a:latin typeface="Calibri"/>
                <a:cs typeface="Calibri"/>
              </a:rPr>
              <a:t>controlled</a:t>
            </a:r>
            <a:r>
              <a:rPr sz="2200" spc="-90" dirty="0">
                <a:latin typeface="Times New Roman"/>
                <a:cs typeface="Times New Roman"/>
              </a:rPr>
              <a:t> </a:t>
            </a:r>
            <a:r>
              <a:rPr sz="2200" spc="-10" dirty="0">
                <a:latin typeface="Calibri"/>
                <a:cs typeface="Calibri"/>
              </a:rPr>
              <a:t>evaluation</a:t>
            </a:r>
            <a:r>
              <a:rPr sz="2200" spc="-90" dirty="0">
                <a:latin typeface="Times New Roman"/>
                <a:cs typeface="Times New Roman"/>
              </a:rPr>
              <a:t> </a:t>
            </a:r>
            <a:r>
              <a:rPr sz="2200" dirty="0">
                <a:latin typeface="Calibri"/>
                <a:cs typeface="Calibri"/>
              </a:rPr>
              <a:t>is</a:t>
            </a:r>
            <a:r>
              <a:rPr sz="2200" spc="-90" dirty="0">
                <a:latin typeface="Times New Roman"/>
                <a:cs typeface="Times New Roman"/>
              </a:rPr>
              <a:t> </a:t>
            </a:r>
            <a:r>
              <a:rPr sz="2200" spc="-10" dirty="0">
                <a:latin typeface="Calibri"/>
                <a:cs typeface="Calibri"/>
              </a:rPr>
              <a:t>required</a:t>
            </a:r>
            <a:r>
              <a:rPr sz="2200" spc="-110" dirty="0">
                <a:latin typeface="Times New Roman"/>
                <a:cs typeface="Times New Roman"/>
              </a:rPr>
              <a:t> </a:t>
            </a:r>
            <a:r>
              <a:rPr sz="2200" dirty="0">
                <a:latin typeface="Calibri"/>
                <a:cs typeface="Calibri"/>
              </a:rPr>
              <a:t>to</a:t>
            </a:r>
            <a:r>
              <a:rPr sz="2200" spc="-80" dirty="0">
                <a:latin typeface="Times New Roman"/>
                <a:cs typeface="Times New Roman"/>
              </a:rPr>
              <a:t> </a:t>
            </a:r>
            <a:r>
              <a:rPr sz="2200" spc="-10" dirty="0">
                <a:latin typeface="Calibri"/>
                <a:cs typeface="Calibri"/>
              </a:rPr>
              <a:t>determine</a:t>
            </a:r>
            <a:r>
              <a:rPr sz="2200" spc="-70" dirty="0">
                <a:latin typeface="Times New Roman"/>
                <a:cs typeface="Times New Roman"/>
              </a:rPr>
              <a:t> </a:t>
            </a:r>
            <a:r>
              <a:rPr sz="2200" spc="-10" dirty="0">
                <a:latin typeface="Calibri"/>
                <a:cs typeface="Calibri"/>
              </a:rPr>
              <a:t>efficacy</a:t>
            </a:r>
            <a:r>
              <a:rPr sz="2200" spc="-65" dirty="0">
                <a:latin typeface="Times New Roman"/>
                <a:cs typeface="Times New Roman"/>
              </a:rPr>
              <a:t> </a:t>
            </a:r>
            <a:r>
              <a:rPr sz="2200" dirty="0">
                <a:latin typeface="Calibri"/>
                <a:cs typeface="Calibri"/>
              </a:rPr>
              <a:t>and</a:t>
            </a:r>
            <a:r>
              <a:rPr sz="2200" spc="-90" dirty="0">
                <a:latin typeface="Times New Roman"/>
                <a:cs typeface="Times New Roman"/>
              </a:rPr>
              <a:t> </a:t>
            </a:r>
            <a:r>
              <a:rPr sz="2200" spc="-10" dirty="0">
                <a:latin typeface="Calibri"/>
                <a:cs typeface="Calibri"/>
              </a:rPr>
              <a:t>side-</a:t>
            </a:r>
            <a:r>
              <a:rPr sz="2200" spc="-20" dirty="0">
                <a:latin typeface="Calibri"/>
                <a:cs typeface="Calibri"/>
              </a:rPr>
              <a:t>effect</a:t>
            </a:r>
            <a:r>
              <a:rPr sz="2200" spc="-75" dirty="0">
                <a:latin typeface="Times New Roman"/>
                <a:cs typeface="Times New Roman"/>
              </a:rPr>
              <a:t> </a:t>
            </a:r>
            <a:r>
              <a:rPr sz="2200" spc="-10" dirty="0">
                <a:latin typeface="Calibri"/>
                <a:cs typeface="Calibri"/>
              </a:rPr>
              <a:t>profiles.</a:t>
            </a:r>
            <a:endParaRPr sz="2200" dirty="0">
              <a:latin typeface="Calibri"/>
              <a:cs typeface="Calibri"/>
            </a:endParaRPr>
          </a:p>
          <a:p>
            <a:pPr marL="241300" marR="5080" indent="-228600">
              <a:lnSpc>
                <a:spcPts val="2380"/>
              </a:lnSpc>
              <a:spcBef>
                <a:spcPts val="990"/>
              </a:spcBef>
              <a:buFont typeface="Arial"/>
              <a:buChar char="•"/>
              <a:tabLst>
                <a:tab pos="241300" algn="l"/>
              </a:tabLst>
            </a:pPr>
            <a:r>
              <a:rPr sz="2200" dirty="0">
                <a:latin typeface="Calibri"/>
                <a:cs typeface="Calibri"/>
              </a:rPr>
              <a:t>The</a:t>
            </a:r>
            <a:r>
              <a:rPr sz="2200" spc="-75" dirty="0">
                <a:latin typeface="Times New Roman"/>
                <a:cs typeface="Times New Roman"/>
              </a:rPr>
              <a:t> </a:t>
            </a:r>
            <a:r>
              <a:rPr sz="2200" dirty="0">
                <a:latin typeface="Calibri"/>
                <a:cs typeface="Calibri"/>
              </a:rPr>
              <a:t>use</a:t>
            </a:r>
            <a:r>
              <a:rPr sz="2200" spc="-75" dirty="0">
                <a:latin typeface="Times New Roman"/>
                <a:cs typeface="Times New Roman"/>
              </a:rPr>
              <a:t> </a:t>
            </a:r>
            <a:r>
              <a:rPr sz="2200" dirty="0">
                <a:latin typeface="Calibri"/>
                <a:cs typeface="Calibri"/>
              </a:rPr>
              <a:t>of</a:t>
            </a:r>
            <a:r>
              <a:rPr sz="2200" spc="-80" dirty="0">
                <a:latin typeface="Times New Roman"/>
                <a:cs typeface="Times New Roman"/>
              </a:rPr>
              <a:t> </a:t>
            </a:r>
            <a:r>
              <a:rPr sz="2200" dirty="0">
                <a:latin typeface="Calibri"/>
                <a:cs typeface="Calibri"/>
              </a:rPr>
              <a:t>oral</a:t>
            </a:r>
            <a:r>
              <a:rPr sz="2200" spc="-100" dirty="0">
                <a:latin typeface="Times New Roman"/>
                <a:cs typeface="Times New Roman"/>
              </a:rPr>
              <a:t> </a:t>
            </a:r>
            <a:r>
              <a:rPr sz="2200" spc="-20" dirty="0">
                <a:latin typeface="Calibri"/>
                <a:cs typeface="Calibri"/>
              </a:rPr>
              <a:t>testosterone</a:t>
            </a:r>
            <a:r>
              <a:rPr sz="2200" spc="-65" dirty="0">
                <a:latin typeface="Times New Roman"/>
                <a:cs typeface="Times New Roman"/>
              </a:rPr>
              <a:t> </a:t>
            </a:r>
            <a:r>
              <a:rPr sz="2200" dirty="0">
                <a:latin typeface="Calibri"/>
                <a:cs typeface="Calibri"/>
              </a:rPr>
              <a:t>(i.e.</a:t>
            </a:r>
            <a:r>
              <a:rPr sz="2200" spc="-85" dirty="0">
                <a:latin typeface="Times New Roman"/>
                <a:cs typeface="Times New Roman"/>
              </a:rPr>
              <a:t> </a:t>
            </a:r>
            <a:r>
              <a:rPr sz="2200" dirty="0">
                <a:latin typeface="Calibri"/>
                <a:cs typeface="Calibri"/>
              </a:rPr>
              <a:t>40mg</a:t>
            </a:r>
            <a:r>
              <a:rPr sz="2200" spc="-70" dirty="0">
                <a:latin typeface="Times New Roman"/>
                <a:cs typeface="Times New Roman"/>
              </a:rPr>
              <a:t> </a:t>
            </a:r>
            <a:r>
              <a:rPr sz="2200" dirty="0">
                <a:latin typeface="Calibri"/>
                <a:cs typeface="Calibri"/>
              </a:rPr>
              <a:t>or</a:t>
            </a:r>
            <a:r>
              <a:rPr sz="2200" spc="-85" dirty="0">
                <a:latin typeface="Times New Roman"/>
                <a:cs typeface="Times New Roman"/>
              </a:rPr>
              <a:t> </a:t>
            </a:r>
            <a:r>
              <a:rPr sz="2200" dirty="0">
                <a:latin typeface="Calibri"/>
                <a:cs typeface="Calibri"/>
              </a:rPr>
              <a:t>80</a:t>
            </a:r>
            <a:r>
              <a:rPr sz="2200" spc="-85" dirty="0">
                <a:latin typeface="Times New Roman"/>
                <a:cs typeface="Times New Roman"/>
              </a:rPr>
              <a:t> </a:t>
            </a:r>
            <a:r>
              <a:rPr sz="2200" dirty="0">
                <a:latin typeface="Calibri"/>
                <a:cs typeface="Calibri"/>
              </a:rPr>
              <a:t>mg</a:t>
            </a:r>
            <a:r>
              <a:rPr sz="2200" spc="-75" dirty="0">
                <a:latin typeface="Times New Roman"/>
                <a:cs typeface="Times New Roman"/>
              </a:rPr>
              <a:t> </a:t>
            </a:r>
            <a:r>
              <a:rPr sz="2200" dirty="0">
                <a:latin typeface="Calibri"/>
                <a:cs typeface="Calibri"/>
              </a:rPr>
              <a:t>of</a:t>
            </a:r>
            <a:r>
              <a:rPr sz="2200" spc="-85" dirty="0">
                <a:latin typeface="Times New Roman"/>
                <a:cs typeface="Times New Roman"/>
              </a:rPr>
              <a:t> </a:t>
            </a:r>
            <a:r>
              <a:rPr sz="2200" spc="-20" dirty="0">
                <a:latin typeface="Calibri"/>
                <a:cs typeface="Calibri"/>
              </a:rPr>
              <a:t>testosterone</a:t>
            </a:r>
            <a:r>
              <a:rPr sz="2200" spc="-60" dirty="0">
                <a:latin typeface="Times New Roman"/>
                <a:cs typeface="Times New Roman"/>
              </a:rPr>
              <a:t> </a:t>
            </a:r>
            <a:r>
              <a:rPr sz="2200" spc="-10" dirty="0">
                <a:latin typeface="Calibri"/>
                <a:cs typeface="Calibri"/>
              </a:rPr>
              <a:t>undecanoate)</a:t>
            </a:r>
            <a:r>
              <a:rPr sz="2200" spc="-10" dirty="0">
                <a:latin typeface="Times New Roman"/>
                <a:cs typeface="Times New Roman"/>
              </a:rPr>
              <a:t> </a:t>
            </a:r>
            <a:r>
              <a:rPr sz="2200" dirty="0">
                <a:latin typeface="Calibri"/>
                <a:cs typeface="Calibri"/>
              </a:rPr>
              <a:t>was</a:t>
            </a:r>
            <a:r>
              <a:rPr sz="2200" spc="-85" dirty="0">
                <a:latin typeface="Times New Roman"/>
                <a:cs typeface="Times New Roman"/>
              </a:rPr>
              <a:t> </a:t>
            </a:r>
            <a:r>
              <a:rPr sz="2200" dirty="0">
                <a:latin typeface="Calibri"/>
                <a:cs typeface="Calibri"/>
              </a:rPr>
              <a:t>not</a:t>
            </a:r>
            <a:r>
              <a:rPr sz="2200" spc="-90" dirty="0">
                <a:latin typeface="Times New Roman"/>
                <a:cs typeface="Times New Roman"/>
              </a:rPr>
              <a:t> </a:t>
            </a:r>
            <a:r>
              <a:rPr sz="2200" spc="-10" dirty="0">
                <a:latin typeface="Calibri"/>
                <a:cs typeface="Calibri"/>
              </a:rPr>
              <a:t>associated</a:t>
            </a:r>
            <a:r>
              <a:rPr sz="2200" spc="-95" dirty="0">
                <a:latin typeface="Times New Roman"/>
                <a:cs typeface="Times New Roman"/>
              </a:rPr>
              <a:t> </a:t>
            </a:r>
            <a:r>
              <a:rPr sz="2200" dirty="0">
                <a:latin typeface="Calibri"/>
                <a:cs typeface="Calibri"/>
              </a:rPr>
              <a:t>with</a:t>
            </a:r>
            <a:r>
              <a:rPr sz="2200" spc="-90" dirty="0">
                <a:latin typeface="Times New Roman"/>
                <a:cs typeface="Times New Roman"/>
              </a:rPr>
              <a:t> </a:t>
            </a:r>
            <a:r>
              <a:rPr sz="2200" dirty="0">
                <a:latin typeface="Calibri"/>
                <a:cs typeface="Calibri"/>
              </a:rPr>
              <a:t>any</a:t>
            </a:r>
            <a:r>
              <a:rPr sz="2200" spc="-85" dirty="0">
                <a:latin typeface="Times New Roman"/>
                <a:cs typeface="Times New Roman"/>
              </a:rPr>
              <a:t> </a:t>
            </a:r>
            <a:r>
              <a:rPr sz="2200" spc="-10" dirty="0">
                <a:latin typeface="Calibri"/>
                <a:cs typeface="Calibri"/>
              </a:rPr>
              <a:t>increase</a:t>
            </a:r>
            <a:r>
              <a:rPr sz="2200" spc="-90" dirty="0">
                <a:latin typeface="Times New Roman"/>
                <a:cs typeface="Times New Roman"/>
              </a:rPr>
              <a:t> </a:t>
            </a:r>
            <a:r>
              <a:rPr sz="2200" dirty="0">
                <a:latin typeface="Calibri"/>
                <a:cs typeface="Calibri"/>
              </a:rPr>
              <a:t>in</a:t>
            </a:r>
            <a:r>
              <a:rPr sz="2200" spc="-85" dirty="0">
                <a:latin typeface="Times New Roman"/>
                <a:cs typeface="Times New Roman"/>
              </a:rPr>
              <a:t> </a:t>
            </a:r>
            <a:r>
              <a:rPr sz="2200" dirty="0">
                <a:latin typeface="Calibri"/>
                <a:cs typeface="Calibri"/>
              </a:rPr>
              <a:t>serum</a:t>
            </a:r>
            <a:r>
              <a:rPr sz="2200" spc="-50" dirty="0">
                <a:latin typeface="Times New Roman"/>
                <a:cs typeface="Times New Roman"/>
              </a:rPr>
              <a:t> </a:t>
            </a:r>
            <a:r>
              <a:rPr sz="2200" spc="-10" dirty="0">
                <a:latin typeface="Calibri"/>
                <a:cs typeface="Calibri"/>
              </a:rPr>
              <a:t>estradiol</a:t>
            </a:r>
            <a:r>
              <a:rPr sz="2200" spc="-95" dirty="0">
                <a:latin typeface="Times New Roman"/>
                <a:cs typeface="Times New Roman"/>
              </a:rPr>
              <a:t> </a:t>
            </a:r>
            <a:r>
              <a:rPr sz="2200" dirty="0">
                <a:latin typeface="Calibri"/>
                <a:cs typeface="Calibri"/>
              </a:rPr>
              <a:t>when</a:t>
            </a:r>
            <a:r>
              <a:rPr sz="2200" spc="-85" dirty="0">
                <a:latin typeface="Times New Roman"/>
                <a:cs typeface="Times New Roman"/>
              </a:rPr>
              <a:t> </a:t>
            </a:r>
            <a:r>
              <a:rPr sz="2200" spc="-10" dirty="0">
                <a:latin typeface="Calibri"/>
                <a:cs typeface="Calibri"/>
              </a:rPr>
              <a:t>compared</a:t>
            </a:r>
            <a:r>
              <a:rPr sz="2200" spc="-90" dirty="0">
                <a:latin typeface="Times New Roman"/>
                <a:cs typeface="Times New Roman"/>
              </a:rPr>
              <a:t> </a:t>
            </a:r>
            <a:r>
              <a:rPr sz="2200" spc="-25" dirty="0">
                <a:latin typeface="Calibri"/>
                <a:cs typeface="Calibri"/>
              </a:rPr>
              <a:t>to</a:t>
            </a:r>
            <a:r>
              <a:rPr sz="2200" spc="-25" dirty="0">
                <a:latin typeface="Times New Roman"/>
                <a:cs typeface="Times New Roman"/>
              </a:rPr>
              <a:t> </a:t>
            </a:r>
            <a:r>
              <a:rPr sz="2200" spc="-10" dirty="0">
                <a:latin typeface="Calibri"/>
                <a:cs typeface="Calibri"/>
              </a:rPr>
              <a:t>women</a:t>
            </a:r>
            <a:r>
              <a:rPr sz="2200" spc="-90" dirty="0">
                <a:latin typeface="Times New Roman"/>
                <a:cs typeface="Times New Roman"/>
              </a:rPr>
              <a:t> </a:t>
            </a:r>
            <a:r>
              <a:rPr sz="2200" spc="-10" dirty="0">
                <a:latin typeface="Calibri"/>
                <a:cs typeface="Calibri"/>
              </a:rPr>
              <a:t>allocated</a:t>
            </a:r>
            <a:r>
              <a:rPr sz="2200" spc="-100" dirty="0">
                <a:latin typeface="Times New Roman"/>
                <a:cs typeface="Times New Roman"/>
              </a:rPr>
              <a:t> </a:t>
            </a:r>
            <a:r>
              <a:rPr sz="2200" spc="-10" dirty="0">
                <a:latin typeface="Calibri"/>
                <a:cs typeface="Calibri"/>
              </a:rPr>
              <a:t>placebo)*</a:t>
            </a:r>
            <a:endParaRPr sz="2200" dirty="0">
              <a:latin typeface="Calibri"/>
              <a:cs typeface="Calibri"/>
            </a:endParaRPr>
          </a:p>
          <a:p>
            <a:pPr marL="241300" marR="488950" indent="-228600">
              <a:lnSpc>
                <a:spcPts val="2380"/>
              </a:lnSpc>
              <a:spcBef>
                <a:spcPts val="994"/>
              </a:spcBef>
              <a:buFont typeface="Arial"/>
              <a:buChar char="•"/>
              <a:tabLst>
                <a:tab pos="241300" algn="l"/>
              </a:tabLst>
            </a:pPr>
            <a:r>
              <a:rPr sz="2200" spc="-10" dirty="0">
                <a:latin typeface="Calibri"/>
                <a:cs typeface="Calibri"/>
              </a:rPr>
              <a:t>Uncontrolled</a:t>
            </a:r>
            <a:r>
              <a:rPr sz="2200" spc="-110" dirty="0">
                <a:latin typeface="Times New Roman"/>
                <a:cs typeface="Times New Roman"/>
              </a:rPr>
              <a:t> </a:t>
            </a:r>
            <a:r>
              <a:rPr sz="2200" dirty="0">
                <a:latin typeface="Calibri"/>
                <a:cs typeface="Calibri"/>
              </a:rPr>
              <a:t>data</a:t>
            </a:r>
            <a:r>
              <a:rPr sz="2200" spc="-100" dirty="0">
                <a:latin typeface="Times New Roman"/>
                <a:cs typeface="Times New Roman"/>
              </a:rPr>
              <a:t> </a:t>
            </a:r>
            <a:r>
              <a:rPr sz="2200" spc="-10" dirty="0">
                <a:latin typeface="Calibri"/>
                <a:cs typeface="Calibri"/>
              </a:rPr>
              <a:t>suggests</a:t>
            </a:r>
            <a:r>
              <a:rPr sz="2200" spc="-90" dirty="0">
                <a:latin typeface="Times New Roman"/>
                <a:cs typeface="Times New Roman"/>
              </a:rPr>
              <a:t> </a:t>
            </a:r>
            <a:r>
              <a:rPr sz="2200" dirty="0">
                <a:latin typeface="Calibri"/>
                <a:cs typeface="Calibri"/>
              </a:rPr>
              <a:t>that</a:t>
            </a:r>
            <a:r>
              <a:rPr sz="2200" spc="-95" dirty="0">
                <a:latin typeface="Times New Roman"/>
                <a:cs typeface="Times New Roman"/>
              </a:rPr>
              <a:t> </a:t>
            </a:r>
            <a:r>
              <a:rPr sz="2200" b="1" spc="-10" dirty="0">
                <a:solidFill>
                  <a:srgbClr val="2E5496"/>
                </a:solidFill>
                <a:latin typeface="Calibri"/>
                <a:cs typeface="Calibri"/>
              </a:rPr>
              <a:t>Bisphosphonates</a:t>
            </a:r>
            <a:r>
              <a:rPr sz="2200" spc="-65" dirty="0">
                <a:solidFill>
                  <a:srgbClr val="2E5496"/>
                </a:solidFill>
                <a:latin typeface="Times New Roman"/>
                <a:cs typeface="Times New Roman"/>
              </a:rPr>
              <a:t> </a:t>
            </a:r>
            <a:r>
              <a:rPr sz="2200" dirty="0">
                <a:latin typeface="Calibri"/>
                <a:cs typeface="Calibri"/>
              </a:rPr>
              <a:t>may</a:t>
            </a:r>
            <a:r>
              <a:rPr sz="2200" spc="-105" dirty="0">
                <a:latin typeface="Times New Roman"/>
                <a:cs typeface="Times New Roman"/>
              </a:rPr>
              <a:t> </a:t>
            </a:r>
            <a:r>
              <a:rPr sz="2200" dirty="0">
                <a:latin typeface="Calibri"/>
                <a:cs typeface="Calibri"/>
              </a:rPr>
              <a:t>reduce</a:t>
            </a:r>
            <a:r>
              <a:rPr sz="2200" spc="-110" dirty="0">
                <a:latin typeface="Times New Roman"/>
                <a:cs typeface="Times New Roman"/>
              </a:rPr>
              <a:t> </a:t>
            </a:r>
            <a:r>
              <a:rPr sz="2200" spc="-10" dirty="0">
                <a:latin typeface="Calibri"/>
                <a:cs typeface="Calibri"/>
              </a:rPr>
              <a:t>aromatase-</a:t>
            </a:r>
            <a:r>
              <a:rPr sz="2200" dirty="0">
                <a:latin typeface="Calibri"/>
                <a:cs typeface="Calibri"/>
              </a:rPr>
              <a:t>induced</a:t>
            </a:r>
            <a:r>
              <a:rPr sz="2200" spc="-95" dirty="0">
                <a:latin typeface="Times New Roman"/>
                <a:cs typeface="Times New Roman"/>
              </a:rPr>
              <a:t> </a:t>
            </a:r>
            <a:r>
              <a:rPr sz="2200" spc="-10" dirty="0">
                <a:latin typeface="Calibri"/>
                <a:cs typeface="Calibri"/>
              </a:rPr>
              <a:t>arthralgia,</a:t>
            </a:r>
            <a:r>
              <a:rPr sz="2200" spc="-95" dirty="0">
                <a:latin typeface="Times New Roman"/>
                <a:cs typeface="Times New Roman"/>
              </a:rPr>
              <a:t> </a:t>
            </a:r>
            <a:r>
              <a:rPr sz="2200" dirty="0">
                <a:latin typeface="Calibri"/>
                <a:cs typeface="Calibri"/>
              </a:rPr>
              <a:t>in</a:t>
            </a:r>
            <a:r>
              <a:rPr sz="2200" spc="-85" dirty="0">
                <a:latin typeface="Times New Roman"/>
                <a:cs typeface="Times New Roman"/>
              </a:rPr>
              <a:t> </a:t>
            </a:r>
            <a:r>
              <a:rPr sz="2200" dirty="0">
                <a:latin typeface="Calibri"/>
                <a:cs typeface="Calibri"/>
              </a:rPr>
              <a:t>addition</a:t>
            </a:r>
            <a:r>
              <a:rPr sz="2200" spc="-100" dirty="0">
                <a:latin typeface="Times New Roman"/>
                <a:cs typeface="Times New Roman"/>
              </a:rPr>
              <a:t> </a:t>
            </a:r>
            <a:r>
              <a:rPr sz="2200" dirty="0">
                <a:latin typeface="Calibri"/>
                <a:cs typeface="Calibri"/>
              </a:rPr>
              <a:t>to</a:t>
            </a:r>
            <a:r>
              <a:rPr sz="2200" spc="-65" dirty="0">
                <a:latin typeface="Times New Roman"/>
                <a:cs typeface="Times New Roman"/>
              </a:rPr>
              <a:t> </a:t>
            </a:r>
            <a:r>
              <a:rPr sz="2200" spc="-10" dirty="0">
                <a:latin typeface="Calibri"/>
                <a:cs typeface="Calibri"/>
              </a:rPr>
              <a:t>preventing</a:t>
            </a:r>
            <a:r>
              <a:rPr sz="2200" spc="-100" dirty="0">
                <a:latin typeface="Times New Roman"/>
                <a:cs typeface="Times New Roman"/>
              </a:rPr>
              <a:t> </a:t>
            </a:r>
            <a:r>
              <a:rPr sz="2200" dirty="0">
                <a:latin typeface="Calibri"/>
                <a:cs typeface="Calibri"/>
              </a:rPr>
              <a:t>bone</a:t>
            </a:r>
            <a:r>
              <a:rPr sz="2200" spc="-75" dirty="0">
                <a:latin typeface="Times New Roman"/>
                <a:cs typeface="Times New Roman"/>
              </a:rPr>
              <a:t> </a:t>
            </a:r>
            <a:r>
              <a:rPr sz="2200" spc="-10" dirty="0">
                <a:latin typeface="Calibri"/>
                <a:cs typeface="Calibri"/>
              </a:rPr>
              <a:t>loss.</a:t>
            </a:r>
            <a:endParaRPr sz="2200" dirty="0">
              <a:latin typeface="Calibri"/>
              <a:cs typeface="Calibri"/>
            </a:endParaRPr>
          </a:p>
          <a:p>
            <a:pPr marL="241300" marR="127000" indent="-228600">
              <a:lnSpc>
                <a:spcPts val="2380"/>
              </a:lnSpc>
              <a:spcBef>
                <a:spcPts val="990"/>
              </a:spcBef>
              <a:buFont typeface="Arial"/>
              <a:buChar char="•"/>
              <a:tabLst>
                <a:tab pos="241300" algn="l"/>
              </a:tabLst>
            </a:pPr>
            <a:r>
              <a:rPr sz="2200" b="1" spc="-10" dirty="0">
                <a:solidFill>
                  <a:srgbClr val="2E5496"/>
                </a:solidFill>
                <a:latin typeface="Calibri"/>
                <a:cs typeface="Calibri"/>
              </a:rPr>
              <a:t>Switching</a:t>
            </a:r>
            <a:r>
              <a:rPr sz="2200" spc="-80" dirty="0">
                <a:solidFill>
                  <a:srgbClr val="2E5496"/>
                </a:solidFill>
                <a:latin typeface="Times New Roman"/>
                <a:cs typeface="Times New Roman"/>
              </a:rPr>
              <a:t> </a:t>
            </a:r>
            <a:r>
              <a:rPr sz="2200" b="1" spc="-10" dirty="0">
                <a:solidFill>
                  <a:srgbClr val="2E5496"/>
                </a:solidFill>
                <a:latin typeface="Calibri"/>
                <a:cs typeface="Calibri"/>
              </a:rPr>
              <a:t>between</a:t>
            </a:r>
            <a:r>
              <a:rPr sz="2200" spc="-55" dirty="0">
                <a:solidFill>
                  <a:srgbClr val="2E5496"/>
                </a:solidFill>
                <a:latin typeface="Times New Roman"/>
                <a:cs typeface="Times New Roman"/>
              </a:rPr>
              <a:t> </a:t>
            </a:r>
            <a:r>
              <a:rPr sz="2200" b="1" spc="-20" dirty="0">
                <a:solidFill>
                  <a:srgbClr val="2E5496"/>
                </a:solidFill>
                <a:latin typeface="Calibri"/>
                <a:cs typeface="Calibri"/>
              </a:rPr>
              <a:t>aromatase</a:t>
            </a:r>
            <a:r>
              <a:rPr sz="2200" spc="-40" dirty="0">
                <a:solidFill>
                  <a:srgbClr val="2E5496"/>
                </a:solidFill>
                <a:latin typeface="Times New Roman"/>
                <a:cs typeface="Times New Roman"/>
              </a:rPr>
              <a:t> </a:t>
            </a:r>
            <a:r>
              <a:rPr sz="2200" b="1" spc="-10" dirty="0">
                <a:solidFill>
                  <a:srgbClr val="2E5496"/>
                </a:solidFill>
                <a:latin typeface="Calibri"/>
                <a:cs typeface="Calibri"/>
              </a:rPr>
              <a:t>inhibitors</a:t>
            </a:r>
            <a:r>
              <a:rPr sz="2200" spc="-65" dirty="0">
                <a:solidFill>
                  <a:srgbClr val="2E5496"/>
                </a:solidFill>
                <a:latin typeface="Times New Roman"/>
                <a:cs typeface="Times New Roman"/>
              </a:rPr>
              <a:t> </a:t>
            </a:r>
            <a:r>
              <a:rPr sz="2200" b="1" dirty="0">
                <a:solidFill>
                  <a:srgbClr val="2E5496"/>
                </a:solidFill>
                <a:latin typeface="Calibri"/>
                <a:cs typeface="Calibri"/>
              </a:rPr>
              <a:t>(i.e.</a:t>
            </a:r>
            <a:r>
              <a:rPr sz="2200" spc="-60" dirty="0">
                <a:solidFill>
                  <a:srgbClr val="2E5496"/>
                </a:solidFill>
                <a:latin typeface="Times New Roman"/>
                <a:cs typeface="Times New Roman"/>
              </a:rPr>
              <a:t> </a:t>
            </a:r>
            <a:r>
              <a:rPr lang="en-IE" sz="2200" b="1" spc="-20" dirty="0">
                <a:solidFill>
                  <a:srgbClr val="2E5496"/>
                </a:solidFill>
                <a:latin typeface="Calibri"/>
                <a:cs typeface="Calibri"/>
              </a:rPr>
              <a:t>L</a:t>
            </a:r>
            <a:r>
              <a:rPr sz="2200" b="1" spc="-20" dirty="0" err="1">
                <a:solidFill>
                  <a:srgbClr val="2E5496"/>
                </a:solidFill>
                <a:latin typeface="Calibri"/>
                <a:cs typeface="Calibri"/>
              </a:rPr>
              <a:t>etrozole</a:t>
            </a:r>
            <a:r>
              <a:rPr sz="2200" spc="-45" dirty="0">
                <a:solidFill>
                  <a:srgbClr val="2E5496"/>
                </a:solidFill>
                <a:latin typeface="Times New Roman"/>
                <a:cs typeface="Times New Roman"/>
              </a:rPr>
              <a:t> </a:t>
            </a:r>
            <a:r>
              <a:rPr sz="2200" b="1" dirty="0">
                <a:solidFill>
                  <a:srgbClr val="2E5496"/>
                </a:solidFill>
                <a:latin typeface="Calibri"/>
                <a:cs typeface="Calibri"/>
              </a:rPr>
              <a:t>and</a:t>
            </a:r>
            <a:r>
              <a:rPr sz="2200" spc="-80" dirty="0">
                <a:solidFill>
                  <a:srgbClr val="2E5496"/>
                </a:solidFill>
                <a:latin typeface="Times New Roman"/>
                <a:cs typeface="Times New Roman"/>
              </a:rPr>
              <a:t> </a:t>
            </a:r>
            <a:r>
              <a:rPr lang="en-IE" sz="2200" b="1" spc="-20" dirty="0">
                <a:solidFill>
                  <a:srgbClr val="2E5496"/>
                </a:solidFill>
                <a:latin typeface="Calibri"/>
                <a:cs typeface="Calibri"/>
              </a:rPr>
              <a:t>A</a:t>
            </a:r>
            <a:r>
              <a:rPr sz="2200" b="1" spc="-20" dirty="0" err="1">
                <a:solidFill>
                  <a:srgbClr val="2E5496"/>
                </a:solidFill>
                <a:latin typeface="Calibri"/>
                <a:cs typeface="Calibri"/>
              </a:rPr>
              <a:t>nastrozole</a:t>
            </a:r>
            <a:r>
              <a:rPr sz="2200" b="1" spc="-20" dirty="0">
                <a:solidFill>
                  <a:srgbClr val="2E5496"/>
                </a:solidFill>
                <a:latin typeface="Calibri"/>
                <a:cs typeface="Calibri"/>
              </a:rPr>
              <a:t>)</a:t>
            </a:r>
            <a:r>
              <a:rPr sz="2200" spc="-35" dirty="0">
                <a:solidFill>
                  <a:srgbClr val="2E5496"/>
                </a:solidFill>
                <a:latin typeface="Times New Roman"/>
                <a:cs typeface="Times New Roman"/>
              </a:rPr>
              <a:t> </a:t>
            </a:r>
            <a:r>
              <a:rPr sz="2200" b="1" spc="-25" dirty="0">
                <a:solidFill>
                  <a:srgbClr val="2E5496"/>
                </a:solidFill>
                <a:latin typeface="Calibri"/>
                <a:cs typeface="Calibri"/>
              </a:rPr>
              <a:t>and</a:t>
            </a:r>
            <a:r>
              <a:rPr sz="2200" spc="-25" dirty="0">
                <a:solidFill>
                  <a:srgbClr val="2E5496"/>
                </a:solidFill>
                <a:latin typeface="Times New Roman"/>
                <a:cs typeface="Times New Roman"/>
              </a:rPr>
              <a:t> </a:t>
            </a:r>
            <a:r>
              <a:rPr sz="2200" b="1" spc="-20" dirty="0">
                <a:solidFill>
                  <a:srgbClr val="2E5496"/>
                </a:solidFill>
                <a:latin typeface="Calibri"/>
                <a:cs typeface="Calibri"/>
              </a:rPr>
              <a:t>intermittent</a:t>
            </a:r>
            <a:r>
              <a:rPr sz="2200" spc="-75" dirty="0">
                <a:solidFill>
                  <a:srgbClr val="2E5496"/>
                </a:solidFill>
                <a:latin typeface="Times New Roman"/>
                <a:cs typeface="Times New Roman"/>
              </a:rPr>
              <a:t> </a:t>
            </a:r>
            <a:r>
              <a:rPr lang="en-IE" sz="2200" b="1" spc="-20" dirty="0">
                <a:solidFill>
                  <a:srgbClr val="2E5496"/>
                </a:solidFill>
                <a:latin typeface="Calibri"/>
                <a:cs typeface="Calibri"/>
              </a:rPr>
              <a:t>L</a:t>
            </a:r>
            <a:r>
              <a:rPr sz="2200" b="1" spc="-20" dirty="0" err="1">
                <a:solidFill>
                  <a:srgbClr val="2E5496"/>
                </a:solidFill>
                <a:latin typeface="Calibri"/>
                <a:cs typeface="Calibri"/>
              </a:rPr>
              <a:t>etrozole</a:t>
            </a:r>
            <a:r>
              <a:rPr sz="2200" spc="-75" dirty="0">
                <a:solidFill>
                  <a:srgbClr val="2E5496"/>
                </a:solidFill>
                <a:latin typeface="Times New Roman"/>
                <a:cs typeface="Times New Roman"/>
              </a:rPr>
              <a:t> </a:t>
            </a:r>
            <a:r>
              <a:rPr sz="2200" b="1" dirty="0">
                <a:solidFill>
                  <a:srgbClr val="2E5496"/>
                </a:solidFill>
                <a:latin typeface="Calibri"/>
                <a:cs typeface="Calibri"/>
              </a:rPr>
              <a:t>dosing</a:t>
            </a:r>
            <a:r>
              <a:rPr sz="2200" spc="-100" dirty="0">
                <a:solidFill>
                  <a:srgbClr val="2E5496"/>
                </a:solidFill>
                <a:latin typeface="Times New Roman"/>
                <a:cs typeface="Times New Roman"/>
              </a:rPr>
              <a:t> </a:t>
            </a:r>
            <a:r>
              <a:rPr sz="2200" b="1" dirty="0">
                <a:solidFill>
                  <a:srgbClr val="2E5496"/>
                </a:solidFill>
                <a:latin typeface="Calibri"/>
                <a:cs typeface="Calibri"/>
              </a:rPr>
              <a:t>are</a:t>
            </a:r>
            <a:r>
              <a:rPr sz="2200" spc="-85" dirty="0">
                <a:solidFill>
                  <a:srgbClr val="2E5496"/>
                </a:solidFill>
                <a:latin typeface="Times New Roman"/>
                <a:cs typeface="Times New Roman"/>
              </a:rPr>
              <a:t> </a:t>
            </a:r>
            <a:r>
              <a:rPr sz="2200" b="1" dirty="0">
                <a:solidFill>
                  <a:srgbClr val="2E5496"/>
                </a:solidFill>
                <a:latin typeface="Calibri"/>
                <a:cs typeface="Calibri"/>
              </a:rPr>
              <a:t>further</a:t>
            </a:r>
            <a:r>
              <a:rPr sz="2200" spc="-80" dirty="0">
                <a:solidFill>
                  <a:srgbClr val="2E5496"/>
                </a:solidFill>
                <a:latin typeface="Times New Roman"/>
                <a:cs typeface="Times New Roman"/>
              </a:rPr>
              <a:t> </a:t>
            </a:r>
            <a:r>
              <a:rPr sz="2200" b="1" dirty="0">
                <a:solidFill>
                  <a:srgbClr val="2E5496"/>
                </a:solidFill>
                <a:latin typeface="Calibri"/>
                <a:cs typeface="Calibri"/>
              </a:rPr>
              <a:t>areas</a:t>
            </a:r>
            <a:r>
              <a:rPr sz="2200" spc="-85" dirty="0">
                <a:solidFill>
                  <a:srgbClr val="2E5496"/>
                </a:solidFill>
                <a:latin typeface="Times New Roman"/>
                <a:cs typeface="Times New Roman"/>
              </a:rPr>
              <a:t> </a:t>
            </a:r>
            <a:r>
              <a:rPr sz="2200" b="1" dirty="0">
                <a:solidFill>
                  <a:srgbClr val="2E5496"/>
                </a:solidFill>
                <a:latin typeface="Calibri"/>
                <a:cs typeface="Calibri"/>
              </a:rPr>
              <a:t>of</a:t>
            </a:r>
            <a:r>
              <a:rPr sz="2200" spc="-95" dirty="0">
                <a:solidFill>
                  <a:srgbClr val="2E5496"/>
                </a:solidFill>
                <a:latin typeface="Times New Roman"/>
                <a:cs typeface="Times New Roman"/>
              </a:rPr>
              <a:t> </a:t>
            </a:r>
            <a:r>
              <a:rPr sz="2200" b="1" spc="-10" dirty="0">
                <a:solidFill>
                  <a:srgbClr val="2E5496"/>
                </a:solidFill>
                <a:latin typeface="Calibri"/>
                <a:cs typeface="Calibri"/>
              </a:rPr>
              <a:t>current</a:t>
            </a:r>
            <a:r>
              <a:rPr sz="2200" spc="-85" dirty="0">
                <a:solidFill>
                  <a:srgbClr val="2E5496"/>
                </a:solidFill>
                <a:latin typeface="Times New Roman"/>
                <a:cs typeface="Times New Roman"/>
              </a:rPr>
              <a:t> </a:t>
            </a:r>
            <a:r>
              <a:rPr sz="2200" b="1" spc="-10" dirty="0">
                <a:solidFill>
                  <a:srgbClr val="2E5496"/>
                </a:solidFill>
                <a:latin typeface="Calibri"/>
                <a:cs typeface="Calibri"/>
              </a:rPr>
              <a:t>investigation.</a:t>
            </a:r>
            <a:endParaRPr sz="22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02997" y="435940"/>
            <a:ext cx="8030845" cy="1217321"/>
          </a:xfrm>
          <a:prstGeom prst="rect">
            <a:avLst/>
          </a:prstGeom>
        </p:spPr>
        <p:txBody>
          <a:bodyPr vert="horz" wrap="square" lIns="0" tIns="13335" rIns="0" bIns="0" rtlCol="0">
            <a:spAutoFit/>
          </a:bodyPr>
          <a:lstStyle/>
          <a:p>
            <a:pPr marL="12700">
              <a:lnSpc>
                <a:spcPts val="5015"/>
              </a:lnSpc>
              <a:spcBef>
                <a:spcPts val="105"/>
              </a:spcBef>
            </a:pPr>
            <a:r>
              <a:rPr sz="2800" spc="-60" dirty="0">
                <a:latin typeface="Arial" panose="020B0604020202020204" pitchFamily="34" charset="0"/>
                <a:cs typeface="Arial" panose="020B0604020202020204" pitchFamily="34" charset="0"/>
              </a:rPr>
              <a:t>Common</a:t>
            </a:r>
            <a:r>
              <a:rPr sz="2800" b="0" spc="-175" dirty="0">
                <a:latin typeface="Arial" panose="020B0604020202020204" pitchFamily="34" charset="0"/>
                <a:cs typeface="Arial" panose="020B0604020202020204" pitchFamily="34" charset="0"/>
              </a:rPr>
              <a:t> </a:t>
            </a:r>
            <a:r>
              <a:rPr sz="2800" spc="-70" dirty="0">
                <a:latin typeface="Arial" panose="020B0604020202020204" pitchFamily="34" charset="0"/>
                <a:cs typeface="Arial" panose="020B0604020202020204" pitchFamily="34" charset="0"/>
              </a:rPr>
              <a:t>Psychological</a:t>
            </a:r>
            <a:r>
              <a:rPr sz="2800" b="0" spc="-150" dirty="0">
                <a:latin typeface="Arial" panose="020B0604020202020204" pitchFamily="34" charset="0"/>
                <a:cs typeface="Arial" panose="020B0604020202020204" pitchFamily="34" charset="0"/>
              </a:rPr>
              <a:t> </a:t>
            </a:r>
            <a:r>
              <a:rPr sz="2800" spc="-70" dirty="0">
                <a:latin typeface="Arial" panose="020B0604020202020204" pitchFamily="34" charset="0"/>
                <a:cs typeface="Arial" panose="020B0604020202020204" pitchFamily="34" charset="0"/>
              </a:rPr>
              <a:t>symptoms</a:t>
            </a:r>
            <a:r>
              <a:rPr sz="2800" b="0" spc="-145" dirty="0">
                <a:latin typeface="Arial" panose="020B0604020202020204" pitchFamily="34" charset="0"/>
                <a:cs typeface="Arial" panose="020B0604020202020204" pitchFamily="34" charset="0"/>
              </a:rPr>
              <a:t> </a:t>
            </a:r>
            <a:r>
              <a:rPr sz="2800" spc="-25" dirty="0">
                <a:latin typeface="Arial" panose="020B0604020202020204" pitchFamily="34" charset="0"/>
                <a:cs typeface="Arial" panose="020B0604020202020204" pitchFamily="34" charset="0"/>
              </a:rPr>
              <a:t>of</a:t>
            </a:r>
          </a:p>
          <a:p>
            <a:pPr marL="12700">
              <a:lnSpc>
                <a:spcPts val="5015"/>
              </a:lnSpc>
            </a:pPr>
            <a:r>
              <a:rPr sz="2800" spc="-10" dirty="0">
                <a:latin typeface="Arial" panose="020B0604020202020204" pitchFamily="34" charset="0"/>
                <a:cs typeface="Arial" panose="020B0604020202020204" pitchFamily="34" charset="0"/>
              </a:rPr>
              <a:t>Peri</a:t>
            </a:r>
            <a:r>
              <a:rPr lang="en-IE" sz="2800" spc="-10" dirty="0">
                <a:latin typeface="Arial" panose="020B0604020202020204" pitchFamily="34" charset="0"/>
                <a:cs typeface="Arial" panose="020B0604020202020204" pitchFamily="34" charset="0"/>
              </a:rPr>
              <a:t>menopause &amp; </a:t>
            </a:r>
            <a:r>
              <a:rPr sz="2800" spc="-10" dirty="0">
                <a:latin typeface="Arial" panose="020B0604020202020204" pitchFamily="34" charset="0"/>
                <a:cs typeface="Arial" panose="020B0604020202020204" pitchFamily="34" charset="0"/>
              </a:rPr>
              <a:t>Menopause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a:t>
            </a:fld>
            <a:endParaRPr spc="-25" dirty="0"/>
          </a:p>
        </p:txBody>
      </p:sp>
      <p:sp>
        <p:nvSpPr>
          <p:cNvPr id="3" name="object 3"/>
          <p:cNvSpPr txBox="1"/>
          <p:nvPr/>
        </p:nvSpPr>
        <p:spPr>
          <a:xfrm>
            <a:off x="602997" y="1963417"/>
            <a:ext cx="3046730" cy="3953646"/>
          </a:xfrm>
          <a:prstGeom prst="rect">
            <a:avLst/>
          </a:prstGeom>
        </p:spPr>
        <p:txBody>
          <a:bodyPr vert="horz" wrap="square" lIns="0" tIns="90170" rIns="0" bIns="0" rtlCol="0">
            <a:spAutoFit/>
          </a:bodyPr>
          <a:lstStyle/>
          <a:p>
            <a:pPr marL="332105" indent="-319405">
              <a:lnSpc>
                <a:spcPct val="100000"/>
              </a:lnSpc>
              <a:spcBef>
                <a:spcPts val="710"/>
              </a:spcBef>
              <a:buFont typeface="Arial"/>
              <a:buChar char="•"/>
              <a:tabLst>
                <a:tab pos="332105" algn="l"/>
              </a:tabLst>
            </a:pPr>
            <a:r>
              <a:rPr sz="2400" spc="-10" dirty="0">
                <a:latin typeface="Arial" panose="020B0604020202020204" pitchFamily="34" charset="0"/>
                <a:cs typeface="Arial" panose="020B0604020202020204" pitchFamily="34" charset="0"/>
              </a:rPr>
              <a:t>Depression,</a:t>
            </a:r>
            <a:endParaRPr sz="2400" dirty="0">
              <a:latin typeface="Arial" panose="020B0604020202020204" pitchFamily="34" charset="0"/>
              <a:cs typeface="Arial" panose="020B0604020202020204" pitchFamily="34" charset="0"/>
            </a:endParaRPr>
          </a:p>
          <a:p>
            <a:pPr marL="332105" indent="-319405">
              <a:lnSpc>
                <a:spcPct val="100000"/>
              </a:lnSpc>
              <a:spcBef>
                <a:spcPts val="610"/>
              </a:spcBef>
              <a:buFont typeface="Arial"/>
              <a:buChar char="•"/>
              <a:tabLst>
                <a:tab pos="332105" algn="l"/>
              </a:tabLst>
            </a:pPr>
            <a:r>
              <a:rPr sz="2400" dirty="0">
                <a:latin typeface="Arial" panose="020B0604020202020204" pitchFamily="34" charset="0"/>
                <a:cs typeface="Arial" panose="020B0604020202020204" pitchFamily="34" charset="0"/>
              </a:rPr>
              <a:t>Mood</a:t>
            </a:r>
            <a:r>
              <a:rPr sz="2400" spc="10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swings</a:t>
            </a:r>
            <a:endParaRPr sz="2400" dirty="0">
              <a:latin typeface="Arial" panose="020B0604020202020204" pitchFamily="34" charset="0"/>
              <a:cs typeface="Arial" panose="020B0604020202020204" pitchFamily="34" charset="0"/>
            </a:endParaRPr>
          </a:p>
          <a:p>
            <a:pPr marL="332105" indent="-319405">
              <a:lnSpc>
                <a:spcPct val="100000"/>
              </a:lnSpc>
              <a:spcBef>
                <a:spcPts val="615"/>
              </a:spcBef>
              <a:buFont typeface="Arial"/>
              <a:buChar char="•"/>
              <a:tabLst>
                <a:tab pos="332105" algn="l"/>
              </a:tabLst>
            </a:pPr>
            <a:r>
              <a:rPr sz="2400" spc="-10" dirty="0">
                <a:latin typeface="Arial" panose="020B0604020202020204" pitchFamily="34" charset="0"/>
                <a:cs typeface="Arial" panose="020B0604020202020204" pitchFamily="34" charset="0"/>
              </a:rPr>
              <a:t>Anxiety</a:t>
            </a:r>
            <a:endParaRPr sz="2400" dirty="0">
              <a:latin typeface="Arial" panose="020B0604020202020204" pitchFamily="34" charset="0"/>
              <a:cs typeface="Arial" panose="020B0604020202020204" pitchFamily="34" charset="0"/>
            </a:endParaRPr>
          </a:p>
          <a:p>
            <a:pPr marL="332105" indent="-319405">
              <a:lnSpc>
                <a:spcPct val="100000"/>
              </a:lnSpc>
              <a:spcBef>
                <a:spcPts val="610"/>
              </a:spcBef>
              <a:buFont typeface="Arial"/>
              <a:buChar char="•"/>
              <a:tabLst>
                <a:tab pos="332105" algn="l"/>
              </a:tabLst>
            </a:pPr>
            <a:r>
              <a:rPr sz="2400" spc="-10" dirty="0">
                <a:latin typeface="Arial" panose="020B0604020202020204" pitchFamily="34" charset="0"/>
                <a:cs typeface="Arial" panose="020B0604020202020204" pitchFamily="34" charset="0"/>
              </a:rPr>
              <a:t>Tiredness</a:t>
            </a:r>
            <a:endParaRPr sz="2400" dirty="0">
              <a:latin typeface="Arial" panose="020B0604020202020204" pitchFamily="34" charset="0"/>
              <a:cs typeface="Arial" panose="020B0604020202020204" pitchFamily="34" charset="0"/>
            </a:endParaRPr>
          </a:p>
          <a:p>
            <a:pPr marL="332105" indent="-319405">
              <a:lnSpc>
                <a:spcPct val="100000"/>
              </a:lnSpc>
              <a:spcBef>
                <a:spcPts val="615"/>
              </a:spcBef>
              <a:buFont typeface="Arial"/>
              <a:buChar char="•"/>
              <a:tabLst>
                <a:tab pos="332105" algn="l"/>
              </a:tabLst>
            </a:pPr>
            <a:r>
              <a:rPr sz="2400" dirty="0">
                <a:latin typeface="Arial" panose="020B0604020202020204" pitchFamily="34" charset="0"/>
                <a:cs typeface="Arial" panose="020B0604020202020204" pitchFamily="34" charset="0"/>
              </a:rPr>
              <a:t>Memory</a:t>
            </a:r>
            <a:r>
              <a:rPr sz="2400" spc="10"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loss</a:t>
            </a:r>
            <a:endParaRPr sz="2400" dirty="0">
              <a:latin typeface="Arial" panose="020B0604020202020204" pitchFamily="34" charset="0"/>
              <a:cs typeface="Arial" panose="020B0604020202020204" pitchFamily="34" charset="0"/>
            </a:endParaRPr>
          </a:p>
          <a:p>
            <a:pPr marL="332105" indent="-319405">
              <a:lnSpc>
                <a:spcPct val="100000"/>
              </a:lnSpc>
              <a:spcBef>
                <a:spcPts val="615"/>
              </a:spcBef>
              <a:buFont typeface="Arial"/>
              <a:buChar char="•"/>
              <a:tabLst>
                <a:tab pos="332105" algn="l"/>
              </a:tabLst>
            </a:pPr>
            <a:r>
              <a:rPr sz="2400" dirty="0">
                <a:latin typeface="Arial" panose="020B0604020202020204" pitchFamily="34" charset="0"/>
                <a:cs typeface="Arial" panose="020B0604020202020204" pitchFamily="34" charset="0"/>
              </a:rPr>
              <a:t>Concentration</a:t>
            </a:r>
            <a:r>
              <a:rPr sz="2400" spc="-20" dirty="0">
                <a:latin typeface="Arial" panose="020B0604020202020204" pitchFamily="34" charset="0"/>
                <a:cs typeface="Arial" panose="020B0604020202020204" pitchFamily="34" charset="0"/>
              </a:rPr>
              <a:t> loss</a:t>
            </a:r>
            <a:endParaRPr sz="2400" dirty="0">
              <a:latin typeface="Arial" panose="020B0604020202020204" pitchFamily="34" charset="0"/>
              <a:cs typeface="Arial" panose="020B0604020202020204" pitchFamily="34" charset="0"/>
            </a:endParaRPr>
          </a:p>
          <a:p>
            <a:pPr marL="332105" indent="-319405">
              <a:lnSpc>
                <a:spcPct val="100000"/>
              </a:lnSpc>
              <a:spcBef>
                <a:spcPts val="610"/>
              </a:spcBef>
              <a:buFont typeface="Arial"/>
              <a:buChar char="•"/>
              <a:tabLst>
                <a:tab pos="332105" algn="l"/>
              </a:tabLst>
            </a:pPr>
            <a:r>
              <a:rPr sz="2400" dirty="0">
                <a:latin typeface="Arial" panose="020B0604020202020204" pitchFamily="34" charset="0"/>
                <a:cs typeface="Arial" panose="020B0604020202020204" pitchFamily="34" charset="0"/>
              </a:rPr>
              <a:t>Loss</a:t>
            </a:r>
            <a:r>
              <a:rPr sz="2400" spc="114"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10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libido</a:t>
            </a:r>
            <a:endParaRPr sz="2400" dirty="0">
              <a:latin typeface="Arial" panose="020B0604020202020204" pitchFamily="34" charset="0"/>
              <a:cs typeface="Arial" panose="020B0604020202020204" pitchFamily="34" charset="0"/>
            </a:endParaRPr>
          </a:p>
          <a:p>
            <a:pPr marL="332105" indent="-319405">
              <a:lnSpc>
                <a:spcPct val="100000"/>
              </a:lnSpc>
              <a:spcBef>
                <a:spcPts val="550"/>
              </a:spcBef>
              <a:buFont typeface="Arial"/>
              <a:buChar char="•"/>
              <a:tabLst>
                <a:tab pos="332105" algn="l"/>
              </a:tabLst>
            </a:pPr>
            <a:r>
              <a:rPr sz="2400" spc="-20" dirty="0">
                <a:latin typeface="Arial" panose="020B0604020202020204" pitchFamily="34" charset="0"/>
                <a:cs typeface="Arial" panose="020B0604020202020204" pitchFamily="34" charset="0"/>
              </a:rPr>
              <a:t>PMS-</a:t>
            </a:r>
            <a:r>
              <a:rPr sz="2400" dirty="0">
                <a:latin typeface="Arial" panose="020B0604020202020204" pitchFamily="34" charset="0"/>
                <a:cs typeface="Arial" panose="020B0604020202020204" pitchFamily="34" charset="0"/>
              </a:rPr>
              <a:t>type</a:t>
            </a:r>
            <a:r>
              <a:rPr sz="2400" spc="100"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symptoms</a:t>
            </a:r>
            <a:endParaRPr sz="24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3000" y="0"/>
            <a:ext cx="8534400" cy="6248400"/>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50</a:t>
            </a:fld>
            <a:endParaRPr spc="-25" dirty="0"/>
          </a:p>
        </p:txBody>
      </p:sp>
      <p:sp>
        <p:nvSpPr>
          <p:cNvPr id="4" name="Footer Placeholder 3"/>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95400" y="228600"/>
            <a:ext cx="9525000" cy="5726600"/>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51</a:t>
            </a:fld>
            <a:endParaRPr spc="-25" dirty="0"/>
          </a:p>
        </p:txBody>
      </p:sp>
      <p:sp>
        <p:nvSpPr>
          <p:cNvPr id="4" name="Footer Placeholder 3"/>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52779" y="400253"/>
            <a:ext cx="5908040" cy="697230"/>
          </a:xfrm>
          <a:prstGeom prst="rect">
            <a:avLst/>
          </a:prstGeom>
        </p:spPr>
        <p:txBody>
          <a:bodyPr vert="horz" wrap="square" lIns="0" tIns="13335" rIns="0" bIns="0" rtlCol="0">
            <a:spAutoFit/>
          </a:bodyPr>
          <a:lstStyle/>
          <a:p>
            <a:pPr marL="12700">
              <a:lnSpc>
                <a:spcPct val="100000"/>
              </a:lnSpc>
              <a:spcBef>
                <a:spcPts val="105"/>
              </a:spcBef>
            </a:pPr>
            <a:r>
              <a:rPr spc="-55" dirty="0"/>
              <a:t>What</a:t>
            </a:r>
            <a:r>
              <a:rPr b="0" spc="-200" dirty="0">
                <a:latin typeface="Times New Roman"/>
                <a:cs typeface="Times New Roman"/>
              </a:rPr>
              <a:t> </a:t>
            </a:r>
            <a:r>
              <a:rPr spc="-40" dirty="0"/>
              <a:t>about</a:t>
            </a:r>
            <a:r>
              <a:rPr b="0" spc="-195" dirty="0">
                <a:latin typeface="Times New Roman"/>
                <a:cs typeface="Times New Roman"/>
              </a:rPr>
              <a:t> </a:t>
            </a:r>
            <a:r>
              <a:rPr spc="-40" dirty="0"/>
              <a:t>Osteoporosis?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52</a:t>
            </a:fld>
            <a:endParaRPr spc="-25" dirty="0"/>
          </a:p>
        </p:txBody>
      </p:sp>
      <p:sp>
        <p:nvSpPr>
          <p:cNvPr id="3" name="object 3"/>
          <p:cNvSpPr txBox="1"/>
          <p:nvPr/>
        </p:nvSpPr>
        <p:spPr>
          <a:xfrm>
            <a:off x="252779" y="1289659"/>
            <a:ext cx="10396855" cy="4718471"/>
          </a:xfrm>
          <a:prstGeom prst="rect">
            <a:avLst/>
          </a:prstGeom>
        </p:spPr>
        <p:txBody>
          <a:bodyPr vert="horz" wrap="square" lIns="0" tIns="12700" rIns="0" bIns="0" rtlCol="0">
            <a:spAutoFit/>
          </a:bodyPr>
          <a:lstStyle/>
          <a:p>
            <a:pPr marL="241300" marR="1159510" indent="-228600">
              <a:lnSpc>
                <a:spcPct val="120000"/>
              </a:lnSpc>
              <a:spcBef>
                <a:spcPts val="100"/>
              </a:spcBef>
              <a:buFont typeface="Wingdings"/>
              <a:buChar char=""/>
              <a:tabLst>
                <a:tab pos="241300" algn="l"/>
              </a:tabLst>
            </a:pPr>
            <a:r>
              <a:rPr sz="2000" dirty="0">
                <a:latin typeface="Trebuchet MS"/>
                <a:cs typeface="Trebuchet MS"/>
              </a:rPr>
              <a:t>Osteoporosis</a:t>
            </a:r>
            <a:r>
              <a:rPr sz="2000" spc="45" dirty="0">
                <a:latin typeface="Times New Roman"/>
                <a:cs typeface="Times New Roman"/>
              </a:rPr>
              <a:t> </a:t>
            </a:r>
            <a:r>
              <a:rPr sz="2000" dirty="0">
                <a:latin typeface="Trebuchet MS"/>
                <a:cs typeface="Trebuchet MS"/>
              </a:rPr>
              <a:t>is</a:t>
            </a:r>
            <a:r>
              <a:rPr sz="2000" spc="75" dirty="0">
                <a:latin typeface="Times New Roman"/>
                <a:cs typeface="Times New Roman"/>
              </a:rPr>
              <a:t> </a:t>
            </a:r>
            <a:r>
              <a:rPr sz="2000" dirty="0">
                <a:latin typeface="Trebuchet MS"/>
                <a:cs typeface="Trebuchet MS"/>
              </a:rPr>
              <a:t>prevented</a:t>
            </a:r>
            <a:r>
              <a:rPr sz="2000" spc="40" dirty="0">
                <a:latin typeface="Times New Roman"/>
                <a:cs typeface="Times New Roman"/>
              </a:rPr>
              <a:t> </a:t>
            </a:r>
            <a:r>
              <a:rPr sz="2000" dirty="0">
                <a:latin typeface="Trebuchet MS"/>
                <a:cs typeface="Trebuchet MS"/>
              </a:rPr>
              <a:t>by</a:t>
            </a:r>
            <a:r>
              <a:rPr sz="2000" spc="70" dirty="0">
                <a:latin typeface="Times New Roman"/>
                <a:cs typeface="Times New Roman"/>
              </a:rPr>
              <a:t> </a:t>
            </a:r>
            <a:r>
              <a:rPr sz="2000" dirty="0">
                <a:latin typeface="Trebuchet MS"/>
                <a:cs typeface="Trebuchet MS"/>
              </a:rPr>
              <a:t>HRT-</a:t>
            </a:r>
            <a:r>
              <a:rPr sz="2000" spc="85" dirty="0">
                <a:latin typeface="Times New Roman"/>
                <a:cs typeface="Times New Roman"/>
              </a:rPr>
              <a:t> </a:t>
            </a:r>
            <a:r>
              <a:rPr sz="2000" dirty="0">
                <a:latin typeface="Trebuchet MS"/>
                <a:cs typeface="Trebuchet MS"/>
              </a:rPr>
              <a:t>it</a:t>
            </a:r>
            <a:r>
              <a:rPr sz="2000" spc="70" dirty="0">
                <a:latin typeface="Times New Roman"/>
                <a:cs typeface="Times New Roman"/>
              </a:rPr>
              <a:t> </a:t>
            </a:r>
            <a:r>
              <a:rPr sz="2000" dirty="0">
                <a:latin typeface="Trebuchet MS"/>
                <a:cs typeface="Trebuchet MS"/>
              </a:rPr>
              <a:t>slows</a:t>
            </a:r>
            <a:r>
              <a:rPr sz="2000" spc="70" dirty="0">
                <a:latin typeface="Times New Roman"/>
                <a:cs typeface="Times New Roman"/>
              </a:rPr>
              <a:t> </a:t>
            </a:r>
            <a:r>
              <a:rPr sz="2000" dirty="0">
                <a:latin typeface="Trebuchet MS"/>
                <a:cs typeface="Trebuchet MS"/>
              </a:rPr>
              <a:t>down</a:t>
            </a:r>
            <a:r>
              <a:rPr sz="2000" spc="65" dirty="0">
                <a:latin typeface="Times New Roman"/>
                <a:cs typeface="Times New Roman"/>
              </a:rPr>
              <a:t> </a:t>
            </a:r>
            <a:r>
              <a:rPr sz="2000" dirty="0">
                <a:latin typeface="Trebuchet MS"/>
                <a:cs typeface="Trebuchet MS"/>
              </a:rPr>
              <a:t>the</a:t>
            </a:r>
            <a:r>
              <a:rPr sz="2000" spc="60" dirty="0">
                <a:latin typeface="Times New Roman"/>
                <a:cs typeface="Times New Roman"/>
              </a:rPr>
              <a:t> </a:t>
            </a:r>
            <a:r>
              <a:rPr sz="2000" dirty="0">
                <a:latin typeface="Trebuchet MS"/>
                <a:cs typeface="Trebuchet MS"/>
              </a:rPr>
              <a:t>bone</a:t>
            </a:r>
            <a:r>
              <a:rPr sz="2000" spc="60" dirty="0">
                <a:latin typeface="Times New Roman"/>
                <a:cs typeface="Times New Roman"/>
              </a:rPr>
              <a:t> </a:t>
            </a:r>
            <a:r>
              <a:rPr sz="2000" dirty="0">
                <a:latin typeface="Trebuchet MS"/>
                <a:cs typeface="Trebuchet MS"/>
              </a:rPr>
              <a:t>loss</a:t>
            </a:r>
            <a:r>
              <a:rPr sz="2000" spc="75" dirty="0">
                <a:latin typeface="Times New Roman"/>
                <a:cs typeface="Times New Roman"/>
              </a:rPr>
              <a:t> </a:t>
            </a:r>
            <a:r>
              <a:rPr sz="2000" dirty="0">
                <a:latin typeface="Trebuchet MS"/>
                <a:cs typeface="Trebuchet MS"/>
              </a:rPr>
              <a:t>that</a:t>
            </a:r>
            <a:r>
              <a:rPr sz="2000" spc="65" dirty="0">
                <a:latin typeface="Times New Roman"/>
                <a:cs typeface="Times New Roman"/>
              </a:rPr>
              <a:t> </a:t>
            </a:r>
            <a:r>
              <a:rPr sz="2000" dirty="0">
                <a:latin typeface="Trebuchet MS"/>
                <a:cs typeface="Trebuchet MS"/>
              </a:rPr>
              <a:t>is</a:t>
            </a:r>
            <a:r>
              <a:rPr sz="2000" spc="75" dirty="0">
                <a:latin typeface="Times New Roman"/>
                <a:cs typeface="Times New Roman"/>
              </a:rPr>
              <a:t> </a:t>
            </a:r>
            <a:r>
              <a:rPr sz="2000" dirty="0">
                <a:latin typeface="Trebuchet MS"/>
                <a:cs typeface="Trebuchet MS"/>
              </a:rPr>
              <a:t>a</a:t>
            </a:r>
            <a:r>
              <a:rPr sz="2000" spc="80" dirty="0">
                <a:latin typeface="Times New Roman"/>
                <a:cs typeface="Times New Roman"/>
              </a:rPr>
              <a:t> </a:t>
            </a:r>
            <a:r>
              <a:rPr sz="2000" spc="-10" dirty="0">
                <a:latin typeface="Trebuchet MS"/>
                <a:cs typeface="Trebuchet MS"/>
              </a:rPr>
              <a:t>natural</a:t>
            </a:r>
            <a:r>
              <a:rPr sz="2000" spc="-10" dirty="0">
                <a:latin typeface="Times New Roman"/>
                <a:cs typeface="Times New Roman"/>
              </a:rPr>
              <a:t> </a:t>
            </a:r>
            <a:r>
              <a:rPr sz="2000" dirty="0">
                <a:latin typeface="Trebuchet MS"/>
                <a:cs typeface="Trebuchet MS"/>
              </a:rPr>
              <a:t>consequence</a:t>
            </a:r>
            <a:r>
              <a:rPr sz="2000" spc="30" dirty="0">
                <a:latin typeface="Times New Roman"/>
                <a:cs typeface="Times New Roman"/>
              </a:rPr>
              <a:t> </a:t>
            </a:r>
            <a:r>
              <a:rPr sz="2000" dirty="0">
                <a:latin typeface="Trebuchet MS"/>
                <a:cs typeface="Trebuchet MS"/>
              </a:rPr>
              <a:t>of</a:t>
            </a:r>
            <a:r>
              <a:rPr sz="2000" spc="70" dirty="0">
                <a:latin typeface="Times New Roman"/>
                <a:cs typeface="Times New Roman"/>
              </a:rPr>
              <a:t> </a:t>
            </a:r>
            <a:r>
              <a:rPr sz="2000" dirty="0">
                <a:latin typeface="Trebuchet MS"/>
                <a:cs typeface="Trebuchet MS"/>
              </a:rPr>
              <a:t>the</a:t>
            </a:r>
            <a:r>
              <a:rPr sz="2000" spc="65" dirty="0">
                <a:latin typeface="Times New Roman"/>
                <a:cs typeface="Times New Roman"/>
              </a:rPr>
              <a:t> </a:t>
            </a:r>
            <a:r>
              <a:rPr sz="2000" spc="-10" dirty="0">
                <a:latin typeface="Trebuchet MS"/>
                <a:cs typeface="Trebuchet MS"/>
              </a:rPr>
              <a:t>menopause</a:t>
            </a:r>
            <a:endParaRPr sz="2000" dirty="0">
              <a:latin typeface="Trebuchet MS"/>
              <a:cs typeface="Trebuchet MS"/>
            </a:endParaRPr>
          </a:p>
          <a:p>
            <a:pPr marL="241300" marR="5080" indent="-228600">
              <a:lnSpc>
                <a:spcPct val="120000"/>
              </a:lnSpc>
              <a:spcBef>
                <a:spcPts val="994"/>
              </a:spcBef>
              <a:buFont typeface="Wingdings"/>
              <a:buChar char=""/>
              <a:tabLst>
                <a:tab pos="241300" algn="l"/>
              </a:tabLst>
            </a:pPr>
            <a:r>
              <a:rPr sz="2000" b="1" dirty="0">
                <a:latin typeface="Trebuchet MS"/>
                <a:cs typeface="Trebuchet MS"/>
              </a:rPr>
              <a:t>Preventing</a:t>
            </a:r>
            <a:r>
              <a:rPr sz="2000" spc="40" dirty="0">
                <a:latin typeface="Times New Roman"/>
                <a:cs typeface="Times New Roman"/>
              </a:rPr>
              <a:t> </a:t>
            </a:r>
            <a:r>
              <a:rPr sz="2000" b="1" dirty="0">
                <a:latin typeface="Trebuchet MS"/>
                <a:cs typeface="Trebuchet MS"/>
              </a:rPr>
              <a:t>Osteoporosis</a:t>
            </a:r>
            <a:r>
              <a:rPr sz="2000" spc="70" dirty="0">
                <a:latin typeface="Times New Roman"/>
                <a:cs typeface="Times New Roman"/>
              </a:rPr>
              <a:t> </a:t>
            </a:r>
            <a:r>
              <a:rPr sz="2000" b="1" dirty="0">
                <a:latin typeface="Trebuchet MS"/>
                <a:cs typeface="Trebuchet MS"/>
              </a:rPr>
              <a:t>via</a:t>
            </a:r>
            <a:r>
              <a:rPr sz="2000" spc="70" dirty="0">
                <a:latin typeface="Times New Roman"/>
                <a:cs typeface="Times New Roman"/>
              </a:rPr>
              <a:t> </a:t>
            </a:r>
            <a:r>
              <a:rPr sz="2000" b="1" dirty="0">
                <a:latin typeface="Trebuchet MS"/>
                <a:cs typeface="Trebuchet MS"/>
              </a:rPr>
              <a:t>HRT</a:t>
            </a:r>
            <a:r>
              <a:rPr sz="2000" spc="50" dirty="0">
                <a:latin typeface="Times New Roman"/>
                <a:cs typeface="Times New Roman"/>
              </a:rPr>
              <a:t> </a:t>
            </a:r>
            <a:r>
              <a:rPr sz="2000" b="1" dirty="0">
                <a:latin typeface="Trebuchet MS"/>
                <a:cs typeface="Trebuchet MS"/>
              </a:rPr>
              <a:t>is</a:t>
            </a:r>
            <a:r>
              <a:rPr sz="2000" spc="80" dirty="0">
                <a:latin typeface="Times New Roman"/>
                <a:cs typeface="Times New Roman"/>
              </a:rPr>
              <a:t> </a:t>
            </a:r>
            <a:r>
              <a:rPr sz="2000" b="1" dirty="0">
                <a:latin typeface="Trebuchet MS"/>
                <a:cs typeface="Trebuchet MS"/>
              </a:rPr>
              <a:t>a</a:t>
            </a:r>
            <a:r>
              <a:rPr sz="2000" spc="65" dirty="0">
                <a:latin typeface="Times New Roman"/>
                <a:cs typeface="Times New Roman"/>
              </a:rPr>
              <a:t> </a:t>
            </a:r>
            <a:r>
              <a:rPr sz="2000" b="1" dirty="0">
                <a:latin typeface="Trebuchet MS"/>
                <a:cs typeface="Trebuchet MS"/>
              </a:rPr>
              <a:t>major</a:t>
            </a:r>
            <a:r>
              <a:rPr sz="2000" spc="80" dirty="0">
                <a:latin typeface="Times New Roman"/>
                <a:cs typeface="Times New Roman"/>
              </a:rPr>
              <a:t> </a:t>
            </a:r>
            <a:r>
              <a:rPr sz="2000" b="1" dirty="0">
                <a:latin typeface="Trebuchet MS"/>
                <a:cs typeface="Trebuchet MS"/>
              </a:rPr>
              <a:t>additional</a:t>
            </a:r>
            <a:r>
              <a:rPr sz="2000" spc="45" dirty="0">
                <a:latin typeface="Times New Roman"/>
                <a:cs typeface="Times New Roman"/>
              </a:rPr>
              <a:t> </a:t>
            </a:r>
            <a:r>
              <a:rPr sz="2000" b="1" dirty="0">
                <a:latin typeface="Trebuchet MS"/>
                <a:cs typeface="Trebuchet MS"/>
              </a:rPr>
              <a:t>benefit</a:t>
            </a:r>
            <a:r>
              <a:rPr sz="2000" spc="40" dirty="0">
                <a:latin typeface="Times New Roman"/>
                <a:cs typeface="Times New Roman"/>
              </a:rPr>
              <a:t> </a:t>
            </a:r>
            <a:r>
              <a:rPr sz="2000" b="1" dirty="0">
                <a:latin typeface="Trebuchet MS"/>
                <a:cs typeface="Trebuchet MS"/>
              </a:rPr>
              <a:t>for</a:t>
            </a:r>
            <a:r>
              <a:rPr sz="2000" spc="65" dirty="0">
                <a:latin typeface="Times New Roman"/>
                <a:cs typeface="Times New Roman"/>
              </a:rPr>
              <a:t> </a:t>
            </a:r>
            <a:r>
              <a:rPr sz="2000" b="1" dirty="0">
                <a:latin typeface="Trebuchet MS"/>
                <a:cs typeface="Trebuchet MS"/>
              </a:rPr>
              <a:t>menopausal</a:t>
            </a:r>
            <a:r>
              <a:rPr sz="2000" spc="40" dirty="0">
                <a:latin typeface="Times New Roman"/>
                <a:cs typeface="Times New Roman"/>
              </a:rPr>
              <a:t> </a:t>
            </a:r>
            <a:r>
              <a:rPr sz="2000" b="1" spc="-10" dirty="0">
                <a:latin typeface="Trebuchet MS"/>
                <a:cs typeface="Trebuchet MS"/>
              </a:rPr>
              <a:t>women</a:t>
            </a:r>
            <a:r>
              <a:rPr sz="2000" spc="-10" dirty="0">
                <a:latin typeface="Times New Roman"/>
                <a:cs typeface="Times New Roman"/>
              </a:rPr>
              <a:t> </a:t>
            </a:r>
            <a:r>
              <a:rPr sz="2000" b="1" dirty="0">
                <a:latin typeface="Trebuchet MS"/>
                <a:cs typeface="Trebuchet MS"/>
              </a:rPr>
              <a:t>who</a:t>
            </a:r>
            <a:r>
              <a:rPr sz="2000" spc="70" dirty="0">
                <a:latin typeface="Times New Roman"/>
                <a:cs typeface="Times New Roman"/>
              </a:rPr>
              <a:t> </a:t>
            </a:r>
            <a:r>
              <a:rPr sz="2000" b="1" dirty="0">
                <a:latin typeface="Trebuchet MS"/>
                <a:cs typeface="Trebuchet MS"/>
              </a:rPr>
              <a:t>use</a:t>
            </a:r>
            <a:r>
              <a:rPr sz="2000" spc="80" dirty="0">
                <a:latin typeface="Times New Roman"/>
                <a:cs typeface="Times New Roman"/>
              </a:rPr>
              <a:t> </a:t>
            </a:r>
            <a:r>
              <a:rPr sz="2000" b="1" dirty="0">
                <a:latin typeface="Trebuchet MS"/>
                <a:cs typeface="Trebuchet MS"/>
              </a:rPr>
              <a:t>HRT</a:t>
            </a:r>
            <a:r>
              <a:rPr sz="2000" spc="50" dirty="0">
                <a:latin typeface="Times New Roman"/>
                <a:cs typeface="Times New Roman"/>
              </a:rPr>
              <a:t> </a:t>
            </a:r>
            <a:r>
              <a:rPr sz="2000" b="1" dirty="0">
                <a:latin typeface="Trebuchet MS"/>
                <a:cs typeface="Trebuchet MS"/>
              </a:rPr>
              <a:t>for</a:t>
            </a:r>
            <a:r>
              <a:rPr sz="2000" spc="65" dirty="0">
                <a:latin typeface="Times New Roman"/>
                <a:cs typeface="Times New Roman"/>
              </a:rPr>
              <a:t> </a:t>
            </a:r>
            <a:r>
              <a:rPr sz="2000" b="1" dirty="0">
                <a:latin typeface="Trebuchet MS"/>
                <a:cs typeface="Trebuchet MS"/>
              </a:rPr>
              <a:t>the</a:t>
            </a:r>
            <a:r>
              <a:rPr sz="2000" spc="70" dirty="0">
                <a:latin typeface="Times New Roman"/>
                <a:cs typeface="Times New Roman"/>
              </a:rPr>
              <a:t> </a:t>
            </a:r>
            <a:r>
              <a:rPr sz="2000" b="1" dirty="0">
                <a:latin typeface="Trebuchet MS"/>
                <a:cs typeface="Trebuchet MS"/>
              </a:rPr>
              <a:t>treatment</a:t>
            </a:r>
            <a:r>
              <a:rPr sz="2000" spc="45" dirty="0">
                <a:latin typeface="Times New Roman"/>
                <a:cs typeface="Times New Roman"/>
              </a:rPr>
              <a:t> </a:t>
            </a:r>
            <a:r>
              <a:rPr sz="2000" b="1" dirty="0">
                <a:latin typeface="Trebuchet MS"/>
                <a:cs typeface="Trebuchet MS"/>
              </a:rPr>
              <a:t>of</a:t>
            </a:r>
            <a:r>
              <a:rPr sz="2000" spc="75" dirty="0">
                <a:latin typeface="Times New Roman"/>
                <a:cs typeface="Times New Roman"/>
              </a:rPr>
              <a:t> </a:t>
            </a:r>
            <a:r>
              <a:rPr sz="2000" b="1" dirty="0">
                <a:latin typeface="Trebuchet MS"/>
                <a:cs typeface="Trebuchet MS"/>
              </a:rPr>
              <a:t>their</a:t>
            </a:r>
            <a:r>
              <a:rPr sz="2000" spc="60" dirty="0">
                <a:latin typeface="Times New Roman"/>
                <a:cs typeface="Times New Roman"/>
              </a:rPr>
              <a:t> </a:t>
            </a:r>
            <a:r>
              <a:rPr sz="2000" b="1" dirty="0">
                <a:latin typeface="Trebuchet MS"/>
                <a:cs typeface="Trebuchet MS"/>
              </a:rPr>
              <a:t>menopause</a:t>
            </a:r>
            <a:r>
              <a:rPr sz="2000" spc="60" dirty="0">
                <a:latin typeface="Times New Roman"/>
                <a:cs typeface="Times New Roman"/>
              </a:rPr>
              <a:t> </a:t>
            </a:r>
            <a:r>
              <a:rPr sz="2000" b="1" dirty="0">
                <a:latin typeface="Trebuchet MS"/>
                <a:cs typeface="Trebuchet MS"/>
              </a:rPr>
              <a:t>symptoms</a:t>
            </a:r>
            <a:r>
              <a:rPr sz="2000" spc="55" dirty="0">
                <a:latin typeface="Times New Roman"/>
                <a:cs typeface="Times New Roman"/>
              </a:rPr>
              <a:t> </a:t>
            </a:r>
            <a:r>
              <a:rPr sz="2000" b="1" dirty="0">
                <a:latin typeface="Trebuchet MS"/>
                <a:cs typeface="Trebuchet MS"/>
              </a:rPr>
              <a:t>or</a:t>
            </a:r>
            <a:r>
              <a:rPr sz="2000" spc="70" dirty="0">
                <a:latin typeface="Times New Roman"/>
                <a:cs typeface="Times New Roman"/>
              </a:rPr>
              <a:t> </a:t>
            </a:r>
            <a:r>
              <a:rPr sz="2000" b="1" dirty="0">
                <a:latin typeface="Trebuchet MS"/>
                <a:cs typeface="Trebuchet MS"/>
              </a:rPr>
              <a:t>who</a:t>
            </a:r>
            <a:r>
              <a:rPr sz="2000" spc="70" dirty="0">
                <a:latin typeface="Times New Roman"/>
                <a:cs typeface="Times New Roman"/>
              </a:rPr>
              <a:t> </a:t>
            </a:r>
            <a:r>
              <a:rPr sz="2000" b="1" dirty="0">
                <a:latin typeface="Trebuchet MS"/>
                <a:cs typeface="Trebuchet MS"/>
              </a:rPr>
              <a:t>have</a:t>
            </a:r>
            <a:r>
              <a:rPr sz="2000" spc="70" dirty="0">
                <a:latin typeface="Times New Roman"/>
                <a:cs typeface="Times New Roman"/>
              </a:rPr>
              <a:t> </a:t>
            </a:r>
            <a:r>
              <a:rPr sz="2000" b="1" dirty="0">
                <a:latin typeface="Trebuchet MS"/>
                <a:cs typeface="Trebuchet MS"/>
              </a:rPr>
              <a:t>had</a:t>
            </a:r>
            <a:r>
              <a:rPr sz="2000" spc="65" dirty="0">
                <a:latin typeface="Times New Roman"/>
                <a:cs typeface="Times New Roman"/>
              </a:rPr>
              <a:t> </a:t>
            </a:r>
            <a:r>
              <a:rPr lang="en-IE" sz="2000" b="1" spc="-25" dirty="0">
                <a:latin typeface="Trebuchet MS"/>
                <a:cs typeface="Times New Roman"/>
              </a:rPr>
              <a:t>bilateral oophorectomy ( both ovaries removed)</a:t>
            </a:r>
            <a:endParaRPr sz="2000" dirty="0">
              <a:latin typeface="Trebuchet MS"/>
              <a:cs typeface="Trebuchet MS"/>
            </a:endParaRPr>
          </a:p>
          <a:p>
            <a:pPr marL="241300" marR="107314" indent="-228600" algn="just">
              <a:lnSpc>
                <a:spcPct val="120000"/>
              </a:lnSpc>
              <a:spcBef>
                <a:spcPts val="1010"/>
              </a:spcBef>
              <a:buFont typeface="Wingdings"/>
              <a:buChar char=""/>
              <a:tabLst>
                <a:tab pos="241300" algn="l"/>
              </a:tabLst>
            </a:pPr>
            <a:r>
              <a:rPr sz="2000" dirty="0">
                <a:latin typeface="Trebuchet MS"/>
                <a:cs typeface="Trebuchet MS"/>
              </a:rPr>
              <a:t>There</a:t>
            </a:r>
            <a:r>
              <a:rPr sz="2000" spc="50" dirty="0">
                <a:latin typeface="Times New Roman"/>
                <a:cs typeface="Times New Roman"/>
              </a:rPr>
              <a:t> </a:t>
            </a:r>
            <a:r>
              <a:rPr sz="2000" dirty="0">
                <a:latin typeface="Trebuchet MS"/>
                <a:cs typeface="Trebuchet MS"/>
              </a:rPr>
              <a:t>is</a:t>
            </a:r>
            <a:r>
              <a:rPr sz="2000" spc="90" dirty="0">
                <a:latin typeface="Times New Roman"/>
                <a:cs typeface="Times New Roman"/>
              </a:rPr>
              <a:t> </a:t>
            </a:r>
            <a:r>
              <a:rPr sz="2000" dirty="0">
                <a:latin typeface="Trebuchet MS"/>
                <a:cs typeface="Trebuchet MS"/>
              </a:rPr>
              <a:t>no</a:t>
            </a:r>
            <a:r>
              <a:rPr sz="2000" spc="70" dirty="0">
                <a:latin typeface="Times New Roman"/>
                <a:cs typeface="Times New Roman"/>
              </a:rPr>
              <a:t> </a:t>
            </a:r>
            <a:r>
              <a:rPr sz="2000" dirty="0">
                <a:latin typeface="Trebuchet MS"/>
                <a:cs typeface="Trebuchet MS"/>
              </a:rPr>
              <a:t>evidence</a:t>
            </a:r>
            <a:r>
              <a:rPr sz="2000" spc="40" dirty="0">
                <a:latin typeface="Times New Roman"/>
                <a:cs typeface="Times New Roman"/>
              </a:rPr>
              <a:t> </a:t>
            </a:r>
            <a:r>
              <a:rPr sz="2000" dirty="0">
                <a:latin typeface="Trebuchet MS"/>
                <a:cs typeface="Trebuchet MS"/>
              </a:rPr>
              <a:t>that</a:t>
            </a:r>
            <a:r>
              <a:rPr sz="2000" spc="55" dirty="0">
                <a:latin typeface="Times New Roman"/>
                <a:cs typeface="Times New Roman"/>
              </a:rPr>
              <a:t> </a:t>
            </a:r>
            <a:r>
              <a:rPr sz="2000" dirty="0">
                <a:latin typeface="Trebuchet MS"/>
                <a:cs typeface="Trebuchet MS"/>
              </a:rPr>
              <a:t>any</a:t>
            </a:r>
            <a:r>
              <a:rPr sz="2000" spc="80" dirty="0">
                <a:latin typeface="Times New Roman"/>
                <a:cs typeface="Times New Roman"/>
              </a:rPr>
              <a:t> </a:t>
            </a:r>
            <a:r>
              <a:rPr sz="2000" dirty="0">
                <a:latin typeface="Trebuchet MS"/>
                <a:cs typeface="Trebuchet MS"/>
              </a:rPr>
              <a:t>other</a:t>
            </a:r>
            <a:r>
              <a:rPr sz="2000" spc="50" dirty="0">
                <a:latin typeface="Times New Roman"/>
                <a:cs typeface="Times New Roman"/>
              </a:rPr>
              <a:t> </a:t>
            </a:r>
            <a:r>
              <a:rPr sz="2000" dirty="0">
                <a:latin typeface="Trebuchet MS"/>
                <a:cs typeface="Trebuchet MS"/>
              </a:rPr>
              <a:t>alternative</a:t>
            </a:r>
            <a:r>
              <a:rPr sz="2000" spc="40" dirty="0">
                <a:latin typeface="Times New Roman"/>
                <a:cs typeface="Times New Roman"/>
              </a:rPr>
              <a:t> </a:t>
            </a:r>
            <a:r>
              <a:rPr sz="2000" dirty="0">
                <a:latin typeface="Trebuchet MS"/>
                <a:cs typeface="Trebuchet MS"/>
              </a:rPr>
              <a:t>treatment</a:t>
            </a:r>
            <a:r>
              <a:rPr sz="2000" spc="40" dirty="0">
                <a:latin typeface="Times New Roman"/>
                <a:cs typeface="Times New Roman"/>
              </a:rPr>
              <a:t> </a:t>
            </a:r>
            <a:r>
              <a:rPr sz="2000" dirty="0">
                <a:latin typeface="Trebuchet MS"/>
                <a:cs typeface="Trebuchet MS"/>
              </a:rPr>
              <a:t>for</a:t>
            </a:r>
            <a:r>
              <a:rPr sz="2000" spc="70" dirty="0">
                <a:latin typeface="Times New Roman"/>
                <a:cs typeface="Times New Roman"/>
              </a:rPr>
              <a:t> </a:t>
            </a:r>
            <a:r>
              <a:rPr sz="2000" dirty="0">
                <a:latin typeface="Trebuchet MS"/>
                <a:cs typeface="Trebuchet MS"/>
              </a:rPr>
              <a:t>menopause</a:t>
            </a:r>
            <a:r>
              <a:rPr sz="2000" spc="40" dirty="0">
                <a:latin typeface="Times New Roman"/>
                <a:cs typeface="Times New Roman"/>
              </a:rPr>
              <a:t> </a:t>
            </a:r>
            <a:r>
              <a:rPr sz="2000" dirty="0">
                <a:latin typeface="Trebuchet MS"/>
                <a:cs typeface="Trebuchet MS"/>
              </a:rPr>
              <a:t>symptoms</a:t>
            </a:r>
            <a:r>
              <a:rPr sz="2000" spc="65" dirty="0">
                <a:latin typeface="Times New Roman"/>
                <a:cs typeface="Times New Roman"/>
              </a:rPr>
              <a:t> </a:t>
            </a:r>
            <a:r>
              <a:rPr sz="2000" spc="-25" dirty="0">
                <a:latin typeface="Trebuchet MS"/>
                <a:cs typeface="Trebuchet MS"/>
              </a:rPr>
              <a:t>are</a:t>
            </a:r>
            <a:r>
              <a:rPr sz="2000" spc="-25" dirty="0">
                <a:latin typeface="Times New Roman"/>
                <a:cs typeface="Times New Roman"/>
              </a:rPr>
              <a:t> </a:t>
            </a:r>
            <a:r>
              <a:rPr sz="2000" dirty="0">
                <a:latin typeface="Trebuchet MS"/>
                <a:cs typeface="Trebuchet MS"/>
              </a:rPr>
              <a:t>beneficial</a:t>
            </a:r>
            <a:r>
              <a:rPr sz="2000" spc="30" dirty="0">
                <a:latin typeface="Times New Roman"/>
                <a:cs typeface="Times New Roman"/>
              </a:rPr>
              <a:t> </a:t>
            </a:r>
            <a:r>
              <a:rPr sz="2000" dirty="0">
                <a:latin typeface="Trebuchet MS"/>
                <a:cs typeface="Trebuchet MS"/>
              </a:rPr>
              <a:t>for</a:t>
            </a:r>
            <a:r>
              <a:rPr sz="2000" spc="55" dirty="0">
                <a:latin typeface="Times New Roman"/>
                <a:cs typeface="Times New Roman"/>
              </a:rPr>
              <a:t> </a:t>
            </a:r>
            <a:r>
              <a:rPr sz="2000" dirty="0">
                <a:latin typeface="Trebuchet MS"/>
                <a:cs typeface="Trebuchet MS"/>
              </a:rPr>
              <a:t>osteoporosis</a:t>
            </a:r>
            <a:r>
              <a:rPr sz="2000" spc="40" dirty="0">
                <a:latin typeface="Times New Roman"/>
                <a:cs typeface="Times New Roman"/>
              </a:rPr>
              <a:t> </a:t>
            </a:r>
            <a:r>
              <a:rPr sz="2000" dirty="0">
                <a:latin typeface="Trebuchet MS"/>
                <a:cs typeface="Trebuchet MS"/>
              </a:rPr>
              <a:t>prevention</a:t>
            </a:r>
            <a:r>
              <a:rPr sz="2000" spc="25" dirty="0">
                <a:latin typeface="Times New Roman"/>
                <a:cs typeface="Times New Roman"/>
              </a:rPr>
              <a:t> </a:t>
            </a:r>
            <a:r>
              <a:rPr sz="2000" dirty="0">
                <a:latin typeface="Trebuchet MS"/>
                <a:cs typeface="Trebuchet MS"/>
              </a:rPr>
              <a:t>but</a:t>
            </a:r>
            <a:r>
              <a:rPr sz="2000" spc="55" dirty="0">
                <a:latin typeface="Times New Roman"/>
                <a:cs typeface="Times New Roman"/>
              </a:rPr>
              <a:t> </a:t>
            </a:r>
            <a:r>
              <a:rPr sz="2000" dirty="0">
                <a:latin typeface="Trebuchet MS"/>
                <a:cs typeface="Trebuchet MS"/>
              </a:rPr>
              <a:t>the</a:t>
            </a:r>
            <a:r>
              <a:rPr sz="2000" spc="60" dirty="0">
                <a:latin typeface="Times New Roman"/>
                <a:cs typeface="Times New Roman"/>
              </a:rPr>
              <a:t> </a:t>
            </a:r>
            <a:r>
              <a:rPr sz="2000" dirty="0">
                <a:latin typeface="Trebuchet MS"/>
                <a:cs typeface="Trebuchet MS"/>
              </a:rPr>
              <a:t>benefit</a:t>
            </a:r>
            <a:r>
              <a:rPr sz="2000" spc="50" dirty="0">
                <a:latin typeface="Times New Roman"/>
                <a:cs typeface="Times New Roman"/>
              </a:rPr>
              <a:t> </a:t>
            </a:r>
            <a:r>
              <a:rPr sz="2000" dirty="0">
                <a:latin typeface="Trebuchet MS"/>
                <a:cs typeface="Trebuchet MS"/>
              </a:rPr>
              <a:t>of</a:t>
            </a:r>
            <a:r>
              <a:rPr sz="2000" spc="65" dirty="0">
                <a:latin typeface="Times New Roman"/>
                <a:cs typeface="Times New Roman"/>
              </a:rPr>
              <a:t> </a:t>
            </a:r>
            <a:r>
              <a:rPr sz="2000" dirty="0">
                <a:latin typeface="Trebuchet MS"/>
                <a:cs typeface="Trebuchet MS"/>
              </a:rPr>
              <a:t>HRT</a:t>
            </a:r>
            <a:r>
              <a:rPr sz="2000" spc="45" dirty="0">
                <a:latin typeface="Times New Roman"/>
                <a:cs typeface="Times New Roman"/>
              </a:rPr>
              <a:t> </a:t>
            </a:r>
            <a:r>
              <a:rPr sz="2000" dirty="0">
                <a:latin typeface="Trebuchet MS"/>
                <a:cs typeface="Trebuchet MS"/>
              </a:rPr>
              <a:t>on</a:t>
            </a:r>
            <a:r>
              <a:rPr sz="2000" spc="55" dirty="0">
                <a:latin typeface="Times New Roman"/>
                <a:cs typeface="Times New Roman"/>
              </a:rPr>
              <a:t> </a:t>
            </a:r>
            <a:r>
              <a:rPr lang="en-IE" sz="2000" dirty="0">
                <a:latin typeface="Trebuchet MS"/>
                <a:cs typeface="Times New Roman"/>
              </a:rPr>
              <a:t>o</a:t>
            </a:r>
            <a:r>
              <a:rPr lang="en-IE" sz="2000" dirty="0">
                <a:latin typeface="Trebuchet MS"/>
                <a:cs typeface="Trebuchet MS"/>
              </a:rPr>
              <a:t>steoporosis</a:t>
            </a:r>
            <a:r>
              <a:rPr sz="2000" spc="45" dirty="0">
                <a:latin typeface="Times New Roman"/>
                <a:cs typeface="Times New Roman"/>
              </a:rPr>
              <a:t> </a:t>
            </a:r>
            <a:r>
              <a:rPr sz="2000" dirty="0">
                <a:latin typeface="Trebuchet MS"/>
                <a:cs typeface="Trebuchet MS"/>
              </a:rPr>
              <a:t>is</a:t>
            </a:r>
            <a:r>
              <a:rPr sz="2000" spc="65" dirty="0">
                <a:latin typeface="Times New Roman"/>
                <a:cs typeface="Times New Roman"/>
              </a:rPr>
              <a:t> </a:t>
            </a:r>
            <a:r>
              <a:rPr sz="2000" dirty="0">
                <a:latin typeface="Trebuchet MS"/>
                <a:cs typeface="Trebuchet MS"/>
              </a:rPr>
              <a:t>quickly</a:t>
            </a:r>
            <a:r>
              <a:rPr sz="2000" spc="50" dirty="0">
                <a:latin typeface="Times New Roman"/>
                <a:cs typeface="Times New Roman"/>
              </a:rPr>
              <a:t> </a:t>
            </a:r>
            <a:r>
              <a:rPr sz="2000" dirty="0">
                <a:latin typeface="Trebuchet MS"/>
                <a:cs typeface="Trebuchet MS"/>
              </a:rPr>
              <a:t>lost</a:t>
            </a:r>
            <a:r>
              <a:rPr sz="2000" spc="60" dirty="0">
                <a:latin typeface="Times New Roman"/>
                <a:cs typeface="Times New Roman"/>
              </a:rPr>
              <a:t> </a:t>
            </a:r>
            <a:r>
              <a:rPr sz="2000" spc="-20" dirty="0">
                <a:latin typeface="Trebuchet MS"/>
                <a:cs typeface="Trebuchet MS"/>
              </a:rPr>
              <a:t>when</a:t>
            </a:r>
            <a:r>
              <a:rPr sz="2000" spc="-20" dirty="0">
                <a:latin typeface="Times New Roman"/>
                <a:cs typeface="Times New Roman"/>
              </a:rPr>
              <a:t> </a:t>
            </a:r>
            <a:r>
              <a:rPr sz="2000" dirty="0">
                <a:latin typeface="Trebuchet MS"/>
                <a:cs typeface="Trebuchet MS"/>
              </a:rPr>
              <a:t>HRT</a:t>
            </a:r>
            <a:r>
              <a:rPr sz="2000" spc="40" dirty="0">
                <a:latin typeface="Times New Roman"/>
                <a:cs typeface="Times New Roman"/>
              </a:rPr>
              <a:t> </a:t>
            </a:r>
            <a:r>
              <a:rPr sz="2000" dirty="0">
                <a:latin typeface="Trebuchet MS"/>
                <a:cs typeface="Trebuchet MS"/>
              </a:rPr>
              <a:t>is</a:t>
            </a:r>
            <a:r>
              <a:rPr sz="2000" spc="80" dirty="0">
                <a:latin typeface="Times New Roman"/>
                <a:cs typeface="Times New Roman"/>
              </a:rPr>
              <a:t> </a:t>
            </a:r>
            <a:r>
              <a:rPr sz="2000" dirty="0">
                <a:latin typeface="Trebuchet MS"/>
                <a:cs typeface="Trebuchet MS"/>
              </a:rPr>
              <a:t>stopped</a:t>
            </a:r>
            <a:r>
              <a:rPr sz="2000" spc="50" dirty="0">
                <a:latin typeface="Times New Roman"/>
                <a:cs typeface="Times New Roman"/>
              </a:rPr>
              <a:t> </a:t>
            </a:r>
            <a:r>
              <a:rPr sz="2000" dirty="0">
                <a:latin typeface="Trebuchet MS"/>
                <a:cs typeface="Trebuchet MS"/>
              </a:rPr>
              <a:t>so</a:t>
            </a:r>
            <a:r>
              <a:rPr sz="2000" spc="70" dirty="0">
                <a:latin typeface="Times New Roman"/>
                <a:cs typeface="Times New Roman"/>
              </a:rPr>
              <a:t> </a:t>
            </a:r>
            <a:r>
              <a:rPr sz="2000" dirty="0">
                <a:solidFill>
                  <a:srgbClr val="2E5496"/>
                </a:solidFill>
                <a:latin typeface="Trebuchet MS"/>
                <a:cs typeface="Trebuchet MS"/>
              </a:rPr>
              <a:t>another</a:t>
            </a:r>
            <a:r>
              <a:rPr sz="2000" spc="40" dirty="0">
                <a:solidFill>
                  <a:srgbClr val="2E5496"/>
                </a:solidFill>
                <a:latin typeface="Times New Roman"/>
                <a:cs typeface="Times New Roman"/>
              </a:rPr>
              <a:t> </a:t>
            </a:r>
            <a:r>
              <a:rPr sz="2000" dirty="0">
                <a:solidFill>
                  <a:srgbClr val="2E5496"/>
                </a:solidFill>
                <a:latin typeface="Trebuchet MS"/>
                <a:cs typeface="Trebuchet MS"/>
              </a:rPr>
              <a:t>therapy</a:t>
            </a:r>
            <a:r>
              <a:rPr sz="2000" spc="50" dirty="0">
                <a:solidFill>
                  <a:srgbClr val="2E5496"/>
                </a:solidFill>
                <a:latin typeface="Times New Roman"/>
                <a:cs typeface="Times New Roman"/>
              </a:rPr>
              <a:t> </a:t>
            </a:r>
            <a:r>
              <a:rPr sz="2000" dirty="0">
                <a:solidFill>
                  <a:srgbClr val="2E5496"/>
                </a:solidFill>
                <a:latin typeface="Trebuchet MS"/>
                <a:cs typeface="Trebuchet MS"/>
              </a:rPr>
              <a:t>must</a:t>
            </a:r>
            <a:r>
              <a:rPr sz="2000" spc="60" dirty="0">
                <a:solidFill>
                  <a:srgbClr val="2E5496"/>
                </a:solidFill>
                <a:latin typeface="Times New Roman"/>
                <a:cs typeface="Times New Roman"/>
              </a:rPr>
              <a:t> </a:t>
            </a:r>
            <a:r>
              <a:rPr sz="2000" dirty="0">
                <a:solidFill>
                  <a:srgbClr val="2E5496"/>
                </a:solidFill>
                <a:latin typeface="Trebuchet MS"/>
                <a:cs typeface="Trebuchet MS"/>
              </a:rPr>
              <a:t>be</a:t>
            </a:r>
            <a:r>
              <a:rPr sz="2000" spc="60" dirty="0">
                <a:solidFill>
                  <a:srgbClr val="2E5496"/>
                </a:solidFill>
                <a:latin typeface="Times New Roman"/>
                <a:cs typeface="Times New Roman"/>
              </a:rPr>
              <a:t> </a:t>
            </a:r>
            <a:r>
              <a:rPr sz="2000" spc="-10" dirty="0">
                <a:solidFill>
                  <a:srgbClr val="2E5496"/>
                </a:solidFill>
                <a:latin typeface="Trebuchet MS"/>
                <a:cs typeface="Trebuchet MS"/>
              </a:rPr>
              <a:t>offered</a:t>
            </a:r>
            <a:endParaRPr sz="2000" dirty="0">
              <a:latin typeface="Trebuchet MS"/>
              <a:cs typeface="Trebuchet MS"/>
            </a:endParaRPr>
          </a:p>
          <a:p>
            <a:pPr marL="241300" marR="272415" indent="-228600">
              <a:lnSpc>
                <a:spcPct val="121200"/>
              </a:lnSpc>
              <a:spcBef>
                <a:spcPts val="1220"/>
              </a:spcBef>
              <a:buSzPct val="111111"/>
              <a:buFont typeface="Wingdings"/>
              <a:buChar char=""/>
              <a:tabLst>
                <a:tab pos="241300" algn="l"/>
                <a:tab pos="316865" algn="l"/>
              </a:tabLst>
            </a:pPr>
            <a:r>
              <a:rPr sz="1800" dirty="0">
                <a:solidFill>
                  <a:srgbClr val="2E5496"/>
                </a:solidFill>
                <a:latin typeface="Trebuchet MS"/>
                <a:cs typeface="Trebuchet MS"/>
              </a:rPr>
              <a:t>	</a:t>
            </a:r>
            <a:r>
              <a:rPr sz="1800" b="1" dirty="0">
                <a:solidFill>
                  <a:srgbClr val="2E5496"/>
                </a:solidFill>
                <a:latin typeface="Trebuchet MS"/>
                <a:cs typeface="Trebuchet MS"/>
              </a:rPr>
              <a:t>Bisphosphonates</a:t>
            </a:r>
            <a:r>
              <a:rPr sz="1800" spc="15" dirty="0">
                <a:solidFill>
                  <a:srgbClr val="2E5496"/>
                </a:solidFill>
                <a:latin typeface="Times New Roman"/>
                <a:cs typeface="Times New Roman"/>
              </a:rPr>
              <a:t> </a:t>
            </a:r>
            <a:r>
              <a:rPr sz="1800" dirty="0">
                <a:latin typeface="Trebuchet MS"/>
                <a:cs typeface="Trebuchet MS"/>
              </a:rPr>
              <a:t>may</a:t>
            </a:r>
            <a:r>
              <a:rPr sz="1800" spc="30" dirty="0">
                <a:latin typeface="Times New Roman"/>
                <a:cs typeface="Times New Roman"/>
              </a:rPr>
              <a:t> </a:t>
            </a:r>
            <a:r>
              <a:rPr sz="1800" dirty="0">
                <a:latin typeface="Trebuchet MS"/>
                <a:cs typeface="Trebuchet MS"/>
              </a:rPr>
              <a:t>reduce</a:t>
            </a:r>
            <a:r>
              <a:rPr sz="1800" spc="40" dirty="0">
                <a:latin typeface="Times New Roman"/>
                <a:cs typeface="Times New Roman"/>
              </a:rPr>
              <a:t> </a:t>
            </a:r>
            <a:r>
              <a:rPr sz="1800" dirty="0">
                <a:latin typeface="Trebuchet MS"/>
                <a:cs typeface="Trebuchet MS"/>
              </a:rPr>
              <a:t>bone</a:t>
            </a:r>
            <a:r>
              <a:rPr sz="1800" spc="15" dirty="0">
                <a:latin typeface="Times New Roman"/>
                <a:cs typeface="Times New Roman"/>
              </a:rPr>
              <a:t> </a:t>
            </a:r>
            <a:r>
              <a:rPr sz="1800" dirty="0">
                <a:latin typeface="Trebuchet MS"/>
                <a:cs typeface="Trebuchet MS"/>
              </a:rPr>
              <a:t>recurrence</a:t>
            </a:r>
            <a:r>
              <a:rPr sz="1800" spc="55" dirty="0">
                <a:latin typeface="Times New Roman"/>
                <a:cs typeface="Times New Roman"/>
              </a:rPr>
              <a:t> </a:t>
            </a:r>
            <a:r>
              <a:rPr sz="1800" dirty="0">
                <a:latin typeface="Trebuchet MS"/>
                <a:cs typeface="Trebuchet MS"/>
              </a:rPr>
              <a:t>and</a:t>
            </a:r>
            <a:r>
              <a:rPr sz="1800" spc="40" dirty="0">
                <a:latin typeface="Times New Roman"/>
                <a:cs typeface="Times New Roman"/>
              </a:rPr>
              <a:t> </a:t>
            </a:r>
            <a:r>
              <a:rPr sz="1800" b="1" dirty="0">
                <a:solidFill>
                  <a:srgbClr val="2E5496"/>
                </a:solidFill>
                <a:latin typeface="Trebuchet MS"/>
                <a:cs typeface="Trebuchet MS"/>
              </a:rPr>
              <a:t>breast</a:t>
            </a:r>
            <a:r>
              <a:rPr sz="1800" spc="45" dirty="0">
                <a:solidFill>
                  <a:srgbClr val="2E5496"/>
                </a:solidFill>
                <a:latin typeface="Times New Roman"/>
                <a:cs typeface="Times New Roman"/>
              </a:rPr>
              <a:t> </a:t>
            </a:r>
            <a:r>
              <a:rPr sz="1800" b="1" dirty="0">
                <a:solidFill>
                  <a:srgbClr val="2E5496"/>
                </a:solidFill>
                <a:latin typeface="Trebuchet MS"/>
                <a:cs typeface="Trebuchet MS"/>
              </a:rPr>
              <a:t>cancer</a:t>
            </a:r>
            <a:r>
              <a:rPr sz="1800" spc="30" dirty="0">
                <a:solidFill>
                  <a:srgbClr val="2E5496"/>
                </a:solidFill>
                <a:latin typeface="Times New Roman"/>
                <a:cs typeface="Times New Roman"/>
              </a:rPr>
              <a:t> </a:t>
            </a:r>
            <a:r>
              <a:rPr sz="1800" b="1" dirty="0">
                <a:solidFill>
                  <a:srgbClr val="2E5496"/>
                </a:solidFill>
                <a:latin typeface="Trebuchet MS"/>
                <a:cs typeface="Trebuchet MS"/>
              </a:rPr>
              <a:t>mortality</a:t>
            </a:r>
            <a:r>
              <a:rPr sz="1800" spc="40" dirty="0">
                <a:solidFill>
                  <a:srgbClr val="2E5496"/>
                </a:solidFill>
                <a:latin typeface="Times New Roman"/>
                <a:cs typeface="Times New Roman"/>
              </a:rPr>
              <a:t> </a:t>
            </a:r>
            <a:r>
              <a:rPr sz="1800" dirty="0">
                <a:latin typeface="Trebuchet MS"/>
                <a:cs typeface="Trebuchet MS"/>
              </a:rPr>
              <a:t>in</a:t>
            </a:r>
            <a:r>
              <a:rPr sz="1800" spc="30" dirty="0">
                <a:latin typeface="Times New Roman"/>
                <a:cs typeface="Times New Roman"/>
              </a:rPr>
              <a:t> </a:t>
            </a:r>
            <a:r>
              <a:rPr sz="1800" spc="-10" dirty="0">
                <a:latin typeface="Trebuchet MS"/>
                <a:cs typeface="Trebuchet MS"/>
              </a:rPr>
              <a:t>postmenopausal</a:t>
            </a:r>
            <a:r>
              <a:rPr sz="1800" spc="-10" dirty="0">
                <a:latin typeface="Times New Roman"/>
                <a:cs typeface="Times New Roman"/>
              </a:rPr>
              <a:t> </a:t>
            </a:r>
            <a:r>
              <a:rPr sz="1800" dirty="0">
                <a:latin typeface="Trebuchet MS"/>
                <a:cs typeface="Trebuchet MS"/>
              </a:rPr>
              <a:t>women</a:t>
            </a:r>
            <a:r>
              <a:rPr sz="1800" spc="40" dirty="0">
                <a:latin typeface="Times New Roman"/>
                <a:cs typeface="Times New Roman"/>
              </a:rPr>
              <a:t> </a:t>
            </a:r>
            <a:r>
              <a:rPr sz="1800" dirty="0">
                <a:latin typeface="Trebuchet MS"/>
                <a:cs typeface="Trebuchet MS"/>
              </a:rPr>
              <a:t>with</a:t>
            </a:r>
            <a:r>
              <a:rPr sz="1800" spc="40" dirty="0">
                <a:latin typeface="Times New Roman"/>
                <a:cs typeface="Times New Roman"/>
              </a:rPr>
              <a:t> </a:t>
            </a:r>
            <a:r>
              <a:rPr sz="1800" spc="-10" dirty="0">
                <a:latin typeface="Trebuchet MS"/>
                <a:cs typeface="Trebuchet MS"/>
              </a:rPr>
              <a:t>early-</a:t>
            </a:r>
            <a:r>
              <a:rPr sz="1800" dirty="0">
                <a:latin typeface="Trebuchet MS"/>
                <a:cs typeface="Trebuchet MS"/>
              </a:rPr>
              <a:t>stage</a:t>
            </a:r>
            <a:r>
              <a:rPr sz="1800" spc="45" dirty="0">
                <a:latin typeface="Times New Roman"/>
                <a:cs typeface="Times New Roman"/>
              </a:rPr>
              <a:t> </a:t>
            </a:r>
            <a:r>
              <a:rPr sz="1800" dirty="0">
                <a:latin typeface="Trebuchet MS"/>
                <a:cs typeface="Trebuchet MS"/>
              </a:rPr>
              <a:t>disease</a:t>
            </a:r>
            <a:r>
              <a:rPr sz="1800" spc="35" dirty="0">
                <a:latin typeface="Times New Roman"/>
                <a:cs typeface="Times New Roman"/>
              </a:rPr>
              <a:t> </a:t>
            </a:r>
            <a:r>
              <a:rPr sz="1800" dirty="0">
                <a:latin typeface="Trebuchet MS"/>
                <a:cs typeface="Trebuchet MS"/>
              </a:rPr>
              <a:t>and</a:t>
            </a:r>
            <a:r>
              <a:rPr sz="1800" spc="35" dirty="0">
                <a:latin typeface="Times New Roman"/>
                <a:cs typeface="Times New Roman"/>
              </a:rPr>
              <a:t> </a:t>
            </a:r>
            <a:r>
              <a:rPr sz="1800" dirty="0">
                <a:latin typeface="Trebuchet MS"/>
                <a:cs typeface="Trebuchet MS"/>
              </a:rPr>
              <a:t>is</a:t>
            </a:r>
            <a:r>
              <a:rPr sz="1800" spc="35" dirty="0">
                <a:latin typeface="Times New Roman"/>
                <a:cs typeface="Times New Roman"/>
              </a:rPr>
              <a:t> </a:t>
            </a:r>
            <a:r>
              <a:rPr sz="1800" dirty="0">
                <a:latin typeface="Trebuchet MS"/>
                <a:cs typeface="Trebuchet MS"/>
              </a:rPr>
              <a:t>offered</a:t>
            </a:r>
            <a:r>
              <a:rPr sz="1800" spc="60" dirty="0">
                <a:latin typeface="Times New Roman"/>
                <a:cs typeface="Times New Roman"/>
              </a:rPr>
              <a:t> </a:t>
            </a:r>
            <a:r>
              <a:rPr sz="1800" dirty="0">
                <a:latin typeface="Trebuchet MS"/>
                <a:cs typeface="Trebuchet MS"/>
              </a:rPr>
              <a:t>to</a:t>
            </a:r>
            <a:r>
              <a:rPr sz="1800" spc="35" dirty="0">
                <a:latin typeface="Times New Roman"/>
                <a:cs typeface="Times New Roman"/>
              </a:rPr>
              <a:t> </a:t>
            </a:r>
            <a:r>
              <a:rPr sz="1800" dirty="0">
                <a:latin typeface="Trebuchet MS"/>
                <a:cs typeface="Trebuchet MS"/>
              </a:rPr>
              <a:t>postmenopausal</a:t>
            </a:r>
            <a:r>
              <a:rPr sz="1800" spc="30" dirty="0">
                <a:latin typeface="Times New Roman"/>
                <a:cs typeface="Times New Roman"/>
              </a:rPr>
              <a:t> </a:t>
            </a:r>
            <a:r>
              <a:rPr sz="1800" dirty="0">
                <a:latin typeface="Trebuchet MS"/>
                <a:cs typeface="Trebuchet MS"/>
              </a:rPr>
              <a:t>women</a:t>
            </a:r>
            <a:r>
              <a:rPr sz="1800" spc="45" dirty="0">
                <a:latin typeface="Times New Roman"/>
                <a:cs typeface="Times New Roman"/>
              </a:rPr>
              <a:t> </a:t>
            </a:r>
            <a:r>
              <a:rPr sz="1800" dirty="0">
                <a:latin typeface="Trebuchet MS"/>
                <a:cs typeface="Trebuchet MS"/>
              </a:rPr>
              <a:t>with</a:t>
            </a:r>
            <a:r>
              <a:rPr sz="1800" spc="40" dirty="0">
                <a:latin typeface="Times New Roman"/>
                <a:cs typeface="Times New Roman"/>
              </a:rPr>
              <a:t> </a:t>
            </a:r>
            <a:r>
              <a:rPr sz="1800" dirty="0">
                <a:latin typeface="Trebuchet MS"/>
                <a:cs typeface="Trebuchet MS"/>
              </a:rPr>
              <a:t>lymph</a:t>
            </a:r>
            <a:r>
              <a:rPr sz="1800" spc="30" dirty="0">
                <a:latin typeface="Times New Roman"/>
                <a:cs typeface="Times New Roman"/>
              </a:rPr>
              <a:t> </a:t>
            </a:r>
            <a:r>
              <a:rPr sz="1800" spc="-20" dirty="0">
                <a:latin typeface="Trebuchet MS"/>
                <a:cs typeface="Trebuchet MS"/>
              </a:rPr>
              <a:t>node</a:t>
            </a:r>
            <a:r>
              <a:rPr sz="1800" spc="-20" dirty="0">
                <a:latin typeface="Times New Roman"/>
                <a:cs typeface="Times New Roman"/>
              </a:rPr>
              <a:t> </a:t>
            </a:r>
            <a:r>
              <a:rPr sz="1800" dirty="0">
                <a:latin typeface="Trebuchet MS"/>
                <a:cs typeface="Trebuchet MS"/>
              </a:rPr>
              <a:t>involvement</a:t>
            </a:r>
            <a:r>
              <a:rPr sz="1800" spc="65" dirty="0">
                <a:latin typeface="Times New Roman"/>
                <a:cs typeface="Times New Roman"/>
              </a:rPr>
              <a:t> </a:t>
            </a:r>
            <a:r>
              <a:rPr sz="1800" dirty="0">
                <a:latin typeface="Trebuchet MS"/>
                <a:cs typeface="Trebuchet MS"/>
              </a:rPr>
              <a:t>(considered</a:t>
            </a:r>
            <a:r>
              <a:rPr sz="1800" spc="30" dirty="0">
                <a:latin typeface="Times New Roman"/>
                <a:cs typeface="Times New Roman"/>
              </a:rPr>
              <a:t> </a:t>
            </a:r>
            <a:r>
              <a:rPr sz="1800" dirty="0">
                <a:latin typeface="Trebuchet MS"/>
                <a:cs typeface="Trebuchet MS"/>
              </a:rPr>
              <a:t>in</a:t>
            </a:r>
            <a:r>
              <a:rPr sz="1800" spc="45" dirty="0">
                <a:latin typeface="Times New Roman"/>
                <a:cs typeface="Times New Roman"/>
              </a:rPr>
              <a:t> </a:t>
            </a:r>
            <a:r>
              <a:rPr sz="1800" dirty="0">
                <a:latin typeface="Trebuchet MS"/>
                <a:cs typeface="Trebuchet MS"/>
              </a:rPr>
              <a:t>people</a:t>
            </a:r>
            <a:r>
              <a:rPr sz="1800" spc="25" dirty="0">
                <a:latin typeface="Times New Roman"/>
                <a:cs typeface="Times New Roman"/>
              </a:rPr>
              <a:t> </a:t>
            </a:r>
            <a:r>
              <a:rPr sz="1800" dirty="0">
                <a:latin typeface="Trebuchet MS"/>
                <a:cs typeface="Trebuchet MS"/>
              </a:rPr>
              <a:t>without</a:t>
            </a:r>
            <a:r>
              <a:rPr sz="1800" spc="35" dirty="0">
                <a:latin typeface="Times New Roman"/>
                <a:cs typeface="Times New Roman"/>
              </a:rPr>
              <a:t> </a:t>
            </a:r>
            <a:r>
              <a:rPr sz="1800" dirty="0">
                <a:latin typeface="Trebuchet MS"/>
                <a:cs typeface="Trebuchet MS"/>
              </a:rPr>
              <a:t>nodal</a:t>
            </a:r>
            <a:r>
              <a:rPr sz="1800" spc="40" dirty="0">
                <a:latin typeface="Times New Roman"/>
                <a:cs typeface="Times New Roman"/>
              </a:rPr>
              <a:t> </a:t>
            </a:r>
            <a:r>
              <a:rPr sz="1800" dirty="0">
                <a:latin typeface="Trebuchet MS"/>
                <a:cs typeface="Trebuchet MS"/>
              </a:rPr>
              <a:t>involvement</a:t>
            </a:r>
            <a:r>
              <a:rPr sz="1800" spc="70" dirty="0">
                <a:latin typeface="Times New Roman"/>
                <a:cs typeface="Times New Roman"/>
              </a:rPr>
              <a:t> </a:t>
            </a:r>
            <a:r>
              <a:rPr sz="1800" dirty="0">
                <a:latin typeface="Trebuchet MS"/>
                <a:cs typeface="Trebuchet MS"/>
              </a:rPr>
              <a:t>but</a:t>
            </a:r>
            <a:r>
              <a:rPr sz="1800" spc="35" dirty="0">
                <a:latin typeface="Times New Roman"/>
                <a:cs typeface="Times New Roman"/>
              </a:rPr>
              <a:t> </a:t>
            </a:r>
            <a:r>
              <a:rPr sz="1800" dirty="0">
                <a:latin typeface="Trebuchet MS"/>
                <a:cs typeface="Trebuchet MS"/>
              </a:rPr>
              <a:t>considered</a:t>
            </a:r>
            <a:r>
              <a:rPr sz="1800" spc="30" dirty="0">
                <a:latin typeface="Times New Roman"/>
                <a:cs typeface="Times New Roman"/>
              </a:rPr>
              <a:t> </a:t>
            </a:r>
            <a:r>
              <a:rPr sz="1800" dirty="0">
                <a:latin typeface="Trebuchet MS"/>
                <a:cs typeface="Trebuchet MS"/>
              </a:rPr>
              <a:t>at</a:t>
            </a:r>
            <a:r>
              <a:rPr sz="1800" spc="40" dirty="0">
                <a:latin typeface="Times New Roman"/>
                <a:cs typeface="Times New Roman"/>
              </a:rPr>
              <a:t> </a:t>
            </a:r>
            <a:r>
              <a:rPr sz="1800" dirty="0">
                <a:latin typeface="Trebuchet MS"/>
                <a:cs typeface="Trebuchet MS"/>
              </a:rPr>
              <a:t>high</a:t>
            </a:r>
            <a:r>
              <a:rPr sz="1800" spc="45" dirty="0">
                <a:latin typeface="Times New Roman"/>
                <a:cs typeface="Times New Roman"/>
              </a:rPr>
              <a:t> </a:t>
            </a:r>
            <a:r>
              <a:rPr sz="1800" dirty="0">
                <a:latin typeface="Trebuchet MS"/>
                <a:cs typeface="Trebuchet MS"/>
              </a:rPr>
              <a:t>risk</a:t>
            </a:r>
            <a:r>
              <a:rPr sz="1800" spc="30" dirty="0">
                <a:latin typeface="Times New Roman"/>
                <a:cs typeface="Times New Roman"/>
              </a:rPr>
              <a:t> </a:t>
            </a:r>
            <a:r>
              <a:rPr sz="1800" spc="-25" dirty="0">
                <a:latin typeface="Trebuchet MS"/>
                <a:cs typeface="Trebuchet MS"/>
              </a:rPr>
              <a:t>of</a:t>
            </a:r>
            <a:r>
              <a:rPr sz="1800" spc="-25" dirty="0">
                <a:latin typeface="Times New Roman"/>
                <a:cs typeface="Times New Roman"/>
              </a:rPr>
              <a:t> </a:t>
            </a:r>
            <a:r>
              <a:rPr sz="1800" dirty="0">
                <a:latin typeface="Trebuchet MS"/>
                <a:cs typeface="Trebuchet MS"/>
              </a:rPr>
              <a:t>recurrence)</a:t>
            </a:r>
            <a:r>
              <a:rPr sz="1800" spc="-20" dirty="0">
                <a:latin typeface="Times New Roman"/>
                <a:cs typeface="Times New Roman"/>
              </a:rPr>
              <a:t> </a:t>
            </a:r>
            <a:r>
              <a:rPr sz="1800" spc="-50" dirty="0">
                <a:latin typeface="Trebuchet MS"/>
                <a:cs typeface="Trebuchet MS"/>
              </a:rPr>
              <a:t>*</a:t>
            </a:r>
            <a:endParaRPr sz="18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72236" y="441706"/>
            <a:ext cx="8564245" cy="696595"/>
          </a:xfrm>
          <a:prstGeom prst="rect">
            <a:avLst/>
          </a:prstGeom>
        </p:spPr>
        <p:txBody>
          <a:bodyPr vert="horz" wrap="square" lIns="0" tIns="13335" rIns="0" bIns="0" rtlCol="0">
            <a:spAutoFit/>
          </a:bodyPr>
          <a:lstStyle/>
          <a:p>
            <a:pPr marL="12700">
              <a:lnSpc>
                <a:spcPct val="100000"/>
              </a:lnSpc>
              <a:spcBef>
                <a:spcPts val="105"/>
              </a:spcBef>
            </a:pPr>
            <a:r>
              <a:rPr spc="-40" dirty="0"/>
              <a:t>New</a:t>
            </a:r>
            <a:r>
              <a:rPr b="0" spc="-235" dirty="0">
                <a:latin typeface="Times New Roman"/>
                <a:cs typeface="Times New Roman"/>
              </a:rPr>
              <a:t> </a:t>
            </a:r>
            <a:r>
              <a:rPr spc="-40" dirty="0"/>
              <a:t>options</a:t>
            </a:r>
            <a:r>
              <a:rPr b="0" spc="-235" dirty="0">
                <a:latin typeface="Times New Roman"/>
                <a:cs typeface="Times New Roman"/>
              </a:rPr>
              <a:t> </a:t>
            </a:r>
            <a:r>
              <a:rPr spc="-50" dirty="0"/>
              <a:t>for</a:t>
            </a:r>
            <a:r>
              <a:rPr b="0" spc="-225" dirty="0">
                <a:latin typeface="Times New Roman"/>
                <a:cs typeface="Times New Roman"/>
              </a:rPr>
              <a:t> </a:t>
            </a:r>
            <a:r>
              <a:rPr spc="-25" dirty="0"/>
              <a:t>flushes</a:t>
            </a:r>
            <a:r>
              <a:rPr b="0" spc="-240" dirty="0">
                <a:latin typeface="Times New Roman"/>
                <a:cs typeface="Times New Roman"/>
              </a:rPr>
              <a:t> </a:t>
            </a:r>
            <a:r>
              <a:rPr dirty="0"/>
              <a:t>on</a:t>
            </a:r>
            <a:r>
              <a:rPr b="0" spc="-240" dirty="0">
                <a:latin typeface="Times New Roman"/>
                <a:cs typeface="Times New Roman"/>
              </a:rPr>
              <a:t> </a:t>
            </a:r>
            <a:r>
              <a:rPr dirty="0"/>
              <a:t>the</a:t>
            </a:r>
            <a:r>
              <a:rPr b="0" spc="-225" dirty="0">
                <a:latin typeface="Times New Roman"/>
                <a:cs typeface="Times New Roman"/>
              </a:rPr>
              <a:t> </a:t>
            </a:r>
            <a:r>
              <a:rPr spc="-10" dirty="0"/>
              <a:t>horizon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53</a:t>
            </a:fld>
            <a:endParaRPr spc="-25" dirty="0"/>
          </a:p>
        </p:txBody>
      </p:sp>
      <p:sp>
        <p:nvSpPr>
          <p:cNvPr id="3" name="object 3"/>
          <p:cNvSpPr txBox="1"/>
          <p:nvPr/>
        </p:nvSpPr>
        <p:spPr>
          <a:xfrm>
            <a:off x="472236" y="1163777"/>
            <a:ext cx="10600055" cy="4686796"/>
          </a:xfrm>
          <a:prstGeom prst="rect">
            <a:avLst/>
          </a:prstGeom>
        </p:spPr>
        <p:txBody>
          <a:bodyPr vert="horz" wrap="square" lIns="0" tIns="60325" rIns="0" bIns="0" rtlCol="0">
            <a:spAutoFit/>
          </a:bodyPr>
          <a:lstStyle/>
          <a:p>
            <a:pPr marL="240029" marR="488315" indent="-227329">
              <a:lnSpc>
                <a:spcPts val="3030"/>
              </a:lnSpc>
              <a:spcBef>
                <a:spcPts val="475"/>
              </a:spcBef>
              <a:buFont typeface="Arial"/>
              <a:buChar char="•"/>
              <a:tabLst>
                <a:tab pos="241300" algn="l"/>
              </a:tabLst>
            </a:pPr>
            <a:r>
              <a:rPr sz="2800" b="1" spc="-10" dirty="0">
                <a:solidFill>
                  <a:srgbClr val="1F4E79"/>
                </a:solidFill>
                <a:latin typeface="Calibri"/>
                <a:cs typeface="Calibri"/>
              </a:rPr>
              <a:t>‘Fezolinetant’</a:t>
            </a:r>
            <a:r>
              <a:rPr sz="2800" b="1" spc="10" dirty="0">
                <a:solidFill>
                  <a:srgbClr val="1F4E79"/>
                </a:solidFill>
                <a:latin typeface="Calibri"/>
                <a:cs typeface="Calibri"/>
              </a:rPr>
              <a:t> </a:t>
            </a:r>
            <a:r>
              <a:rPr sz="2800" dirty="0">
                <a:latin typeface="Calibri"/>
                <a:cs typeface="Calibri"/>
              </a:rPr>
              <a:t>is</a:t>
            </a:r>
            <a:r>
              <a:rPr sz="2800" spc="-100" dirty="0">
                <a:latin typeface="Times New Roman"/>
                <a:cs typeface="Times New Roman"/>
              </a:rPr>
              <a:t> </a:t>
            </a:r>
            <a:r>
              <a:rPr sz="2800" dirty="0">
                <a:latin typeface="Calibri"/>
                <a:cs typeface="Calibri"/>
              </a:rPr>
              <a:t>the</a:t>
            </a:r>
            <a:r>
              <a:rPr sz="2800" spc="-100" dirty="0">
                <a:latin typeface="Times New Roman"/>
                <a:cs typeface="Times New Roman"/>
              </a:rPr>
              <a:t> </a:t>
            </a:r>
            <a:r>
              <a:rPr sz="2800" spc="-10" dirty="0">
                <a:latin typeface="Calibri"/>
                <a:cs typeface="Calibri"/>
              </a:rPr>
              <a:t>first</a:t>
            </a:r>
            <a:r>
              <a:rPr sz="2800" spc="-80" dirty="0">
                <a:latin typeface="Times New Roman"/>
                <a:cs typeface="Times New Roman"/>
              </a:rPr>
              <a:t> </a:t>
            </a:r>
            <a:r>
              <a:rPr sz="2800" dirty="0">
                <a:latin typeface="Calibri"/>
                <a:cs typeface="Calibri"/>
              </a:rPr>
              <a:t>of</a:t>
            </a:r>
            <a:r>
              <a:rPr sz="2800" spc="-100" dirty="0">
                <a:latin typeface="Times New Roman"/>
                <a:cs typeface="Times New Roman"/>
              </a:rPr>
              <a:t> </a:t>
            </a:r>
            <a:r>
              <a:rPr sz="2800" dirty="0">
                <a:latin typeface="Calibri"/>
                <a:cs typeface="Calibri"/>
              </a:rPr>
              <a:t>the</a:t>
            </a:r>
            <a:r>
              <a:rPr sz="2800" spc="-100" dirty="0">
                <a:latin typeface="Times New Roman"/>
                <a:cs typeface="Times New Roman"/>
              </a:rPr>
              <a:t> </a:t>
            </a:r>
            <a:r>
              <a:rPr sz="2800" dirty="0">
                <a:latin typeface="Calibri"/>
                <a:cs typeface="Calibri"/>
              </a:rPr>
              <a:t>new</a:t>
            </a:r>
            <a:r>
              <a:rPr sz="2800" spc="-85" dirty="0">
                <a:latin typeface="Times New Roman"/>
                <a:cs typeface="Times New Roman"/>
              </a:rPr>
              <a:t> </a:t>
            </a:r>
            <a:r>
              <a:rPr sz="2800" dirty="0">
                <a:latin typeface="Calibri"/>
                <a:cs typeface="Calibri"/>
              </a:rPr>
              <a:t>Selective</a:t>
            </a:r>
            <a:r>
              <a:rPr sz="2800" spc="-110" dirty="0">
                <a:latin typeface="Times New Roman"/>
                <a:cs typeface="Times New Roman"/>
              </a:rPr>
              <a:t> </a:t>
            </a:r>
            <a:r>
              <a:rPr sz="2800" spc="-25" dirty="0">
                <a:latin typeface="Calibri"/>
                <a:cs typeface="Calibri"/>
              </a:rPr>
              <a:t>Neurokinin-</a:t>
            </a:r>
            <a:r>
              <a:rPr sz="2800" dirty="0">
                <a:latin typeface="Calibri"/>
                <a:cs typeface="Calibri"/>
              </a:rPr>
              <a:t>3</a:t>
            </a:r>
            <a:r>
              <a:rPr sz="2800" spc="-45" dirty="0">
                <a:latin typeface="Times New Roman"/>
                <a:cs typeface="Times New Roman"/>
              </a:rPr>
              <a:t> </a:t>
            </a:r>
            <a:r>
              <a:rPr sz="2800" spc="-10" dirty="0">
                <a:latin typeface="Calibri"/>
                <a:cs typeface="Calibri"/>
              </a:rPr>
              <a:t>Receptor</a:t>
            </a:r>
            <a:r>
              <a:rPr sz="2800" spc="-10" dirty="0">
                <a:latin typeface="Times New Roman"/>
                <a:cs typeface="Times New Roman"/>
              </a:rPr>
              <a:t> 	</a:t>
            </a:r>
            <a:r>
              <a:rPr sz="2800" spc="-20" dirty="0">
                <a:latin typeface="Calibri"/>
                <a:cs typeface="Calibri"/>
              </a:rPr>
              <a:t>Antagonists</a:t>
            </a:r>
            <a:r>
              <a:rPr sz="2800" spc="-85" dirty="0">
                <a:latin typeface="Times New Roman"/>
                <a:cs typeface="Times New Roman"/>
              </a:rPr>
              <a:t> </a:t>
            </a:r>
            <a:r>
              <a:rPr sz="2800" dirty="0">
                <a:latin typeface="Calibri"/>
                <a:cs typeface="Calibri"/>
              </a:rPr>
              <a:t>to</a:t>
            </a:r>
            <a:r>
              <a:rPr sz="2800" spc="-125" dirty="0">
                <a:latin typeface="Times New Roman"/>
                <a:cs typeface="Times New Roman"/>
              </a:rPr>
              <a:t> </a:t>
            </a:r>
            <a:r>
              <a:rPr sz="2800" dirty="0">
                <a:latin typeface="Calibri"/>
                <a:cs typeface="Calibri"/>
              </a:rPr>
              <a:t>come</a:t>
            </a:r>
            <a:r>
              <a:rPr sz="2800" spc="-125" dirty="0">
                <a:latin typeface="Times New Roman"/>
                <a:cs typeface="Times New Roman"/>
              </a:rPr>
              <a:t> </a:t>
            </a:r>
            <a:r>
              <a:rPr sz="2800" dirty="0">
                <a:latin typeface="Calibri"/>
                <a:cs typeface="Calibri"/>
              </a:rPr>
              <a:t>to</a:t>
            </a:r>
            <a:r>
              <a:rPr sz="2800" spc="-125" dirty="0">
                <a:latin typeface="Times New Roman"/>
                <a:cs typeface="Times New Roman"/>
              </a:rPr>
              <a:t> </a:t>
            </a:r>
            <a:r>
              <a:rPr sz="2800" spc="-10" dirty="0">
                <a:latin typeface="Calibri"/>
                <a:cs typeface="Calibri"/>
              </a:rPr>
              <a:t>market</a:t>
            </a:r>
            <a:endParaRPr sz="2800" dirty="0">
              <a:latin typeface="Calibri"/>
              <a:cs typeface="Calibri"/>
            </a:endParaRPr>
          </a:p>
          <a:p>
            <a:pPr marL="240029" marR="26670" indent="-227329">
              <a:lnSpc>
                <a:spcPct val="90000"/>
              </a:lnSpc>
              <a:spcBef>
                <a:spcPts val="955"/>
              </a:spcBef>
              <a:buFont typeface="Arial"/>
              <a:buChar char="•"/>
              <a:tabLst>
                <a:tab pos="241300" algn="l"/>
              </a:tabLst>
            </a:pPr>
            <a:r>
              <a:rPr sz="2800" spc="-20" dirty="0">
                <a:latin typeface="Calibri"/>
                <a:cs typeface="Calibri"/>
              </a:rPr>
              <a:t>Improvements</a:t>
            </a:r>
            <a:r>
              <a:rPr sz="2800" spc="-105" dirty="0">
                <a:latin typeface="Times New Roman"/>
                <a:cs typeface="Times New Roman"/>
              </a:rPr>
              <a:t> </a:t>
            </a:r>
            <a:r>
              <a:rPr sz="2800" dirty="0">
                <a:latin typeface="Calibri"/>
                <a:cs typeface="Calibri"/>
              </a:rPr>
              <a:t>in</a:t>
            </a:r>
            <a:r>
              <a:rPr sz="2800" spc="-110" dirty="0">
                <a:latin typeface="Times New Roman"/>
                <a:cs typeface="Times New Roman"/>
              </a:rPr>
              <a:t> </a:t>
            </a:r>
            <a:r>
              <a:rPr sz="2800" dirty="0">
                <a:latin typeface="Calibri"/>
                <a:cs typeface="Calibri"/>
              </a:rPr>
              <a:t>hot</a:t>
            </a:r>
            <a:r>
              <a:rPr sz="2800" spc="-110" dirty="0">
                <a:latin typeface="Times New Roman"/>
                <a:cs typeface="Times New Roman"/>
              </a:rPr>
              <a:t> </a:t>
            </a:r>
            <a:r>
              <a:rPr sz="2800" dirty="0">
                <a:latin typeface="Calibri"/>
                <a:cs typeface="Calibri"/>
              </a:rPr>
              <a:t>flush</a:t>
            </a:r>
            <a:r>
              <a:rPr sz="2800" spc="-100" dirty="0">
                <a:latin typeface="Times New Roman"/>
                <a:cs typeface="Times New Roman"/>
              </a:rPr>
              <a:t> </a:t>
            </a:r>
            <a:r>
              <a:rPr sz="2800" spc="-30" dirty="0">
                <a:latin typeface="Calibri"/>
                <a:cs typeface="Calibri"/>
              </a:rPr>
              <a:t>frequency,</a:t>
            </a:r>
            <a:r>
              <a:rPr sz="2800" spc="-90" dirty="0">
                <a:latin typeface="Times New Roman"/>
                <a:cs typeface="Times New Roman"/>
              </a:rPr>
              <a:t> </a:t>
            </a:r>
            <a:r>
              <a:rPr sz="2800" spc="-30" dirty="0">
                <a:latin typeface="Calibri"/>
                <a:cs typeface="Calibri"/>
              </a:rPr>
              <a:t>severity,</a:t>
            </a:r>
            <a:r>
              <a:rPr sz="2800" spc="-110" dirty="0">
                <a:latin typeface="Times New Roman"/>
                <a:cs typeface="Times New Roman"/>
              </a:rPr>
              <a:t> </a:t>
            </a:r>
            <a:r>
              <a:rPr sz="2800" dirty="0">
                <a:latin typeface="Calibri"/>
                <a:cs typeface="Calibri"/>
              </a:rPr>
              <a:t>and</a:t>
            </a:r>
            <a:r>
              <a:rPr sz="2800" spc="-100" dirty="0">
                <a:latin typeface="Times New Roman"/>
                <a:cs typeface="Times New Roman"/>
              </a:rPr>
              <a:t> </a:t>
            </a:r>
            <a:r>
              <a:rPr sz="2800" dirty="0">
                <a:latin typeface="Calibri"/>
                <a:cs typeface="Calibri"/>
              </a:rPr>
              <a:t>quality</a:t>
            </a:r>
            <a:r>
              <a:rPr sz="2800" spc="-110" dirty="0">
                <a:latin typeface="Times New Roman"/>
                <a:cs typeface="Times New Roman"/>
              </a:rPr>
              <a:t> </a:t>
            </a:r>
            <a:r>
              <a:rPr sz="2800" dirty="0">
                <a:latin typeface="Calibri"/>
                <a:cs typeface="Calibri"/>
              </a:rPr>
              <a:t>of</a:t>
            </a:r>
            <a:r>
              <a:rPr sz="2800" spc="-120" dirty="0">
                <a:latin typeface="Times New Roman"/>
                <a:cs typeface="Times New Roman"/>
              </a:rPr>
              <a:t> </a:t>
            </a:r>
            <a:r>
              <a:rPr sz="2800" dirty="0">
                <a:latin typeface="Calibri"/>
                <a:cs typeface="Calibri"/>
              </a:rPr>
              <a:t>life</a:t>
            </a:r>
            <a:r>
              <a:rPr sz="2800" spc="-120" dirty="0">
                <a:latin typeface="Times New Roman"/>
                <a:cs typeface="Times New Roman"/>
              </a:rPr>
              <a:t> </a:t>
            </a:r>
            <a:r>
              <a:rPr sz="2800" spc="-25" dirty="0">
                <a:latin typeface="Calibri"/>
                <a:cs typeface="Calibri"/>
              </a:rPr>
              <a:t>has</a:t>
            </a:r>
            <a:r>
              <a:rPr sz="2800" spc="-25" dirty="0">
                <a:latin typeface="Times New Roman"/>
                <a:cs typeface="Times New Roman"/>
              </a:rPr>
              <a:t> 	</a:t>
            </a:r>
            <a:r>
              <a:rPr sz="2800" dirty="0">
                <a:latin typeface="Calibri"/>
                <a:cs typeface="Calibri"/>
              </a:rPr>
              <a:t>been</a:t>
            </a:r>
            <a:r>
              <a:rPr sz="2800" spc="-135" dirty="0">
                <a:latin typeface="Times New Roman"/>
                <a:cs typeface="Times New Roman"/>
              </a:rPr>
              <a:t> </a:t>
            </a:r>
            <a:r>
              <a:rPr sz="2800" dirty="0">
                <a:latin typeface="Calibri"/>
                <a:cs typeface="Calibri"/>
              </a:rPr>
              <a:t>shown</a:t>
            </a:r>
            <a:r>
              <a:rPr sz="2800" spc="-100" dirty="0">
                <a:latin typeface="Times New Roman"/>
                <a:cs typeface="Times New Roman"/>
              </a:rPr>
              <a:t> </a:t>
            </a:r>
            <a:r>
              <a:rPr sz="2800" dirty="0">
                <a:latin typeface="Calibri"/>
                <a:cs typeface="Calibri"/>
              </a:rPr>
              <a:t>in</a:t>
            </a:r>
            <a:r>
              <a:rPr sz="2800" spc="-130" dirty="0">
                <a:latin typeface="Times New Roman"/>
                <a:cs typeface="Times New Roman"/>
              </a:rPr>
              <a:t> </a:t>
            </a:r>
            <a:r>
              <a:rPr sz="2800" dirty="0">
                <a:latin typeface="Calibri"/>
                <a:cs typeface="Calibri"/>
              </a:rPr>
              <a:t>US</a:t>
            </a:r>
            <a:r>
              <a:rPr sz="2800" spc="-130" dirty="0">
                <a:latin typeface="Times New Roman"/>
                <a:cs typeface="Times New Roman"/>
              </a:rPr>
              <a:t> </a:t>
            </a:r>
            <a:r>
              <a:rPr sz="2800" dirty="0">
                <a:latin typeface="Calibri"/>
                <a:cs typeface="Calibri"/>
              </a:rPr>
              <a:t>and</a:t>
            </a:r>
            <a:r>
              <a:rPr sz="2800" spc="-120" dirty="0">
                <a:latin typeface="Times New Roman"/>
                <a:cs typeface="Times New Roman"/>
              </a:rPr>
              <a:t> </a:t>
            </a:r>
            <a:r>
              <a:rPr sz="2800" spc="-10" dirty="0">
                <a:latin typeface="Calibri"/>
                <a:cs typeface="Calibri"/>
              </a:rPr>
              <a:t>European</a:t>
            </a:r>
            <a:r>
              <a:rPr sz="2800" spc="-125" dirty="0">
                <a:latin typeface="Times New Roman"/>
                <a:cs typeface="Times New Roman"/>
              </a:rPr>
              <a:t> </a:t>
            </a:r>
            <a:r>
              <a:rPr sz="2800" dirty="0">
                <a:latin typeface="Calibri"/>
                <a:cs typeface="Calibri"/>
              </a:rPr>
              <a:t>clinical</a:t>
            </a:r>
            <a:r>
              <a:rPr sz="2800" spc="-120" dirty="0">
                <a:latin typeface="Times New Roman"/>
                <a:cs typeface="Times New Roman"/>
              </a:rPr>
              <a:t> </a:t>
            </a:r>
            <a:r>
              <a:rPr sz="2800" dirty="0">
                <a:latin typeface="Calibri"/>
                <a:cs typeface="Calibri"/>
              </a:rPr>
              <a:t>trials</a:t>
            </a:r>
            <a:r>
              <a:rPr sz="2800" spc="-130" dirty="0">
                <a:latin typeface="Times New Roman"/>
                <a:cs typeface="Times New Roman"/>
              </a:rPr>
              <a:t> </a:t>
            </a:r>
            <a:r>
              <a:rPr sz="2800" dirty="0">
                <a:latin typeface="Calibri"/>
                <a:cs typeface="Calibri"/>
              </a:rPr>
              <a:t>using</a:t>
            </a:r>
            <a:r>
              <a:rPr sz="2800" spc="-114" dirty="0">
                <a:latin typeface="Times New Roman"/>
                <a:cs typeface="Times New Roman"/>
              </a:rPr>
              <a:t> </a:t>
            </a:r>
            <a:r>
              <a:rPr sz="2800" dirty="0">
                <a:latin typeface="Calibri"/>
                <a:cs typeface="Calibri"/>
              </a:rPr>
              <a:t>NK3R</a:t>
            </a:r>
            <a:r>
              <a:rPr sz="2800" spc="-105" dirty="0">
                <a:latin typeface="Times New Roman"/>
                <a:cs typeface="Times New Roman"/>
              </a:rPr>
              <a:t> </a:t>
            </a:r>
            <a:r>
              <a:rPr sz="2800" spc="-10" dirty="0">
                <a:latin typeface="Calibri"/>
                <a:cs typeface="Calibri"/>
              </a:rPr>
              <a:t>antagonists</a:t>
            </a:r>
            <a:r>
              <a:rPr sz="2800" spc="-100" dirty="0">
                <a:latin typeface="Times New Roman"/>
                <a:cs typeface="Times New Roman"/>
              </a:rPr>
              <a:t> </a:t>
            </a:r>
            <a:r>
              <a:rPr sz="2800" spc="-25" dirty="0">
                <a:latin typeface="Calibri"/>
                <a:cs typeface="Calibri"/>
              </a:rPr>
              <a:t>in</a:t>
            </a:r>
            <a:r>
              <a:rPr sz="2800" spc="-25" dirty="0">
                <a:latin typeface="Times New Roman"/>
                <a:cs typeface="Times New Roman"/>
              </a:rPr>
              <a:t> 	</a:t>
            </a:r>
            <a:r>
              <a:rPr sz="2800" spc="-10" dirty="0">
                <a:latin typeface="Calibri"/>
                <a:cs typeface="Calibri"/>
              </a:rPr>
              <a:t>postmenopausal</a:t>
            </a:r>
            <a:r>
              <a:rPr sz="2800" spc="-145" dirty="0">
                <a:latin typeface="Times New Roman"/>
                <a:cs typeface="Times New Roman"/>
              </a:rPr>
              <a:t> </a:t>
            </a:r>
            <a:r>
              <a:rPr sz="2800" spc="-20" dirty="0">
                <a:latin typeface="Calibri"/>
                <a:cs typeface="Calibri"/>
              </a:rPr>
              <a:t>women</a:t>
            </a:r>
            <a:endParaRPr sz="2800" dirty="0">
              <a:latin typeface="Calibri"/>
              <a:cs typeface="Calibri"/>
            </a:endParaRPr>
          </a:p>
          <a:p>
            <a:pPr marL="240029" marR="297180" indent="-227329">
              <a:lnSpc>
                <a:spcPts val="3020"/>
              </a:lnSpc>
              <a:spcBef>
                <a:spcPts val="1045"/>
              </a:spcBef>
              <a:buFont typeface="Arial"/>
              <a:buChar char="•"/>
              <a:tabLst>
                <a:tab pos="241300" algn="l"/>
                <a:tab pos="3375025" algn="l"/>
              </a:tabLst>
            </a:pPr>
            <a:r>
              <a:rPr sz="2800" dirty="0">
                <a:latin typeface="Calibri"/>
                <a:cs typeface="Calibri"/>
              </a:rPr>
              <a:t>How</a:t>
            </a:r>
            <a:r>
              <a:rPr sz="2800" spc="-114" dirty="0">
                <a:latin typeface="Times New Roman"/>
                <a:cs typeface="Times New Roman"/>
              </a:rPr>
              <a:t> </a:t>
            </a:r>
            <a:r>
              <a:rPr sz="2800" dirty="0">
                <a:latin typeface="Calibri"/>
                <a:cs typeface="Calibri"/>
              </a:rPr>
              <a:t>do</a:t>
            </a:r>
            <a:r>
              <a:rPr sz="2800" spc="-114" dirty="0">
                <a:latin typeface="Times New Roman"/>
                <a:cs typeface="Times New Roman"/>
              </a:rPr>
              <a:t> </a:t>
            </a:r>
            <a:r>
              <a:rPr sz="2800" dirty="0">
                <a:latin typeface="Calibri"/>
                <a:cs typeface="Calibri"/>
              </a:rPr>
              <a:t>they</a:t>
            </a:r>
            <a:r>
              <a:rPr sz="2800" spc="-120" dirty="0">
                <a:latin typeface="Times New Roman"/>
                <a:cs typeface="Times New Roman"/>
              </a:rPr>
              <a:t> </a:t>
            </a:r>
            <a:r>
              <a:rPr sz="2800" spc="-10" dirty="0">
                <a:latin typeface="Calibri"/>
                <a:cs typeface="Calibri"/>
              </a:rPr>
              <a:t>work??</a:t>
            </a:r>
            <a:r>
              <a:rPr sz="2800" dirty="0">
                <a:latin typeface="Times New Roman"/>
                <a:cs typeface="Times New Roman"/>
              </a:rPr>
              <a:t>	</a:t>
            </a:r>
            <a:r>
              <a:rPr sz="2800" spc="-10" dirty="0">
                <a:latin typeface="Calibri"/>
                <a:cs typeface="Calibri"/>
              </a:rPr>
              <a:t>Well,</a:t>
            </a:r>
            <a:r>
              <a:rPr sz="2800" spc="-125" dirty="0">
                <a:latin typeface="Times New Roman"/>
                <a:cs typeface="Times New Roman"/>
              </a:rPr>
              <a:t> </a:t>
            </a:r>
            <a:r>
              <a:rPr sz="2800" dirty="0">
                <a:latin typeface="Calibri"/>
                <a:cs typeface="Calibri"/>
              </a:rPr>
              <a:t>flushes</a:t>
            </a:r>
            <a:r>
              <a:rPr sz="2800" spc="-105" dirty="0">
                <a:latin typeface="Times New Roman"/>
                <a:cs typeface="Times New Roman"/>
              </a:rPr>
              <a:t> </a:t>
            </a:r>
            <a:r>
              <a:rPr sz="2800" dirty="0">
                <a:latin typeface="Calibri"/>
                <a:cs typeface="Calibri"/>
              </a:rPr>
              <a:t>start</a:t>
            </a:r>
            <a:r>
              <a:rPr sz="2800" spc="-120" dirty="0">
                <a:latin typeface="Times New Roman"/>
                <a:cs typeface="Times New Roman"/>
              </a:rPr>
              <a:t> </a:t>
            </a:r>
            <a:r>
              <a:rPr sz="2800" dirty="0">
                <a:latin typeface="Calibri"/>
                <a:cs typeface="Calibri"/>
              </a:rPr>
              <a:t>in</a:t>
            </a:r>
            <a:r>
              <a:rPr sz="2800" spc="-135" dirty="0">
                <a:latin typeface="Times New Roman"/>
                <a:cs typeface="Times New Roman"/>
              </a:rPr>
              <a:t> </a:t>
            </a:r>
            <a:r>
              <a:rPr sz="2800" dirty="0">
                <a:latin typeface="Calibri"/>
                <a:cs typeface="Calibri"/>
              </a:rPr>
              <a:t>the</a:t>
            </a:r>
            <a:r>
              <a:rPr sz="2800" spc="-125" dirty="0">
                <a:latin typeface="Times New Roman"/>
                <a:cs typeface="Times New Roman"/>
              </a:rPr>
              <a:t> </a:t>
            </a:r>
            <a:r>
              <a:rPr sz="2800" dirty="0">
                <a:latin typeface="Calibri"/>
                <a:cs typeface="Calibri"/>
              </a:rPr>
              <a:t>brain.</a:t>
            </a:r>
            <a:r>
              <a:rPr sz="2800" spc="-105" dirty="0">
                <a:latin typeface="Times New Roman"/>
                <a:cs typeface="Times New Roman"/>
              </a:rPr>
              <a:t> </a:t>
            </a:r>
            <a:r>
              <a:rPr sz="2800" dirty="0">
                <a:latin typeface="Calibri"/>
                <a:cs typeface="Calibri"/>
              </a:rPr>
              <a:t>Nerve</a:t>
            </a:r>
            <a:r>
              <a:rPr sz="2800" spc="-135" dirty="0">
                <a:latin typeface="Times New Roman"/>
                <a:cs typeface="Times New Roman"/>
              </a:rPr>
              <a:t> </a:t>
            </a:r>
            <a:r>
              <a:rPr sz="2800" dirty="0">
                <a:latin typeface="Calibri"/>
                <a:cs typeface="Calibri"/>
              </a:rPr>
              <a:t>cells</a:t>
            </a:r>
            <a:r>
              <a:rPr sz="2800" spc="-120" dirty="0">
                <a:latin typeface="Times New Roman"/>
                <a:cs typeface="Times New Roman"/>
              </a:rPr>
              <a:t> </a:t>
            </a:r>
            <a:r>
              <a:rPr sz="2800" dirty="0">
                <a:latin typeface="Calibri"/>
                <a:cs typeface="Calibri"/>
              </a:rPr>
              <a:t>is</a:t>
            </a:r>
            <a:r>
              <a:rPr sz="2800" spc="-135" dirty="0">
                <a:latin typeface="Times New Roman"/>
                <a:cs typeface="Times New Roman"/>
              </a:rPr>
              <a:t> </a:t>
            </a:r>
            <a:r>
              <a:rPr sz="2800" spc="-25" dirty="0">
                <a:latin typeface="Calibri"/>
                <a:cs typeface="Calibri"/>
              </a:rPr>
              <a:t>the</a:t>
            </a:r>
            <a:r>
              <a:rPr sz="2800" spc="-25" dirty="0">
                <a:latin typeface="Times New Roman"/>
                <a:cs typeface="Times New Roman"/>
              </a:rPr>
              <a:t> 	</a:t>
            </a:r>
            <a:r>
              <a:rPr sz="2800" dirty="0">
                <a:latin typeface="Calibri"/>
                <a:cs typeface="Calibri"/>
              </a:rPr>
              <a:t>brain</a:t>
            </a:r>
            <a:r>
              <a:rPr sz="2800" spc="-130" dirty="0">
                <a:latin typeface="Times New Roman"/>
                <a:cs typeface="Times New Roman"/>
              </a:rPr>
              <a:t> </a:t>
            </a:r>
            <a:r>
              <a:rPr sz="2800" spc="-10" dirty="0">
                <a:latin typeface="Calibri"/>
                <a:cs typeface="Calibri"/>
              </a:rPr>
              <a:t>(KNDY</a:t>
            </a:r>
            <a:r>
              <a:rPr sz="2800" spc="-125" dirty="0">
                <a:latin typeface="Times New Roman"/>
                <a:cs typeface="Times New Roman"/>
              </a:rPr>
              <a:t> </a:t>
            </a:r>
            <a:r>
              <a:rPr sz="2800" spc="-10" dirty="0">
                <a:latin typeface="Calibri"/>
                <a:cs typeface="Calibri"/>
              </a:rPr>
              <a:t>Neurons)</a:t>
            </a:r>
            <a:r>
              <a:rPr sz="2800" spc="-105" dirty="0">
                <a:latin typeface="Times New Roman"/>
                <a:cs typeface="Times New Roman"/>
              </a:rPr>
              <a:t> </a:t>
            </a:r>
            <a:r>
              <a:rPr sz="2800" dirty="0">
                <a:latin typeface="Calibri"/>
                <a:cs typeface="Calibri"/>
              </a:rPr>
              <a:t>rely</a:t>
            </a:r>
            <a:r>
              <a:rPr sz="2800" spc="-140" dirty="0">
                <a:latin typeface="Times New Roman"/>
                <a:cs typeface="Times New Roman"/>
              </a:rPr>
              <a:t> </a:t>
            </a:r>
            <a:r>
              <a:rPr sz="2800" dirty="0">
                <a:latin typeface="Calibri"/>
                <a:cs typeface="Calibri"/>
              </a:rPr>
              <a:t>on</a:t>
            </a:r>
            <a:r>
              <a:rPr sz="2800" spc="-125" dirty="0">
                <a:latin typeface="Times New Roman"/>
                <a:cs typeface="Times New Roman"/>
              </a:rPr>
              <a:t> </a:t>
            </a:r>
            <a:r>
              <a:rPr sz="2800" spc="-10" dirty="0">
                <a:latin typeface="Calibri"/>
                <a:cs typeface="Calibri"/>
              </a:rPr>
              <a:t>Estrogen</a:t>
            </a:r>
            <a:r>
              <a:rPr sz="2800" spc="-120" dirty="0">
                <a:latin typeface="Times New Roman"/>
                <a:cs typeface="Times New Roman"/>
              </a:rPr>
              <a:t> </a:t>
            </a:r>
            <a:r>
              <a:rPr sz="2800" dirty="0">
                <a:latin typeface="Calibri"/>
                <a:cs typeface="Calibri"/>
              </a:rPr>
              <a:t>to</a:t>
            </a:r>
            <a:r>
              <a:rPr sz="2800" spc="-140" dirty="0">
                <a:latin typeface="Times New Roman"/>
                <a:cs typeface="Times New Roman"/>
              </a:rPr>
              <a:t> </a:t>
            </a:r>
            <a:r>
              <a:rPr sz="2800" spc="-20" dirty="0">
                <a:latin typeface="Calibri"/>
                <a:cs typeface="Calibri"/>
              </a:rPr>
              <a:t>stay</a:t>
            </a:r>
            <a:r>
              <a:rPr sz="2800" spc="-140" dirty="0">
                <a:latin typeface="Times New Roman"/>
                <a:cs typeface="Times New Roman"/>
              </a:rPr>
              <a:t> </a:t>
            </a:r>
            <a:r>
              <a:rPr sz="2800" dirty="0">
                <a:latin typeface="Calibri"/>
                <a:cs typeface="Calibri"/>
              </a:rPr>
              <a:t>balanced</a:t>
            </a:r>
            <a:r>
              <a:rPr sz="2800" spc="-125" dirty="0">
                <a:latin typeface="Times New Roman"/>
                <a:cs typeface="Times New Roman"/>
              </a:rPr>
              <a:t> </a:t>
            </a:r>
            <a:r>
              <a:rPr sz="2800" dirty="0">
                <a:latin typeface="Calibri"/>
                <a:cs typeface="Calibri"/>
              </a:rPr>
              <a:t>in</a:t>
            </a:r>
            <a:r>
              <a:rPr sz="2800" spc="-140" dirty="0">
                <a:latin typeface="Times New Roman"/>
                <a:cs typeface="Times New Roman"/>
              </a:rPr>
              <a:t> </a:t>
            </a:r>
            <a:r>
              <a:rPr sz="2800" spc="-10" dirty="0">
                <a:latin typeface="Calibri"/>
                <a:cs typeface="Calibri"/>
              </a:rPr>
              <a:t>calm.</a:t>
            </a:r>
            <a:endParaRPr sz="2800" dirty="0">
              <a:latin typeface="Calibri"/>
              <a:cs typeface="Calibri"/>
            </a:endParaRPr>
          </a:p>
          <a:p>
            <a:pPr marL="240029" marR="5080" indent="-227329">
              <a:lnSpc>
                <a:spcPts val="3020"/>
              </a:lnSpc>
              <a:spcBef>
                <a:spcPts val="1010"/>
              </a:spcBef>
              <a:buFont typeface="Arial"/>
              <a:buChar char="•"/>
              <a:tabLst>
                <a:tab pos="241300" algn="l"/>
              </a:tabLst>
            </a:pPr>
            <a:r>
              <a:rPr sz="2800" dirty="0">
                <a:latin typeface="Calibri"/>
                <a:cs typeface="Calibri"/>
              </a:rPr>
              <a:t>In</a:t>
            </a:r>
            <a:r>
              <a:rPr sz="2800" spc="-125" dirty="0">
                <a:latin typeface="Times New Roman"/>
                <a:cs typeface="Times New Roman"/>
              </a:rPr>
              <a:t> </a:t>
            </a:r>
            <a:r>
              <a:rPr sz="2800" dirty="0">
                <a:latin typeface="Calibri"/>
                <a:cs typeface="Calibri"/>
              </a:rPr>
              <a:t>the</a:t>
            </a:r>
            <a:r>
              <a:rPr sz="2800" spc="-114" dirty="0">
                <a:latin typeface="Times New Roman"/>
                <a:cs typeface="Times New Roman"/>
              </a:rPr>
              <a:t> </a:t>
            </a:r>
            <a:r>
              <a:rPr sz="2800" dirty="0">
                <a:latin typeface="Calibri"/>
                <a:cs typeface="Calibri"/>
              </a:rPr>
              <a:t>absence</a:t>
            </a:r>
            <a:r>
              <a:rPr sz="2800" spc="-110" dirty="0">
                <a:latin typeface="Times New Roman"/>
                <a:cs typeface="Times New Roman"/>
              </a:rPr>
              <a:t> </a:t>
            </a:r>
            <a:r>
              <a:rPr sz="2800" dirty="0">
                <a:latin typeface="Calibri"/>
                <a:cs typeface="Calibri"/>
              </a:rPr>
              <a:t>of</a:t>
            </a:r>
            <a:r>
              <a:rPr sz="2800" spc="-125" dirty="0">
                <a:latin typeface="Times New Roman"/>
                <a:cs typeface="Times New Roman"/>
              </a:rPr>
              <a:t> </a:t>
            </a:r>
            <a:r>
              <a:rPr sz="2800" dirty="0">
                <a:latin typeface="Calibri"/>
                <a:cs typeface="Calibri"/>
              </a:rPr>
              <a:t>E</a:t>
            </a:r>
            <a:r>
              <a:rPr lang="en-IE" sz="2800" dirty="0" err="1">
                <a:latin typeface="Calibri"/>
                <a:cs typeface="Calibri"/>
              </a:rPr>
              <a:t>strogen</a:t>
            </a:r>
            <a:r>
              <a:rPr sz="2800" dirty="0">
                <a:latin typeface="Calibri"/>
                <a:cs typeface="Calibri"/>
              </a:rPr>
              <a:t>,</a:t>
            </a:r>
            <a:r>
              <a:rPr sz="2800" spc="-120" dirty="0">
                <a:latin typeface="Times New Roman"/>
                <a:cs typeface="Times New Roman"/>
              </a:rPr>
              <a:t> </a:t>
            </a:r>
            <a:r>
              <a:rPr sz="2800" dirty="0">
                <a:latin typeface="Calibri"/>
                <a:cs typeface="Calibri"/>
              </a:rPr>
              <a:t>those</a:t>
            </a:r>
            <a:r>
              <a:rPr sz="2800" spc="-105" dirty="0">
                <a:latin typeface="Times New Roman"/>
                <a:cs typeface="Times New Roman"/>
              </a:rPr>
              <a:t> </a:t>
            </a:r>
            <a:r>
              <a:rPr sz="2800" spc="-10" dirty="0">
                <a:latin typeface="Calibri"/>
                <a:cs typeface="Calibri"/>
              </a:rPr>
              <a:t>neurons</a:t>
            </a:r>
            <a:r>
              <a:rPr sz="2800" spc="-90" dirty="0">
                <a:latin typeface="Times New Roman"/>
                <a:cs typeface="Times New Roman"/>
              </a:rPr>
              <a:t> </a:t>
            </a:r>
            <a:r>
              <a:rPr sz="2800" dirty="0">
                <a:latin typeface="Calibri"/>
                <a:cs typeface="Calibri"/>
              </a:rPr>
              <a:t>become</a:t>
            </a:r>
            <a:r>
              <a:rPr sz="2800" spc="-110" dirty="0">
                <a:latin typeface="Times New Roman"/>
                <a:cs typeface="Times New Roman"/>
              </a:rPr>
              <a:t> </a:t>
            </a:r>
            <a:r>
              <a:rPr sz="2800" spc="-20" dirty="0">
                <a:latin typeface="Calibri"/>
                <a:cs typeface="Calibri"/>
              </a:rPr>
              <a:t>hyperactive</a:t>
            </a:r>
            <a:r>
              <a:rPr sz="2800" spc="-110" dirty="0">
                <a:latin typeface="Times New Roman"/>
                <a:cs typeface="Times New Roman"/>
              </a:rPr>
              <a:t> </a:t>
            </a:r>
            <a:r>
              <a:rPr sz="2800" spc="-10" dirty="0">
                <a:latin typeface="Calibri"/>
                <a:cs typeface="Calibri"/>
              </a:rPr>
              <a:t>releasing</a:t>
            </a:r>
            <a:r>
              <a:rPr sz="2800" spc="-10" dirty="0">
                <a:latin typeface="Times New Roman"/>
                <a:cs typeface="Times New Roman"/>
              </a:rPr>
              <a:t> 	</a:t>
            </a:r>
            <a:r>
              <a:rPr sz="2800" spc="-10" dirty="0">
                <a:latin typeface="Calibri"/>
                <a:cs typeface="Calibri"/>
              </a:rPr>
              <a:t>transmitter</a:t>
            </a:r>
            <a:r>
              <a:rPr sz="2800" spc="-75" dirty="0">
                <a:latin typeface="Calibri"/>
                <a:cs typeface="Calibri"/>
              </a:rPr>
              <a:t> </a:t>
            </a:r>
            <a:r>
              <a:rPr sz="2800" dirty="0">
                <a:latin typeface="Calibri"/>
                <a:cs typeface="Calibri"/>
              </a:rPr>
              <a:t>chemicals</a:t>
            </a:r>
            <a:r>
              <a:rPr sz="2800" spc="-90" dirty="0">
                <a:latin typeface="Calibri"/>
                <a:cs typeface="Calibri"/>
              </a:rPr>
              <a:t> </a:t>
            </a:r>
            <a:r>
              <a:rPr sz="2800" dirty="0">
                <a:latin typeface="Calibri"/>
                <a:cs typeface="Calibri"/>
              </a:rPr>
              <a:t>that</a:t>
            </a:r>
            <a:r>
              <a:rPr sz="2800" spc="-80" dirty="0">
                <a:latin typeface="Calibri"/>
                <a:cs typeface="Calibri"/>
              </a:rPr>
              <a:t> </a:t>
            </a:r>
            <a:r>
              <a:rPr sz="2800" dirty="0">
                <a:latin typeface="Calibri"/>
                <a:cs typeface="Calibri"/>
              </a:rPr>
              <a:t>mess</a:t>
            </a:r>
            <a:r>
              <a:rPr sz="2800" spc="-85" dirty="0">
                <a:latin typeface="Calibri"/>
                <a:cs typeface="Calibri"/>
              </a:rPr>
              <a:t> </a:t>
            </a:r>
            <a:r>
              <a:rPr sz="2800" dirty="0">
                <a:latin typeface="Calibri"/>
                <a:cs typeface="Calibri"/>
              </a:rPr>
              <a:t>up</a:t>
            </a:r>
            <a:r>
              <a:rPr sz="2800" spc="-85" dirty="0">
                <a:latin typeface="Calibri"/>
                <a:cs typeface="Calibri"/>
              </a:rPr>
              <a:t> </a:t>
            </a:r>
            <a:r>
              <a:rPr sz="2800" dirty="0">
                <a:latin typeface="Calibri"/>
                <a:cs typeface="Calibri"/>
              </a:rPr>
              <a:t>your</a:t>
            </a:r>
            <a:r>
              <a:rPr sz="2800" spc="-75" dirty="0">
                <a:latin typeface="Calibri"/>
                <a:cs typeface="Calibri"/>
              </a:rPr>
              <a:t> </a:t>
            </a:r>
            <a:r>
              <a:rPr sz="2800" dirty="0">
                <a:latin typeface="Calibri"/>
                <a:cs typeface="Calibri"/>
              </a:rPr>
              <a:t>body’s</a:t>
            </a:r>
            <a:r>
              <a:rPr sz="2800" spc="-70" dirty="0">
                <a:latin typeface="Calibri"/>
                <a:cs typeface="Calibri"/>
              </a:rPr>
              <a:t> </a:t>
            </a:r>
            <a:r>
              <a:rPr sz="2800" dirty="0">
                <a:latin typeface="Calibri"/>
                <a:cs typeface="Calibri"/>
              </a:rPr>
              <a:t>ability</a:t>
            </a:r>
            <a:r>
              <a:rPr sz="2800" spc="-95" dirty="0">
                <a:latin typeface="Calibri"/>
                <a:cs typeface="Calibri"/>
              </a:rPr>
              <a:t> </a:t>
            </a:r>
            <a:r>
              <a:rPr sz="2800" dirty="0">
                <a:latin typeface="Calibri"/>
                <a:cs typeface="Calibri"/>
              </a:rPr>
              <a:t>to</a:t>
            </a:r>
            <a:r>
              <a:rPr sz="2800" spc="-95" dirty="0">
                <a:latin typeface="Calibri"/>
                <a:cs typeface="Calibri"/>
              </a:rPr>
              <a:t> </a:t>
            </a:r>
            <a:r>
              <a:rPr sz="2800" spc="-10" dirty="0">
                <a:latin typeface="Calibri"/>
                <a:cs typeface="Calibri"/>
              </a:rPr>
              <a:t>regulate 	</a:t>
            </a:r>
            <a:r>
              <a:rPr sz="2800" spc="-20" dirty="0">
                <a:latin typeface="Calibri"/>
                <a:cs typeface="Calibri"/>
              </a:rPr>
              <a:t>temperature.</a:t>
            </a:r>
            <a:r>
              <a:rPr sz="2800" spc="-80" dirty="0">
                <a:latin typeface="Calibri"/>
                <a:cs typeface="Calibri"/>
              </a:rPr>
              <a:t> </a:t>
            </a:r>
            <a:r>
              <a:rPr sz="2800" dirty="0">
                <a:latin typeface="Calibri"/>
                <a:cs typeface="Calibri"/>
              </a:rPr>
              <a:t>The</a:t>
            </a:r>
            <a:r>
              <a:rPr sz="2800" spc="-75" dirty="0">
                <a:latin typeface="Calibri"/>
                <a:cs typeface="Calibri"/>
              </a:rPr>
              <a:t> </a:t>
            </a:r>
            <a:r>
              <a:rPr sz="2800" spc="-35" dirty="0">
                <a:latin typeface="Calibri"/>
                <a:cs typeface="Calibri"/>
              </a:rPr>
              <a:t>NK3RA’s</a:t>
            </a:r>
            <a:r>
              <a:rPr sz="2800" spc="-55" dirty="0">
                <a:latin typeface="Calibri"/>
                <a:cs typeface="Calibri"/>
              </a:rPr>
              <a:t> </a:t>
            </a:r>
            <a:r>
              <a:rPr sz="2800" dirty="0">
                <a:latin typeface="Calibri"/>
                <a:cs typeface="Calibri"/>
              </a:rPr>
              <a:t>BLOCK</a:t>
            </a:r>
            <a:r>
              <a:rPr sz="2800" spc="-85" dirty="0">
                <a:latin typeface="Calibri"/>
                <a:cs typeface="Calibri"/>
              </a:rPr>
              <a:t> </a:t>
            </a:r>
            <a:r>
              <a:rPr sz="2800" dirty="0">
                <a:latin typeface="Calibri"/>
                <a:cs typeface="Calibri"/>
              </a:rPr>
              <a:t>those</a:t>
            </a:r>
            <a:r>
              <a:rPr sz="2800" spc="-80" dirty="0">
                <a:latin typeface="Calibri"/>
                <a:cs typeface="Calibri"/>
              </a:rPr>
              <a:t> </a:t>
            </a:r>
            <a:r>
              <a:rPr sz="2800" dirty="0">
                <a:latin typeface="Calibri"/>
                <a:cs typeface="Calibri"/>
              </a:rPr>
              <a:t>neurons</a:t>
            </a:r>
            <a:r>
              <a:rPr sz="2800" spc="-45" dirty="0">
                <a:latin typeface="Calibri"/>
                <a:cs typeface="Calibri"/>
              </a:rPr>
              <a:t> </a:t>
            </a:r>
            <a:r>
              <a:rPr sz="2800" dirty="0">
                <a:latin typeface="Calibri"/>
                <a:cs typeface="Calibri"/>
              </a:rPr>
              <a:t>and</a:t>
            </a:r>
            <a:r>
              <a:rPr sz="2800" spc="-80" dirty="0">
                <a:latin typeface="Calibri"/>
                <a:cs typeface="Calibri"/>
              </a:rPr>
              <a:t> </a:t>
            </a:r>
            <a:r>
              <a:rPr sz="2800" dirty="0">
                <a:latin typeface="Calibri"/>
                <a:cs typeface="Calibri"/>
              </a:rPr>
              <a:t>reduce</a:t>
            </a:r>
            <a:r>
              <a:rPr sz="2800" spc="-75" dirty="0">
                <a:latin typeface="Calibri"/>
                <a:cs typeface="Calibri"/>
              </a:rPr>
              <a:t> </a:t>
            </a:r>
            <a:r>
              <a:rPr sz="2800" dirty="0">
                <a:latin typeface="Calibri"/>
                <a:cs typeface="Calibri"/>
              </a:rPr>
              <a:t>the</a:t>
            </a:r>
            <a:r>
              <a:rPr sz="2800" spc="-80" dirty="0">
                <a:latin typeface="Calibri"/>
                <a:cs typeface="Calibri"/>
              </a:rPr>
              <a:t> </a:t>
            </a:r>
            <a:r>
              <a:rPr sz="2800" spc="-10" dirty="0">
                <a:latin typeface="Calibri"/>
                <a:cs typeface="Calibri"/>
              </a:rPr>
              <a:t>flushes</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52169" y="143637"/>
            <a:ext cx="7999730" cy="1300480"/>
          </a:xfrm>
          <a:prstGeom prst="rect">
            <a:avLst/>
          </a:prstGeom>
        </p:spPr>
        <p:txBody>
          <a:bodyPr vert="horz" wrap="square" lIns="0" tIns="12700" rIns="0" bIns="0" rtlCol="0">
            <a:spAutoFit/>
          </a:bodyPr>
          <a:lstStyle/>
          <a:p>
            <a:pPr marL="12700">
              <a:lnSpc>
                <a:spcPts val="5015"/>
              </a:lnSpc>
              <a:spcBef>
                <a:spcPts val="100"/>
              </a:spcBef>
            </a:pPr>
            <a:r>
              <a:rPr spc="-70" dirty="0"/>
              <a:t>GENITO-</a:t>
            </a:r>
            <a:r>
              <a:rPr spc="-55" dirty="0"/>
              <a:t>URINARY</a:t>
            </a:r>
            <a:r>
              <a:rPr b="0" spc="-195" dirty="0">
                <a:latin typeface="Times New Roman"/>
                <a:cs typeface="Times New Roman"/>
              </a:rPr>
              <a:t> </a:t>
            </a:r>
            <a:r>
              <a:rPr spc="-65" dirty="0"/>
              <a:t>SYNDROME</a:t>
            </a:r>
            <a:r>
              <a:rPr b="0" spc="-190" dirty="0">
                <a:latin typeface="Times New Roman"/>
                <a:cs typeface="Times New Roman"/>
              </a:rPr>
              <a:t> </a:t>
            </a:r>
            <a:r>
              <a:rPr dirty="0"/>
              <a:t>of</a:t>
            </a:r>
            <a:r>
              <a:rPr b="0" spc="-160" dirty="0">
                <a:latin typeface="Times New Roman"/>
                <a:cs typeface="Times New Roman"/>
              </a:rPr>
              <a:t> </a:t>
            </a:r>
            <a:r>
              <a:rPr spc="-25" dirty="0"/>
              <a:t>the</a:t>
            </a:r>
          </a:p>
          <a:p>
            <a:pPr marL="12700">
              <a:lnSpc>
                <a:spcPts val="5015"/>
              </a:lnSpc>
            </a:pPr>
            <a:r>
              <a:rPr spc="-95" dirty="0"/>
              <a:t>MENOPAUSE</a:t>
            </a:r>
            <a:r>
              <a:rPr spc="-125" dirty="0"/>
              <a:t> </a:t>
            </a:r>
            <a:r>
              <a:rPr dirty="0"/>
              <a:t>or</a:t>
            </a:r>
            <a:r>
              <a:rPr spc="-90" dirty="0"/>
              <a:t> </a:t>
            </a:r>
            <a:r>
              <a:rPr spc="-10" dirty="0"/>
              <a:t>“GSM”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54</a:t>
            </a:fld>
            <a:endParaRPr spc="-25" dirty="0"/>
          </a:p>
        </p:txBody>
      </p:sp>
      <p:sp>
        <p:nvSpPr>
          <p:cNvPr id="3" name="object 3"/>
          <p:cNvSpPr txBox="1"/>
          <p:nvPr/>
        </p:nvSpPr>
        <p:spPr>
          <a:xfrm>
            <a:off x="426819" y="1573148"/>
            <a:ext cx="11440160" cy="3902710"/>
          </a:xfrm>
          <a:prstGeom prst="rect">
            <a:avLst/>
          </a:prstGeom>
        </p:spPr>
        <p:txBody>
          <a:bodyPr vert="horz" wrap="square" lIns="0" tIns="60960" rIns="0" bIns="0" rtlCol="0">
            <a:spAutoFit/>
          </a:bodyPr>
          <a:lstStyle/>
          <a:p>
            <a:pPr marL="12700" marR="5080">
              <a:lnSpc>
                <a:spcPts val="3020"/>
              </a:lnSpc>
              <a:spcBef>
                <a:spcPts val="480"/>
              </a:spcBef>
            </a:pPr>
            <a:r>
              <a:rPr sz="2800" dirty="0">
                <a:latin typeface="Calibri"/>
                <a:cs typeface="Calibri"/>
              </a:rPr>
              <a:t>Is</a:t>
            </a:r>
            <a:r>
              <a:rPr sz="2800" spc="-125" dirty="0">
                <a:latin typeface="Times New Roman"/>
                <a:cs typeface="Times New Roman"/>
              </a:rPr>
              <a:t> </a:t>
            </a:r>
            <a:r>
              <a:rPr sz="2800" dirty="0">
                <a:latin typeface="Calibri"/>
                <a:cs typeface="Calibri"/>
              </a:rPr>
              <a:t>the</a:t>
            </a:r>
            <a:r>
              <a:rPr sz="2800" spc="-110" dirty="0">
                <a:latin typeface="Times New Roman"/>
                <a:cs typeface="Times New Roman"/>
              </a:rPr>
              <a:t> </a:t>
            </a:r>
            <a:r>
              <a:rPr sz="2800" dirty="0">
                <a:latin typeface="Calibri"/>
                <a:cs typeface="Calibri"/>
              </a:rPr>
              <a:t>new</a:t>
            </a:r>
            <a:r>
              <a:rPr sz="2800" spc="-120" dirty="0">
                <a:latin typeface="Times New Roman"/>
                <a:cs typeface="Times New Roman"/>
              </a:rPr>
              <a:t> </a:t>
            </a:r>
            <a:r>
              <a:rPr sz="2800" dirty="0">
                <a:latin typeface="Calibri"/>
                <a:cs typeface="Calibri"/>
              </a:rPr>
              <a:t>term</a:t>
            </a:r>
            <a:r>
              <a:rPr sz="2800" spc="-120" dirty="0">
                <a:latin typeface="Times New Roman"/>
                <a:cs typeface="Times New Roman"/>
              </a:rPr>
              <a:t> </a:t>
            </a:r>
            <a:r>
              <a:rPr sz="2800" dirty="0">
                <a:latin typeface="Calibri"/>
                <a:cs typeface="Calibri"/>
              </a:rPr>
              <a:t>for</a:t>
            </a:r>
            <a:r>
              <a:rPr sz="2800" spc="-125" dirty="0">
                <a:latin typeface="Times New Roman"/>
                <a:cs typeface="Times New Roman"/>
              </a:rPr>
              <a:t> </a:t>
            </a:r>
            <a:r>
              <a:rPr sz="2800" spc="-25" dirty="0">
                <a:latin typeface="Calibri"/>
                <a:cs typeface="Calibri"/>
              </a:rPr>
              <a:t>vulvo-</a:t>
            </a:r>
            <a:r>
              <a:rPr sz="2800" dirty="0">
                <a:latin typeface="Calibri"/>
                <a:cs typeface="Calibri"/>
              </a:rPr>
              <a:t>vaginal</a:t>
            </a:r>
            <a:r>
              <a:rPr sz="2800" spc="-114" dirty="0">
                <a:latin typeface="Times New Roman"/>
                <a:cs typeface="Times New Roman"/>
              </a:rPr>
              <a:t> </a:t>
            </a:r>
            <a:r>
              <a:rPr sz="2800" spc="-20" dirty="0">
                <a:latin typeface="Calibri"/>
                <a:cs typeface="Calibri"/>
              </a:rPr>
              <a:t>atrophy</a:t>
            </a:r>
            <a:r>
              <a:rPr sz="2800" spc="-105" dirty="0">
                <a:latin typeface="Times New Roman"/>
                <a:cs typeface="Times New Roman"/>
              </a:rPr>
              <a:t> </a:t>
            </a:r>
            <a:r>
              <a:rPr sz="2800" dirty="0">
                <a:latin typeface="Calibri"/>
                <a:cs typeface="Calibri"/>
              </a:rPr>
              <a:t>&amp;</a:t>
            </a:r>
            <a:r>
              <a:rPr sz="2800" spc="-120" dirty="0">
                <a:latin typeface="Times New Roman"/>
                <a:cs typeface="Times New Roman"/>
              </a:rPr>
              <a:t> </a:t>
            </a:r>
            <a:r>
              <a:rPr sz="2800" spc="-10" dirty="0">
                <a:latin typeface="Calibri"/>
                <a:cs typeface="Calibri"/>
              </a:rPr>
              <a:t>describes</a:t>
            </a:r>
            <a:r>
              <a:rPr sz="2800" spc="-90" dirty="0">
                <a:latin typeface="Times New Roman"/>
                <a:cs typeface="Times New Roman"/>
              </a:rPr>
              <a:t> </a:t>
            </a:r>
            <a:r>
              <a:rPr sz="2800" dirty="0">
                <a:latin typeface="Calibri"/>
                <a:cs typeface="Calibri"/>
              </a:rPr>
              <a:t>the</a:t>
            </a:r>
            <a:r>
              <a:rPr sz="2800" spc="-114" dirty="0">
                <a:latin typeface="Times New Roman"/>
                <a:cs typeface="Times New Roman"/>
              </a:rPr>
              <a:t> </a:t>
            </a:r>
            <a:r>
              <a:rPr sz="2800" dirty="0">
                <a:latin typeface="Calibri"/>
                <a:cs typeface="Calibri"/>
              </a:rPr>
              <a:t>group</a:t>
            </a:r>
            <a:r>
              <a:rPr sz="2800" spc="-120" dirty="0">
                <a:latin typeface="Times New Roman"/>
                <a:cs typeface="Times New Roman"/>
              </a:rPr>
              <a:t> </a:t>
            </a:r>
            <a:r>
              <a:rPr sz="2800" dirty="0">
                <a:latin typeface="Calibri"/>
                <a:cs typeface="Calibri"/>
              </a:rPr>
              <a:t>of</a:t>
            </a:r>
            <a:r>
              <a:rPr sz="2800" spc="-125" dirty="0">
                <a:latin typeface="Times New Roman"/>
                <a:cs typeface="Times New Roman"/>
              </a:rPr>
              <a:t> </a:t>
            </a:r>
            <a:r>
              <a:rPr sz="2800" spc="-10" dirty="0">
                <a:latin typeface="Calibri"/>
                <a:cs typeface="Calibri"/>
              </a:rPr>
              <a:t>menopausal</a:t>
            </a:r>
            <a:r>
              <a:rPr sz="2800" spc="-10" dirty="0">
                <a:latin typeface="Times New Roman"/>
                <a:cs typeface="Times New Roman"/>
              </a:rPr>
              <a:t> </a:t>
            </a:r>
            <a:r>
              <a:rPr sz="2800" spc="-20" dirty="0">
                <a:latin typeface="Calibri"/>
                <a:cs typeface="Calibri"/>
              </a:rPr>
              <a:t>symptoms</a:t>
            </a:r>
            <a:r>
              <a:rPr sz="2800" spc="-110" dirty="0">
                <a:latin typeface="Times New Roman"/>
                <a:cs typeface="Times New Roman"/>
              </a:rPr>
              <a:t> </a:t>
            </a:r>
            <a:r>
              <a:rPr sz="2800" dirty="0">
                <a:latin typeface="Calibri"/>
                <a:cs typeface="Calibri"/>
              </a:rPr>
              <a:t>and</a:t>
            </a:r>
            <a:r>
              <a:rPr sz="2800" spc="-130" dirty="0">
                <a:latin typeface="Times New Roman"/>
                <a:cs typeface="Times New Roman"/>
              </a:rPr>
              <a:t> </a:t>
            </a:r>
            <a:r>
              <a:rPr sz="2800" dirty="0">
                <a:latin typeface="Calibri"/>
                <a:cs typeface="Calibri"/>
              </a:rPr>
              <a:t>signs</a:t>
            </a:r>
            <a:r>
              <a:rPr sz="2800" spc="-114" dirty="0">
                <a:latin typeface="Times New Roman"/>
                <a:cs typeface="Times New Roman"/>
              </a:rPr>
              <a:t> </a:t>
            </a:r>
            <a:r>
              <a:rPr sz="2800" spc="-10" dirty="0">
                <a:latin typeface="Calibri"/>
                <a:cs typeface="Calibri"/>
              </a:rPr>
              <a:t>including:</a:t>
            </a:r>
            <a:endParaRPr sz="2800" dirty="0">
              <a:latin typeface="Calibri"/>
              <a:cs typeface="Calibri"/>
            </a:endParaRPr>
          </a:p>
          <a:p>
            <a:pPr marL="240029" indent="-227329">
              <a:lnSpc>
                <a:spcPct val="100000"/>
              </a:lnSpc>
              <a:spcBef>
                <a:spcPts val="630"/>
              </a:spcBef>
              <a:buFont typeface="Arial"/>
              <a:buChar char="•"/>
              <a:tabLst>
                <a:tab pos="240029" algn="l"/>
              </a:tabLst>
            </a:pPr>
            <a:r>
              <a:rPr sz="2800" b="1" spc="-25" dirty="0">
                <a:latin typeface="Calibri"/>
                <a:cs typeface="Calibri"/>
              </a:rPr>
              <a:t>Vaginal</a:t>
            </a:r>
            <a:r>
              <a:rPr sz="2800" spc="-114" dirty="0">
                <a:latin typeface="Times New Roman"/>
                <a:cs typeface="Times New Roman"/>
              </a:rPr>
              <a:t> </a:t>
            </a:r>
            <a:r>
              <a:rPr sz="2800" b="1" spc="-10" dirty="0">
                <a:latin typeface="Calibri"/>
                <a:cs typeface="Calibri"/>
              </a:rPr>
              <a:t>dryness</a:t>
            </a:r>
            <a:endParaRPr sz="2800" dirty="0">
              <a:latin typeface="Calibri"/>
              <a:cs typeface="Calibri"/>
            </a:endParaRPr>
          </a:p>
          <a:p>
            <a:pPr marL="240029" indent="-227329">
              <a:lnSpc>
                <a:spcPct val="100000"/>
              </a:lnSpc>
              <a:spcBef>
                <a:spcPts val="665"/>
              </a:spcBef>
              <a:buFont typeface="Arial"/>
              <a:buChar char="•"/>
              <a:tabLst>
                <a:tab pos="240029" algn="l"/>
              </a:tabLst>
            </a:pPr>
            <a:r>
              <a:rPr sz="2800" b="1" spc="-25" dirty="0">
                <a:latin typeface="Calibri"/>
                <a:cs typeface="Calibri"/>
              </a:rPr>
              <a:t>Vaginal</a:t>
            </a:r>
            <a:r>
              <a:rPr sz="2800" spc="-100" dirty="0">
                <a:latin typeface="Times New Roman"/>
                <a:cs typeface="Times New Roman"/>
              </a:rPr>
              <a:t> </a:t>
            </a:r>
            <a:r>
              <a:rPr sz="2800" b="1" spc="-10" dirty="0">
                <a:latin typeface="Calibri"/>
                <a:cs typeface="Calibri"/>
              </a:rPr>
              <a:t>burning</a:t>
            </a:r>
            <a:r>
              <a:rPr sz="2800" spc="-110" dirty="0">
                <a:latin typeface="Times New Roman"/>
                <a:cs typeface="Times New Roman"/>
              </a:rPr>
              <a:t> </a:t>
            </a:r>
            <a:r>
              <a:rPr sz="2800" b="1" dirty="0">
                <a:latin typeface="Calibri"/>
                <a:cs typeface="Calibri"/>
              </a:rPr>
              <a:t>&amp;</a:t>
            </a:r>
            <a:r>
              <a:rPr sz="2800" spc="-105" dirty="0">
                <a:latin typeface="Times New Roman"/>
                <a:cs typeface="Times New Roman"/>
              </a:rPr>
              <a:t> </a:t>
            </a:r>
            <a:r>
              <a:rPr sz="2800" b="1" spc="-10" dirty="0">
                <a:latin typeface="Calibri"/>
                <a:cs typeface="Calibri"/>
              </a:rPr>
              <a:t>irritation</a:t>
            </a:r>
            <a:endParaRPr sz="2800" dirty="0">
              <a:latin typeface="Calibri"/>
              <a:cs typeface="Calibri"/>
            </a:endParaRPr>
          </a:p>
          <a:p>
            <a:pPr marL="240029" indent="-227329">
              <a:lnSpc>
                <a:spcPct val="100000"/>
              </a:lnSpc>
              <a:spcBef>
                <a:spcPts val="660"/>
              </a:spcBef>
              <a:buFont typeface="Arial"/>
              <a:buChar char="•"/>
              <a:tabLst>
                <a:tab pos="240029" algn="l"/>
              </a:tabLst>
            </a:pPr>
            <a:r>
              <a:rPr sz="2800" b="1" spc="-10" dirty="0">
                <a:solidFill>
                  <a:srgbClr val="2E5496"/>
                </a:solidFill>
                <a:latin typeface="Calibri"/>
                <a:cs typeface="Calibri"/>
              </a:rPr>
              <a:t>Sexual</a:t>
            </a:r>
            <a:r>
              <a:rPr sz="2800" spc="-100" dirty="0">
                <a:solidFill>
                  <a:srgbClr val="2E5496"/>
                </a:solidFill>
                <a:latin typeface="Times New Roman"/>
                <a:cs typeface="Times New Roman"/>
              </a:rPr>
              <a:t> </a:t>
            </a:r>
            <a:r>
              <a:rPr sz="2800" b="1" spc="-10" dirty="0">
                <a:solidFill>
                  <a:srgbClr val="2E5496"/>
                </a:solidFill>
                <a:latin typeface="Calibri"/>
                <a:cs typeface="Calibri"/>
              </a:rPr>
              <a:t>symptoms</a:t>
            </a:r>
            <a:r>
              <a:rPr sz="2800" spc="-120" dirty="0">
                <a:solidFill>
                  <a:srgbClr val="2E5496"/>
                </a:solidFill>
                <a:latin typeface="Times New Roman"/>
                <a:cs typeface="Times New Roman"/>
              </a:rPr>
              <a:t> </a:t>
            </a:r>
            <a:r>
              <a:rPr sz="2800" b="1" dirty="0">
                <a:solidFill>
                  <a:srgbClr val="2E5496"/>
                </a:solidFill>
                <a:latin typeface="Calibri"/>
                <a:cs typeface="Calibri"/>
              </a:rPr>
              <a:t>such</a:t>
            </a:r>
            <a:r>
              <a:rPr sz="2800" spc="-120" dirty="0">
                <a:solidFill>
                  <a:srgbClr val="2E5496"/>
                </a:solidFill>
                <a:latin typeface="Times New Roman"/>
                <a:cs typeface="Times New Roman"/>
              </a:rPr>
              <a:t> </a:t>
            </a:r>
            <a:r>
              <a:rPr sz="2800" b="1" dirty="0">
                <a:solidFill>
                  <a:srgbClr val="2E5496"/>
                </a:solidFill>
                <a:latin typeface="Calibri"/>
                <a:cs typeface="Calibri"/>
              </a:rPr>
              <a:t>as</a:t>
            </a:r>
            <a:r>
              <a:rPr sz="2800" spc="-114" dirty="0">
                <a:solidFill>
                  <a:srgbClr val="2E5496"/>
                </a:solidFill>
                <a:latin typeface="Times New Roman"/>
                <a:cs typeface="Times New Roman"/>
              </a:rPr>
              <a:t> </a:t>
            </a:r>
            <a:r>
              <a:rPr sz="2800" b="1" dirty="0">
                <a:solidFill>
                  <a:srgbClr val="2E5496"/>
                </a:solidFill>
                <a:latin typeface="Calibri"/>
                <a:cs typeface="Calibri"/>
              </a:rPr>
              <a:t>lack</a:t>
            </a:r>
            <a:r>
              <a:rPr sz="2800" spc="-90" dirty="0">
                <a:solidFill>
                  <a:srgbClr val="2E5496"/>
                </a:solidFill>
                <a:latin typeface="Times New Roman"/>
                <a:cs typeface="Times New Roman"/>
              </a:rPr>
              <a:t> </a:t>
            </a:r>
            <a:r>
              <a:rPr sz="2800" b="1" dirty="0">
                <a:solidFill>
                  <a:srgbClr val="2E5496"/>
                </a:solidFill>
                <a:latin typeface="Calibri"/>
                <a:cs typeface="Calibri"/>
              </a:rPr>
              <a:t>of</a:t>
            </a:r>
            <a:r>
              <a:rPr sz="2800" spc="-114" dirty="0">
                <a:solidFill>
                  <a:srgbClr val="2E5496"/>
                </a:solidFill>
                <a:latin typeface="Times New Roman"/>
                <a:cs typeface="Times New Roman"/>
              </a:rPr>
              <a:t> </a:t>
            </a:r>
            <a:r>
              <a:rPr sz="2800" b="1" spc="-10" dirty="0">
                <a:solidFill>
                  <a:srgbClr val="2E5496"/>
                </a:solidFill>
                <a:latin typeface="Calibri"/>
                <a:cs typeface="Calibri"/>
              </a:rPr>
              <a:t>lubrication</a:t>
            </a:r>
            <a:r>
              <a:rPr sz="2800" spc="-120" dirty="0">
                <a:solidFill>
                  <a:srgbClr val="2E5496"/>
                </a:solidFill>
                <a:latin typeface="Times New Roman"/>
                <a:cs typeface="Times New Roman"/>
              </a:rPr>
              <a:t> </a:t>
            </a:r>
            <a:r>
              <a:rPr sz="2800" b="1" spc="-50" dirty="0">
                <a:solidFill>
                  <a:srgbClr val="2E5496"/>
                </a:solidFill>
                <a:latin typeface="Calibri"/>
                <a:cs typeface="Calibri"/>
              </a:rPr>
              <a:t>&amp;</a:t>
            </a:r>
            <a:endParaRPr sz="2800" dirty="0">
              <a:latin typeface="Calibri"/>
              <a:cs typeface="Calibri"/>
            </a:endParaRPr>
          </a:p>
          <a:p>
            <a:pPr marL="240029" indent="-227329">
              <a:lnSpc>
                <a:spcPct val="100000"/>
              </a:lnSpc>
              <a:spcBef>
                <a:spcPts val="675"/>
              </a:spcBef>
              <a:buFont typeface="Arial"/>
              <a:buChar char="•"/>
              <a:tabLst>
                <a:tab pos="240029" algn="l"/>
              </a:tabLst>
            </a:pPr>
            <a:r>
              <a:rPr sz="2800" b="1" spc="-10" dirty="0">
                <a:solidFill>
                  <a:srgbClr val="2E5496"/>
                </a:solidFill>
                <a:latin typeface="Calibri"/>
                <a:cs typeface="Calibri"/>
              </a:rPr>
              <a:t>Dyspareunia</a:t>
            </a:r>
            <a:r>
              <a:rPr sz="2800" spc="-150" dirty="0">
                <a:solidFill>
                  <a:srgbClr val="2E5496"/>
                </a:solidFill>
                <a:latin typeface="Times New Roman"/>
                <a:cs typeface="Times New Roman"/>
              </a:rPr>
              <a:t> </a:t>
            </a:r>
            <a:r>
              <a:rPr sz="2800" b="1" dirty="0">
                <a:solidFill>
                  <a:srgbClr val="2E5496"/>
                </a:solidFill>
                <a:latin typeface="Calibri"/>
                <a:cs typeface="Calibri"/>
              </a:rPr>
              <a:t>(painful</a:t>
            </a:r>
            <a:r>
              <a:rPr sz="2800" spc="-165" dirty="0">
                <a:solidFill>
                  <a:srgbClr val="2E5496"/>
                </a:solidFill>
                <a:latin typeface="Times New Roman"/>
                <a:cs typeface="Times New Roman"/>
              </a:rPr>
              <a:t> </a:t>
            </a:r>
            <a:r>
              <a:rPr sz="2800" b="1" dirty="0">
                <a:solidFill>
                  <a:srgbClr val="2E5496"/>
                </a:solidFill>
                <a:latin typeface="Calibri"/>
                <a:cs typeface="Calibri"/>
              </a:rPr>
              <a:t>sex)</a:t>
            </a:r>
            <a:r>
              <a:rPr sz="2800" spc="-160" dirty="0">
                <a:solidFill>
                  <a:srgbClr val="2E5496"/>
                </a:solidFill>
                <a:latin typeface="Times New Roman"/>
                <a:cs typeface="Times New Roman"/>
              </a:rPr>
              <a:t> </a:t>
            </a:r>
            <a:r>
              <a:rPr sz="2800" b="1" spc="-50" dirty="0">
                <a:solidFill>
                  <a:srgbClr val="2E5496"/>
                </a:solidFill>
                <a:latin typeface="Calibri"/>
                <a:cs typeface="Calibri"/>
              </a:rPr>
              <a:t>&amp;</a:t>
            </a:r>
            <a:endParaRPr sz="2800" dirty="0">
              <a:latin typeface="Calibri"/>
              <a:cs typeface="Calibri"/>
            </a:endParaRPr>
          </a:p>
          <a:p>
            <a:pPr marL="240029" indent="-227329">
              <a:lnSpc>
                <a:spcPct val="100000"/>
              </a:lnSpc>
              <a:spcBef>
                <a:spcPts val="660"/>
              </a:spcBef>
              <a:buFont typeface="Arial"/>
              <a:buChar char="•"/>
              <a:tabLst>
                <a:tab pos="240029" algn="l"/>
              </a:tabLst>
            </a:pPr>
            <a:r>
              <a:rPr sz="2800" b="1" dirty="0">
                <a:latin typeface="Calibri"/>
                <a:cs typeface="Calibri"/>
              </a:rPr>
              <a:t>Urinary</a:t>
            </a:r>
            <a:r>
              <a:rPr sz="2800" spc="-130" dirty="0">
                <a:latin typeface="Times New Roman"/>
                <a:cs typeface="Times New Roman"/>
              </a:rPr>
              <a:t> </a:t>
            </a:r>
            <a:r>
              <a:rPr sz="2800" b="1" spc="-10" dirty="0">
                <a:latin typeface="Calibri"/>
                <a:cs typeface="Calibri"/>
              </a:rPr>
              <a:t>symptoms</a:t>
            </a:r>
            <a:r>
              <a:rPr sz="2800" spc="-140" dirty="0">
                <a:latin typeface="Times New Roman"/>
                <a:cs typeface="Times New Roman"/>
              </a:rPr>
              <a:t> </a:t>
            </a:r>
            <a:r>
              <a:rPr sz="2800" b="1" dirty="0">
                <a:latin typeface="Calibri"/>
                <a:cs typeface="Calibri"/>
              </a:rPr>
              <a:t>such</a:t>
            </a:r>
            <a:r>
              <a:rPr sz="2800" spc="-145" dirty="0">
                <a:latin typeface="Times New Roman"/>
                <a:cs typeface="Times New Roman"/>
              </a:rPr>
              <a:t> </a:t>
            </a:r>
            <a:r>
              <a:rPr sz="2800" b="1" spc="-25" dirty="0">
                <a:latin typeface="Calibri"/>
                <a:cs typeface="Calibri"/>
              </a:rPr>
              <a:t>as:</a:t>
            </a:r>
            <a:endParaRPr sz="2800" dirty="0">
              <a:latin typeface="Calibri"/>
              <a:cs typeface="Calibri"/>
            </a:endParaRPr>
          </a:p>
          <a:p>
            <a:pPr marL="240029" indent="-227329">
              <a:lnSpc>
                <a:spcPct val="100000"/>
              </a:lnSpc>
              <a:spcBef>
                <a:spcPts val="660"/>
              </a:spcBef>
              <a:buFont typeface="Arial"/>
              <a:buChar char="•"/>
              <a:tabLst>
                <a:tab pos="240029" algn="l"/>
              </a:tabLst>
            </a:pPr>
            <a:r>
              <a:rPr sz="2800" b="1" spc="-35" dirty="0">
                <a:latin typeface="Calibri"/>
                <a:cs typeface="Calibri"/>
              </a:rPr>
              <a:t>Urgency,</a:t>
            </a:r>
            <a:r>
              <a:rPr sz="2800" spc="-110" dirty="0">
                <a:latin typeface="Times New Roman"/>
                <a:cs typeface="Times New Roman"/>
              </a:rPr>
              <a:t> </a:t>
            </a:r>
            <a:r>
              <a:rPr sz="2800" b="1" spc="-30" dirty="0">
                <a:latin typeface="Calibri"/>
                <a:cs typeface="Calibri"/>
              </a:rPr>
              <a:t>Frequency,</a:t>
            </a:r>
            <a:r>
              <a:rPr sz="2800" spc="-100" dirty="0">
                <a:latin typeface="Times New Roman"/>
                <a:cs typeface="Times New Roman"/>
              </a:rPr>
              <a:t> </a:t>
            </a:r>
            <a:r>
              <a:rPr sz="2800" b="1" dirty="0">
                <a:latin typeface="Calibri"/>
                <a:cs typeface="Calibri"/>
              </a:rPr>
              <a:t>Dysuria</a:t>
            </a:r>
            <a:r>
              <a:rPr sz="2800" spc="-130" dirty="0">
                <a:latin typeface="Times New Roman"/>
                <a:cs typeface="Times New Roman"/>
              </a:rPr>
              <a:t> </a:t>
            </a:r>
            <a:r>
              <a:rPr sz="2800" b="1" dirty="0">
                <a:latin typeface="Calibri"/>
                <a:cs typeface="Calibri"/>
              </a:rPr>
              <a:t>&amp;</a:t>
            </a:r>
            <a:r>
              <a:rPr sz="2800" spc="-114" dirty="0">
                <a:latin typeface="Times New Roman"/>
                <a:cs typeface="Times New Roman"/>
              </a:rPr>
              <a:t> </a:t>
            </a:r>
            <a:r>
              <a:rPr sz="2800" b="1" spc="-20" dirty="0">
                <a:latin typeface="Calibri"/>
                <a:cs typeface="Calibri"/>
              </a:rPr>
              <a:t>recurrent</a:t>
            </a:r>
            <a:r>
              <a:rPr sz="2800" spc="-100" dirty="0">
                <a:latin typeface="Times New Roman"/>
                <a:cs typeface="Times New Roman"/>
              </a:rPr>
              <a:t> </a:t>
            </a:r>
            <a:r>
              <a:rPr sz="2800" b="1" dirty="0">
                <a:latin typeface="Calibri"/>
                <a:cs typeface="Calibri"/>
              </a:rPr>
              <a:t>Urinary</a:t>
            </a:r>
            <a:r>
              <a:rPr sz="2800" spc="-110" dirty="0">
                <a:latin typeface="Times New Roman"/>
                <a:cs typeface="Times New Roman"/>
              </a:rPr>
              <a:t> </a:t>
            </a:r>
            <a:r>
              <a:rPr sz="2800" b="1" dirty="0">
                <a:latin typeface="Calibri"/>
                <a:cs typeface="Calibri"/>
              </a:rPr>
              <a:t>tract</a:t>
            </a:r>
            <a:r>
              <a:rPr sz="2800" spc="-105" dirty="0">
                <a:latin typeface="Times New Roman"/>
                <a:cs typeface="Times New Roman"/>
              </a:rPr>
              <a:t> </a:t>
            </a:r>
            <a:r>
              <a:rPr sz="2800" b="1" spc="-10" dirty="0">
                <a:latin typeface="Calibri"/>
                <a:cs typeface="Calibri"/>
              </a:rPr>
              <a:t>Infections</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96646" y="144856"/>
            <a:ext cx="10076180" cy="1304290"/>
          </a:xfrm>
          <a:prstGeom prst="rect">
            <a:avLst/>
          </a:prstGeom>
        </p:spPr>
        <p:txBody>
          <a:bodyPr vert="horz" wrap="square" lIns="0" tIns="249554" rIns="0" bIns="0" rtlCol="0">
            <a:spAutoFit/>
          </a:bodyPr>
          <a:lstStyle/>
          <a:p>
            <a:pPr marL="12700">
              <a:lnSpc>
                <a:spcPct val="100000"/>
              </a:lnSpc>
              <a:spcBef>
                <a:spcPts val="1964"/>
              </a:spcBef>
            </a:pPr>
            <a:r>
              <a:rPr spc="-10" dirty="0"/>
              <a:t>GSM</a:t>
            </a:r>
            <a:r>
              <a:rPr b="0" spc="-254" dirty="0">
                <a:latin typeface="Times New Roman"/>
                <a:cs typeface="Times New Roman"/>
              </a:rPr>
              <a:t> </a:t>
            </a:r>
            <a:r>
              <a:rPr dirty="0"/>
              <a:t>is</a:t>
            </a:r>
            <a:r>
              <a:rPr b="0" spc="-185" dirty="0">
                <a:latin typeface="Times New Roman"/>
                <a:cs typeface="Times New Roman"/>
              </a:rPr>
              <a:t> </a:t>
            </a:r>
            <a:r>
              <a:rPr dirty="0"/>
              <a:t>a</a:t>
            </a:r>
            <a:r>
              <a:rPr b="0" spc="-180" dirty="0">
                <a:latin typeface="Times New Roman"/>
                <a:cs typeface="Times New Roman"/>
              </a:rPr>
              <a:t> </a:t>
            </a:r>
            <a:r>
              <a:rPr spc="-50" dirty="0"/>
              <a:t>consequence</a:t>
            </a:r>
            <a:r>
              <a:rPr b="0" spc="-220" dirty="0">
                <a:latin typeface="Times New Roman"/>
                <a:cs typeface="Times New Roman"/>
              </a:rPr>
              <a:t> </a:t>
            </a:r>
            <a:r>
              <a:rPr dirty="0"/>
              <a:t>of</a:t>
            </a:r>
            <a:r>
              <a:rPr b="0" spc="-185" dirty="0">
                <a:latin typeface="Times New Roman"/>
                <a:cs typeface="Times New Roman"/>
              </a:rPr>
              <a:t> </a:t>
            </a:r>
            <a:r>
              <a:rPr spc="-55" dirty="0"/>
              <a:t>Estrogen</a:t>
            </a:r>
            <a:r>
              <a:rPr b="0" spc="-220" dirty="0">
                <a:latin typeface="Times New Roman"/>
                <a:cs typeface="Times New Roman"/>
              </a:rPr>
              <a:t> </a:t>
            </a:r>
            <a:r>
              <a:rPr spc="-10" dirty="0"/>
              <a:t>deficiency:</a:t>
            </a:r>
          </a:p>
          <a:p>
            <a:pPr marL="12700">
              <a:lnSpc>
                <a:spcPct val="100000"/>
              </a:lnSpc>
              <a:spcBef>
                <a:spcPts val="760"/>
              </a:spcBef>
            </a:pPr>
            <a:r>
              <a:rPr sz="1800" b="1" dirty="0">
                <a:solidFill>
                  <a:srgbClr val="000000"/>
                </a:solidFill>
                <a:latin typeface="Trebuchet MS"/>
                <a:cs typeface="Trebuchet MS"/>
              </a:rPr>
              <a:t>Loss</a:t>
            </a:r>
            <a:r>
              <a:rPr sz="1800" b="0" spc="45" dirty="0">
                <a:solidFill>
                  <a:srgbClr val="000000"/>
                </a:solidFill>
                <a:latin typeface="Times New Roman"/>
                <a:cs typeface="Times New Roman"/>
              </a:rPr>
              <a:t> </a:t>
            </a:r>
            <a:r>
              <a:rPr sz="1800" b="1" dirty="0">
                <a:solidFill>
                  <a:srgbClr val="000000"/>
                </a:solidFill>
                <a:latin typeface="Trebuchet MS"/>
                <a:cs typeface="Trebuchet MS"/>
              </a:rPr>
              <a:t>of</a:t>
            </a:r>
            <a:r>
              <a:rPr sz="1800" b="0" spc="50" dirty="0">
                <a:solidFill>
                  <a:srgbClr val="000000"/>
                </a:solidFill>
                <a:latin typeface="Times New Roman"/>
                <a:cs typeface="Times New Roman"/>
              </a:rPr>
              <a:t> </a:t>
            </a:r>
            <a:r>
              <a:rPr sz="1800" b="1" dirty="0">
                <a:solidFill>
                  <a:srgbClr val="000000"/>
                </a:solidFill>
                <a:latin typeface="Trebuchet MS"/>
                <a:cs typeface="Trebuchet MS"/>
              </a:rPr>
              <a:t>Estrogen</a:t>
            </a:r>
            <a:r>
              <a:rPr sz="1800" b="0" spc="75" dirty="0">
                <a:solidFill>
                  <a:srgbClr val="000000"/>
                </a:solidFill>
                <a:latin typeface="Times New Roman"/>
                <a:cs typeface="Times New Roman"/>
              </a:rPr>
              <a:t> </a:t>
            </a:r>
            <a:r>
              <a:rPr sz="1800" b="1" dirty="0">
                <a:solidFill>
                  <a:srgbClr val="000000"/>
                </a:solidFill>
                <a:latin typeface="Trebuchet MS"/>
                <a:cs typeface="Trebuchet MS"/>
              </a:rPr>
              <a:t>causes</a:t>
            </a:r>
            <a:r>
              <a:rPr sz="1800" b="0" spc="55" dirty="0">
                <a:solidFill>
                  <a:srgbClr val="000000"/>
                </a:solidFill>
                <a:latin typeface="Times New Roman"/>
                <a:cs typeface="Times New Roman"/>
              </a:rPr>
              <a:t> </a:t>
            </a:r>
            <a:r>
              <a:rPr sz="1800" b="1" dirty="0">
                <a:solidFill>
                  <a:srgbClr val="000000"/>
                </a:solidFill>
                <a:latin typeface="Trebuchet MS"/>
                <a:cs typeface="Trebuchet MS"/>
              </a:rPr>
              <a:t>a</a:t>
            </a:r>
            <a:r>
              <a:rPr sz="1800" b="0" spc="65" dirty="0">
                <a:solidFill>
                  <a:srgbClr val="000000"/>
                </a:solidFill>
                <a:latin typeface="Times New Roman"/>
                <a:cs typeface="Times New Roman"/>
              </a:rPr>
              <a:t> </a:t>
            </a:r>
            <a:r>
              <a:rPr sz="1800" b="1" dirty="0">
                <a:solidFill>
                  <a:srgbClr val="000000"/>
                </a:solidFill>
                <a:latin typeface="Trebuchet MS"/>
                <a:cs typeface="Trebuchet MS"/>
              </a:rPr>
              <a:t>reduction</a:t>
            </a:r>
            <a:r>
              <a:rPr sz="1800" b="0" spc="75" dirty="0">
                <a:solidFill>
                  <a:srgbClr val="000000"/>
                </a:solidFill>
                <a:latin typeface="Times New Roman"/>
                <a:cs typeface="Times New Roman"/>
              </a:rPr>
              <a:t> </a:t>
            </a:r>
            <a:r>
              <a:rPr sz="1800" b="1" dirty="0">
                <a:solidFill>
                  <a:srgbClr val="2E5496"/>
                </a:solidFill>
                <a:latin typeface="Trebuchet MS"/>
                <a:cs typeface="Trebuchet MS"/>
              </a:rPr>
              <a:t>in</a:t>
            </a:r>
            <a:r>
              <a:rPr sz="1800" b="0" spc="75" dirty="0">
                <a:solidFill>
                  <a:srgbClr val="2E5496"/>
                </a:solidFill>
                <a:latin typeface="Times New Roman"/>
                <a:cs typeface="Times New Roman"/>
              </a:rPr>
              <a:t> </a:t>
            </a:r>
            <a:r>
              <a:rPr sz="1800" b="1" dirty="0">
                <a:solidFill>
                  <a:srgbClr val="2E5496"/>
                </a:solidFill>
                <a:latin typeface="Trebuchet MS"/>
                <a:cs typeface="Trebuchet MS"/>
              </a:rPr>
              <a:t>the</a:t>
            </a:r>
            <a:r>
              <a:rPr sz="1800" b="0" spc="65" dirty="0">
                <a:solidFill>
                  <a:srgbClr val="2E5496"/>
                </a:solidFill>
                <a:latin typeface="Times New Roman"/>
                <a:cs typeface="Times New Roman"/>
              </a:rPr>
              <a:t> </a:t>
            </a:r>
            <a:r>
              <a:rPr sz="1800" b="1" dirty="0">
                <a:solidFill>
                  <a:srgbClr val="2E5496"/>
                </a:solidFill>
                <a:latin typeface="Trebuchet MS"/>
                <a:cs typeface="Trebuchet MS"/>
              </a:rPr>
              <a:t>number</a:t>
            </a:r>
            <a:r>
              <a:rPr sz="1800" b="0" spc="60" dirty="0">
                <a:solidFill>
                  <a:srgbClr val="2E5496"/>
                </a:solidFill>
                <a:latin typeface="Times New Roman"/>
                <a:cs typeface="Times New Roman"/>
              </a:rPr>
              <a:t> </a:t>
            </a:r>
            <a:r>
              <a:rPr sz="1800" b="1" dirty="0">
                <a:solidFill>
                  <a:srgbClr val="2E5496"/>
                </a:solidFill>
                <a:latin typeface="Trebuchet MS"/>
                <a:cs typeface="Trebuchet MS"/>
              </a:rPr>
              <a:t>and</a:t>
            </a:r>
            <a:r>
              <a:rPr sz="1800" b="0" spc="65" dirty="0">
                <a:solidFill>
                  <a:srgbClr val="2E5496"/>
                </a:solidFill>
                <a:latin typeface="Times New Roman"/>
                <a:cs typeface="Times New Roman"/>
              </a:rPr>
              <a:t> </a:t>
            </a:r>
            <a:r>
              <a:rPr sz="1800" b="1" dirty="0">
                <a:solidFill>
                  <a:srgbClr val="2E5496"/>
                </a:solidFill>
                <a:latin typeface="Trebuchet MS"/>
                <a:cs typeface="Trebuchet MS"/>
              </a:rPr>
              <a:t>quality</a:t>
            </a:r>
            <a:r>
              <a:rPr sz="1800" b="0" spc="65" dirty="0">
                <a:solidFill>
                  <a:srgbClr val="2E5496"/>
                </a:solidFill>
                <a:latin typeface="Times New Roman"/>
                <a:cs typeface="Times New Roman"/>
              </a:rPr>
              <a:t> </a:t>
            </a:r>
            <a:r>
              <a:rPr sz="1800" b="1" dirty="0">
                <a:solidFill>
                  <a:srgbClr val="2E5496"/>
                </a:solidFill>
                <a:latin typeface="Trebuchet MS"/>
                <a:cs typeface="Trebuchet MS"/>
              </a:rPr>
              <a:t>of</a:t>
            </a:r>
            <a:r>
              <a:rPr sz="1800" b="0" spc="45" dirty="0">
                <a:solidFill>
                  <a:srgbClr val="2E5496"/>
                </a:solidFill>
                <a:latin typeface="Times New Roman"/>
                <a:cs typeface="Times New Roman"/>
              </a:rPr>
              <a:t> </a:t>
            </a:r>
            <a:r>
              <a:rPr sz="1800" b="1" dirty="0">
                <a:solidFill>
                  <a:srgbClr val="2E5496"/>
                </a:solidFill>
                <a:latin typeface="Trebuchet MS"/>
                <a:cs typeface="Trebuchet MS"/>
              </a:rPr>
              <a:t>blood</a:t>
            </a:r>
            <a:r>
              <a:rPr sz="1800" b="0" spc="60" dirty="0">
                <a:solidFill>
                  <a:srgbClr val="2E5496"/>
                </a:solidFill>
                <a:latin typeface="Times New Roman"/>
                <a:cs typeface="Times New Roman"/>
              </a:rPr>
              <a:t> </a:t>
            </a:r>
            <a:r>
              <a:rPr sz="1800" b="1" dirty="0">
                <a:solidFill>
                  <a:srgbClr val="2E5496"/>
                </a:solidFill>
                <a:latin typeface="Trebuchet MS"/>
                <a:cs typeface="Trebuchet MS"/>
              </a:rPr>
              <a:t>vessels</a:t>
            </a:r>
            <a:r>
              <a:rPr sz="1800" b="0" spc="65" dirty="0">
                <a:solidFill>
                  <a:srgbClr val="2E5496"/>
                </a:solidFill>
                <a:latin typeface="Times New Roman"/>
                <a:cs typeface="Times New Roman"/>
              </a:rPr>
              <a:t> </a:t>
            </a:r>
            <a:r>
              <a:rPr sz="1800" b="1" dirty="0">
                <a:solidFill>
                  <a:srgbClr val="2E5496"/>
                </a:solidFill>
                <a:latin typeface="Trebuchet MS"/>
                <a:cs typeface="Trebuchet MS"/>
              </a:rPr>
              <a:t>in</a:t>
            </a:r>
            <a:r>
              <a:rPr sz="1800" b="0" spc="60" dirty="0">
                <a:solidFill>
                  <a:srgbClr val="2E5496"/>
                </a:solidFill>
                <a:latin typeface="Times New Roman"/>
                <a:cs typeface="Times New Roman"/>
              </a:rPr>
              <a:t> </a:t>
            </a:r>
            <a:r>
              <a:rPr sz="1800" b="1" dirty="0">
                <a:solidFill>
                  <a:srgbClr val="2E5496"/>
                </a:solidFill>
                <a:latin typeface="Trebuchet MS"/>
                <a:cs typeface="Trebuchet MS"/>
              </a:rPr>
              <a:t>the</a:t>
            </a:r>
            <a:r>
              <a:rPr sz="1800" b="0" spc="65" dirty="0">
                <a:solidFill>
                  <a:srgbClr val="2E5496"/>
                </a:solidFill>
                <a:latin typeface="Times New Roman"/>
                <a:cs typeface="Times New Roman"/>
              </a:rPr>
              <a:t> </a:t>
            </a:r>
            <a:r>
              <a:rPr sz="1800" b="1" spc="-10" dirty="0">
                <a:solidFill>
                  <a:srgbClr val="2E5496"/>
                </a:solidFill>
                <a:latin typeface="Trebuchet MS"/>
                <a:cs typeface="Trebuchet MS"/>
              </a:rPr>
              <a:t>pelvis</a:t>
            </a:r>
            <a:endParaRPr sz="1800" dirty="0">
              <a:latin typeface="Trebuchet MS"/>
              <a:cs typeface="Trebuchet MS"/>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55</a:t>
            </a:fld>
            <a:endParaRPr spc="-25" dirty="0"/>
          </a:p>
        </p:txBody>
      </p:sp>
      <p:sp>
        <p:nvSpPr>
          <p:cNvPr id="3" name="object 3"/>
          <p:cNvSpPr txBox="1"/>
          <p:nvPr/>
        </p:nvSpPr>
        <p:spPr>
          <a:xfrm>
            <a:off x="396646" y="1714326"/>
            <a:ext cx="9916795" cy="413575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E5496"/>
                </a:solidFill>
                <a:latin typeface="Trebuchet MS"/>
                <a:cs typeface="Trebuchet MS"/>
              </a:rPr>
              <a:t>is</a:t>
            </a:r>
            <a:r>
              <a:rPr sz="1800" spc="55" dirty="0">
                <a:solidFill>
                  <a:srgbClr val="2E5496"/>
                </a:solidFill>
                <a:latin typeface="Times New Roman"/>
                <a:cs typeface="Times New Roman"/>
              </a:rPr>
              <a:t> </a:t>
            </a:r>
            <a:r>
              <a:rPr sz="1800" b="1" dirty="0">
                <a:solidFill>
                  <a:srgbClr val="2E5496"/>
                </a:solidFill>
                <a:latin typeface="Trebuchet MS"/>
                <a:cs typeface="Trebuchet MS"/>
              </a:rPr>
              <a:t>reduced)</a:t>
            </a:r>
            <a:r>
              <a:rPr sz="1800" spc="85" dirty="0">
                <a:solidFill>
                  <a:srgbClr val="2E5496"/>
                </a:solidFill>
                <a:latin typeface="Times New Roman"/>
                <a:cs typeface="Times New Roman"/>
              </a:rPr>
              <a:t> </a:t>
            </a:r>
            <a:r>
              <a:rPr sz="1800" b="1" dirty="0">
                <a:solidFill>
                  <a:srgbClr val="2E5496"/>
                </a:solidFill>
                <a:latin typeface="Trebuchet MS"/>
                <a:cs typeface="Trebuchet MS"/>
              </a:rPr>
              <a:t>&amp;</a:t>
            </a:r>
            <a:r>
              <a:rPr sz="1800" spc="40" dirty="0">
                <a:solidFill>
                  <a:srgbClr val="2E5496"/>
                </a:solidFill>
                <a:latin typeface="Times New Roman"/>
                <a:cs typeface="Times New Roman"/>
              </a:rPr>
              <a:t> </a:t>
            </a:r>
            <a:r>
              <a:rPr sz="1800" b="1" dirty="0">
                <a:solidFill>
                  <a:srgbClr val="2E5496"/>
                </a:solidFill>
                <a:latin typeface="Trebuchet MS"/>
                <a:cs typeface="Trebuchet MS"/>
              </a:rPr>
              <a:t>Thinning</a:t>
            </a:r>
            <a:r>
              <a:rPr sz="1800" spc="30" dirty="0">
                <a:solidFill>
                  <a:srgbClr val="2E5496"/>
                </a:solidFill>
                <a:latin typeface="Times New Roman"/>
                <a:cs typeface="Times New Roman"/>
              </a:rPr>
              <a:t> </a:t>
            </a:r>
            <a:r>
              <a:rPr sz="1800" b="1" dirty="0">
                <a:solidFill>
                  <a:srgbClr val="2E5496"/>
                </a:solidFill>
                <a:latin typeface="Trebuchet MS"/>
                <a:cs typeface="Trebuchet MS"/>
              </a:rPr>
              <a:t>of</a:t>
            </a:r>
            <a:r>
              <a:rPr sz="1800" spc="45" dirty="0">
                <a:solidFill>
                  <a:srgbClr val="2E5496"/>
                </a:solidFill>
                <a:latin typeface="Times New Roman"/>
                <a:cs typeface="Times New Roman"/>
              </a:rPr>
              <a:t> </a:t>
            </a:r>
            <a:r>
              <a:rPr sz="1800" b="1" dirty="0">
                <a:solidFill>
                  <a:srgbClr val="2E5496"/>
                </a:solidFill>
                <a:latin typeface="Trebuchet MS"/>
                <a:cs typeface="Trebuchet MS"/>
              </a:rPr>
              <a:t>both</a:t>
            </a:r>
            <a:r>
              <a:rPr sz="1800" spc="65" dirty="0">
                <a:solidFill>
                  <a:srgbClr val="2E5496"/>
                </a:solidFill>
                <a:latin typeface="Times New Roman"/>
                <a:cs typeface="Times New Roman"/>
              </a:rPr>
              <a:t> </a:t>
            </a:r>
            <a:r>
              <a:rPr sz="1800" b="1" dirty="0">
                <a:solidFill>
                  <a:srgbClr val="2E5496"/>
                </a:solidFill>
                <a:latin typeface="Trebuchet MS"/>
                <a:cs typeface="Trebuchet MS"/>
              </a:rPr>
              <a:t>muscles</a:t>
            </a:r>
            <a:r>
              <a:rPr sz="1800" spc="55" dirty="0">
                <a:solidFill>
                  <a:srgbClr val="2E5496"/>
                </a:solidFill>
                <a:latin typeface="Times New Roman"/>
                <a:cs typeface="Times New Roman"/>
              </a:rPr>
              <a:t> </a:t>
            </a:r>
            <a:r>
              <a:rPr sz="1800" b="1" dirty="0">
                <a:solidFill>
                  <a:srgbClr val="2E5496"/>
                </a:solidFill>
                <a:latin typeface="Trebuchet MS"/>
                <a:cs typeface="Trebuchet MS"/>
              </a:rPr>
              <a:t>and</a:t>
            </a:r>
            <a:r>
              <a:rPr sz="1800" spc="65" dirty="0">
                <a:solidFill>
                  <a:srgbClr val="2E5496"/>
                </a:solidFill>
                <a:latin typeface="Times New Roman"/>
                <a:cs typeface="Times New Roman"/>
              </a:rPr>
              <a:t> </a:t>
            </a:r>
            <a:r>
              <a:rPr sz="1800" b="1" dirty="0">
                <a:solidFill>
                  <a:srgbClr val="2E5496"/>
                </a:solidFill>
                <a:latin typeface="Trebuchet MS"/>
                <a:cs typeface="Trebuchet MS"/>
              </a:rPr>
              <a:t>vaginal</a:t>
            </a:r>
            <a:r>
              <a:rPr sz="1800" spc="45" dirty="0">
                <a:solidFill>
                  <a:srgbClr val="2E5496"/>
                </a:solidFill>
                <a:latin typeface="Times New Roman"/>
                <a:cs typeface="Times New Roman"/>
              </a:rPr>
              <a:t> </a:t>
            </a:r>
            <a:r>
              <a:rPr sz="1800" b="1" dirty="0">
                <a:solidFill>
                  <a:srgbClr val="2E5496"/>
                </a:solidFill>
                <a:latin typeface="Trebuchet MS"/>
                <a:cs typeface="Trebuchet MS"/>
              </a:rPr>
              <a:t>lining</a:t>
            </a:r>
            <a:r>
              <a:rPr sz="1800" spc="40" dirty="0">
                <a:solidFill>
                  <a:srgbClr val="2E5496"/>
                </a:solidFill>
                <a:latin typeface="Times New Roman"/>
                <a:cs typeface="Times New Roman"/>
              </a:rPr>
              <a:t> </a:t>
            </a:r>
            <a:r>
              <a:rPr sz="1800" b="1" dirty="0">
                <a:solidFill>
                  <a:srgbClr val="2E5496"/>
                </a:solidFill>
                <a:latin typeface="Trebuchet MS"/>
                <a:cs typeface="Trebuchet MS"/>
              </a:rPr>
              <a:t>epithelium</a:t>
            </a:r>
            <a:r>
              <a:rPr sz="1800" spc="85" dirty="0">
                <a:solidFill>
                  <a:srgbClr val="2E5496"/>
                </a:solidFill>
                <a:latin typeface="Times New Roman"/>
                <a:cs typeface="Times New Roman"/>
              </a:rPr>
              <a:t> </a:t>
            </a:r>
            <a:r>
              <a:rPr sz="1800" b="1" dirty="0">
                <a:latin typeface="Trebuchet MS"/>
                <a:cs typeface="Trebuchet MS"/>
              </a:rPr>
              <a:t>(with</a:t>
            </a:r>
            <a:r>
              <a:rPr sz="1800" spc="55" dirty="0">
                <a:latin typeface="Times New Roman"/>
                <a:cs typeface="Times New Roman"/>
              </a:rPr>
              <a:t> </a:t>
            </a:r>
            <a:r>
              <a:rPr sz="1800" b="1" dirty="0">
                <a:latin typeface="Trebuchet MS"/>
                <a:cs typeface="Trebuchet MS"/>
              </a:rPr>
              <a:t>an</a:t>
            </a:r>
            <a:r>
              <a:rPr sz="1800" spc="65" dirty="0">
                <a:latin typeface="Times New Roman"/>
                <a:cs typeface="Times New Roman"/>
              </a:rPr>
              <a:t> </a:t>
            </a:r>
            <a:r>
              <a:rPr sz="1800" b="1" dirty="0">
                <a:latin typeface="Trebuchet MS"/>
                <a:cs typeface="Trebuchet MS"/>
              </a:rPr>
              <a:t>increase</a:t>
            </a:r>
            <a:r>
              <a:rPr sz="1800" spc="65" dirty="0">
                <a:latin typeface="Times New Roman"/>
                <a:cs typeface="Times New Roman"/>
              </a:rPr>
              <a:t> </a:t>
            </a:r>
            <a:r>
              <a:rPr sz="1800" b="1" dirty="0">
                <a:latin typeface="Trebuchet MS"/>
                <a:cs typeface="Trebuchet MS"/>
              </a:rPr>
              <a:t>in</a:t>
            </a:r>
            <a:r>
              <a:rPr sz="1800" spc="55" dirty="0">
                <a:latin typeface="Times New Roman"/>
                <a:cs typeface="Times New Roman"/>
              </a:rPr>
              <a:t> </a:t>
            </a:r>
            <a:r>
              <a:rPr sz="1800" b="1" spc="-25" dirty="0">
                <a:latin typeface="Trebuchet MS"/>
                <a:cs typeface="Trebuchet MS"/>
              </a:rPr>
              <a:t>fat</a:t>
            </a:r>
            <a:endParaRPr sz="1800" dirty="0">
              <a:latin typeface="Trebuchet MS"/>
              <a:cs typeface="Trebuchet MS"/>
            </a:endParaRPr>
          </a:p>
          <a:p>
            <a:pPr marL="12700">
              <a:lnSpc>
                <a:spcPct val="100000"/>
              </a:lnSpc>
              <a:spcBef>
                <a:spcPts val="1300"/>
              </a:spcBef>
            </a:pPr>
            <a:r>
              <a:rPr sz="1800" b="1" dirty="0">
                <a:latin typeface="Trebuchet MS"/>
                <a:cs typeface="Trebuchet MS"/>
              </a:rPr>
              <a:t>deposition)</a:t>
            </a:r>
            <a:r>
              <a:rPr sz="1800" b="1" spc="-105" dirty="0">
                <a:latin typeface="Trebuchet MS"/>
                <a:cs typeface="Trebuchet MS"/>
              </a:rPr>
              <a:t> </a:t>
            </a:r>
            <a:r>
              <a:rPr sz="1800" b="1" dirty="0">
                <a:latin typeface="Trebuchet MS"/>
                <a:cs typeface="Trebuchet MS"/>
              </a:rPr>
              <a:t>resulting</a:t>
            </a:r>
            <a:r>
              <a:rPr sz="1800" b="1" spc="-85" dirty="0">
                <a:latin typeface="Trebuchet MS"/>
                <a:cs typeface="Trebuchet MS"/>
              </a:rPr>
              <a:t> </a:t>
            </a:r>
            <a:r>
              <a:rPr sz="1800" b="1" spc="-25" dirty="0">
                <a:latin typeface="Trebuchet MS"/>
                <a:cs typeface="Trebuchet MS"/>
              </a:rPr>
              <a:t>in…</a:t>
            </a:r>
            <a:endParaRPr sz="1800" dirty="0">
              <a:latin typeface="Trebuchet MS"/>
              <a:cs typeface="Trebuchet MS"/>
            </a:endParaRPr>
          </a:p>
          <a:p>
            <a:pPr>
              <a:lnSpc>
                <a:spcPct val="100000"/>
              </a:lnSpc>
              <a:spcBef>
                <a:spcPts val="210"/>
              </a:spcBef>
            </a:pPr>
            <a:endParaRPr sz="1800" dirty="0">
              <a:latin typeface="Trebuchet MS"/>
              <a:cs typeface="Trebuchet MS"/>
            </a:endParaRPr>
          </a:p>
          <a:p>
            <a:pPr marL="240665" indent="-227965">
              <a:lnSpc>
                <a:spcPct val="100000"/>
              </a:lnSpc>
              <a:spcBef>
                <a:spcPts val="5"/>
              </a:spcBef>
              <a:buFont typeface="Arial"/>
              <a:buChar char="•"/>
              <a:tabLst>
                <a:tab pos="240665" algn="l"/>
              </a:tabLst>
            </a:pPr>
            <a:r>
              <a:rPr sz="1800" b="1" dirty="0">
                <a:latin typeface="Trebuchet MS"/>
                <a:cs typeface="Trebuchet MS"/>
              </a:rPr>
              <a:t>Vaginal</a:t>
            </a:r>
            <a:r>
              <a:rPr sz="1800" spc="-85" dirty="0">
                <a:latin typeface="Times New Roman"/>
                <a:cs typeface="Times New Roman"/>
              </a:rPr>
              <a:t> </a:t>
            </a:r>
            <a:r>
              <a:rPr sz="1800" b="1" spc="-10" dirty="0">
                <a:latin typeface="Trebuchet MS"/>
                <a:cs typeface="Trebuchet MS"/>
              </a:rPr>
              <a:t>Dryness</a:t>
            </a:r>
            <a:endParaRPr sz="1800" dirty="0">
              <a:latin typeface="Trebuchet MS"/>
              <a:cs typeface="Trebuchet MS"/>
            </a:endParaRPr>
          </a:p>
          <a:p>
            <a:pPr>
              <a:lnSpc>
                <a:spcPct val="100000"/>
              </a:lnSpc>
              <a:spcBef>
                <a:spcPts val="200"/>
              </a:spcBef>
              <a:buFont typeface="Arial"/>
              <a:buChar char="•"/>
            </a:pPr>
            <a:endParaRPr sz="1800" dirty="0">
              <a:latin typeface="Trebuchet MS"/>
              <a:cs typeface="Trebuchet MS"/>
            </a:endParaRPr>
          </a:p>
          <a:p>
            <a:pPr marL="240665" indent="-227965">
              <a:lnSpc>
                <a:spcPct val="100000"/>
              </a:lnSpc>
              <a:spcBef>
                <a:spcPts val="5"/>
              </a:spcBef>
              <a:buFont typeface="Arial"/>
              <a:buChar char="•"/>
              <a:tabLst>
                <a:tab pos="240665" algn="l"/>
              </a:tabLst>
            </a:pPr>
            <a:r>
              <a:rPr sz="1800" b="1" dirty="0">
                <a:latin typeface="Trebuchet MS"/>
                <a:cs typeface="Trebuchet MS"/>
              </a:rPr>
              <a:t>Dyspareunia-</a:t>
            </a:r>
            <a:r>
              <a:rPr sz="1800" spc="25" dirty="0">
                <a:latin typeface="Times New Roman"/>
                <a:cs typeface="Times New Roman"/>
              </a:rPr>
              <a:t> </a:t>
            </a:r>
            <a:r>
              <a:rPr sz="1800" b="1" dirty="0">
                <a:latin typeface="Trebuchet MS"/>
                <a:cs typeface="Trebuchet MS"/>
              </a:rPr>
              <a:t>painful</a:t>
            </a:r>
            <a:r>
              <a:rPr sz="1800" spc="20" dirty="0">
                <a:latin typeface="Times New Roman"/>
                <a:cs typeface="Times New Roman"/>
              </a:rPr>
              <a:t> </a:t>
            </a:r>
            <a:r>
              <a:rPr sz="1800" b="1" spc="-25" dirty="0">
                <a:latin typeface="Trebuchet MS"/>
                <a:cs typeface="Trebuchet MS"/>
              </a:rPr>
              <a:t>sex</a:t>
            </a:r>
            <a:endParaRPr sz="1800" dirty="0">
              <a:latin typeface="Trebuchet MS"/>
              <a:cs typeface="Trebuchet MS"/>
            </a:endParaRPr>
          </a:p>
          <a:p>
            <a:pPr>
              <a:lnSpc>
                <a:spcPct val="100000"/>
              </a:lnSpc>
              <a:spcBef>
                <a:spcPts val="200"/>
              </a:spcBef>
              <a:buFont typeface="Arial"/>
              <a:buChar char="•"/>
            </a:pPr>
            <a:endParaRPr sz="1800" dirty="0">
              <a:latin typeface="Trebuchet MS"/>
              <a:cs typeface="Trebuchet MS"/>
            </a:endParaRPr>
          </a:p>
          <a:p>
            <a:pPr marL="240665" indent="-227965">
              <a:lnSpc>
                <a:spcPct val="100000"/>
              </a:lnSpc>
              <a:buFont typeface="Arial"/>
              <a:buChar char="•"/>
              <a:tabLst>
                <a:tab pos="240665" algn="l"/>
              </a:tabLst>
            </a:pPr>
            <a:r>
              <a:rPr sz="1800" b="1" dirty="0">
                <a:solidFill>
                  <a:srgbClr val="2E5496"/>
                </a:solidFill>
                <a:latin typeface="Trebuchet MS"/>
                <a:cs typeface="Trebuchet MS"/>
              </a:rPr>
              <a:t>Altered</a:t>
            </a:r>
            <a:r>
              <a:rPr sz="1800" spc="65" dirty="0">
                <a:solidFill>
                  <a:srgbClr val="2E5496"/>
                </a:solidFill>
                <a:latin typeface="Times New Roman"/>
                <a:cs typeface="Times New Roman"/>
              </a:rPr>
              <a:t> </a:t>
            </a:r>
            <a:r>
              <a:rPr sz="1800" b="1" dirty="0">
                <a:solidFill>
                  <a:srgbClr val="2E5496"/>
                </a:solidFill>
                <a:latin typeface="Trebuchet MS"/>
                <a:cs typeface="Trebuchet MS"/>
              </a:rPr>
              <a:t>pH</a:t>
            </a:r>
            <a:r>
              <a:rPr sz="1800" spc="40" dirty="0">
                <a:solidFill>
                  <a:srgbClr val="2E5496"/>
                </a:solidFill>
                <a:latin typeface="Times New Roman"/>
                <a:cs typeface="Times New Roman"/>
              </a:rPr>
              <a:t> </a:t>
            </a:r>
            <a:r>
              <a:rPr sz="1800" b="1" dirty="0">
                <a:solidFill>
                  <a:srgbClr val="2E5496"/>
                </a:solidFill>
                <a:latin typeface="Trebuchet MS"/>
                <a:cs typeface="Trebuchet MS"/>
              </a:rPr>
              <a:t>with</a:t>
            </a:r>
            <a:r>
              <a:rPr sz="1800" spc="30" dirty="0">
                <a:solidFill>
                  <a:srgbClr val="2E5496"/>
                </a:solidFill>
                <a:latin typeface="Times New Roman"/>
                <a:cs typeface="Times New Roman"/>
              </a:rPr>
              <a:t> </a:t>
            </a:r>
            <a:r>
              <a:rPr sz="1800" b="1" dirty="0">
                <a:solidFill>
                  <a:srgbClr val="2E5496"/>
                </a:solidFill>
                <a:latin typeface="Trebuchet MS"/>
                <a:cs typeface="Trebuchet MS"/>
              </a:rPr>
              <a:t>a</a:t>
            </a:r>
            <a:r>
              <a:rPr sz="1800" spc="50" dirty="0">
                <a:solidFill>
                  <a:srgbClr val="2E5496"/>
                </a:solidFill>
                <a:latin typeface="Times New Roman"/>
                <a:cs typeface="Times New Roman"/>
              </a:rPr>
              <a:t> </a:t>
            </a:r>
            <a:r>
              <a:rPr sz="1800" b="1" dirty="0">
                <a:solidFill>
                  <a:srgbClr val="2E5496"/>
                </a:solidFill>
                <a:latin typeface="Trebuchet MS"/>
                <a:cs typeface="Trebuchet MS"/>
              </a:rPr>
              <a:t>resultant</a:t>
            </a:r>
            <a:r>
              <a:rPr sz="1800" spc="50" dirty="0">
                <a:solidFill>
                  <a:srgbClr val="2E5496"/>
                </a:solidFill>
                <a:latin typeface="Times New Roman"/>
                <a:cs typeface="Times New Roman"/>
              </a:rPr>
              <a:t> </a:t>
            </a:r>
            <a:r>
              <a:rPr sz="1800" b="1" dirty="0">
                <a:solidFill>
                  <a:srgbClr val="2E5496"/>
                </a:solidFill>
                <a:latin typeface="Trebuchet MS"/>
                <a:cs typeface="Trebuchet MS"/>
              </a:rPr>
              <a:t>increase</a:t>
            </a:r>
            <a:r>
              <a:rPr sz="1800" spc="50" dirty="0">
                <a:solidFill>
                  <a:srgbClr val="2E5496"/>
                </a:solidFill>
                <a:latin typeface="Times New Roman"/>
                <a:cs typeface="Times New Roman"/>
              </a:rPr>
              <a:t> </a:t>
            </a:r>
            <a:r>
              <a:rPr sz="1800" b="1" dirty="0">
                <a:solidFill>
                  <a:srgbClr val="2E5496"/>
                </a:solidFill>
                <a:latin typeface="Trebuchet MS"/>
                <a:cs typeface="Trebuchet MS"/>
              </a:rPr>
              <a:t>potential</a:t>
            </a:r>
            <a:r>
              <a:rPr sz="1800" spc="45" dirty="0">
                <a:solidFill>
                  <a:srgbClr val="2E5496"/>
                </a:solidFill>
                <a:latin typeface="Times New Roman"/>
                <a:cs typeface="Times New Roman"/>
              </a:rPr>
              <a:t> </a:t>
            </a:r>
            <a:r>
              <a:rPr sz="1800" b="1" dirty="0">
                <a:solidFill>
                  <a:srgbClr val="2E5496"/>
                </a:solidFill>
                <a:latin typeface="Trebuchet MS"/>
                <a:cs typeface="Trebuchet MS"/>
              </a:rPr>
              <a:t>for</a:t>
            </a:r>
            <a:r>
              <a:rPr sz="1800" spc="50" dirty="0">
                <a:solidFill>
                  <a:srgbClr val="2E5496"/>
                </a:solidFill>
                <a:latin typeface="Times New Roman"/>
                <a:cs typeface="Times New Roman"/>
              </a:rPr>
              <a:t> </a:t>
            </a:r>
            <a:r>
              <a:rPr sz="1800" b="1" dirty="0">
                <a:solidFill>
                  <a:srgbClr val="2E5496"/>
                </a:solidFill>
                <a:latin typeface="Trebuchet MS"/>
                <a:cs typeface="Trebuchet MS"/>
              </a:rPr>
              <a:t>BV</a:t>
            </a:r>
            <a:r>
              <a:rPr sz="1800" spc="45" dirty="0">
                <a:solidFill>
                  <a:srgbClr val="2E5496"/>
                </a:solidFill>
                <a:latin typeface="Times New Roman"/>
                <a:cs typeface="Times New Roman"/>
              </a:rPr>
              <a:t> </a:t>
            </a:r>
            <a:r>
              <a:rPr sz="1800" b="1" dirty="0">
                <a:solidFill>
                  <a:srgbClr val="2E5496"/>
                </a:solidFill>
                <a:latin typeface="Trebuchet MS"/>
                <a:cs typeface="Trebuchet MS"/>
              </a:rPr>
              <a:t>and</a:t>
            </a:r>
            <a:r>
              <a:rPr sz="1800" spc="50" dirty="0">
                <a:solidFill>
                  <a:srgbClr val="2E5496"/>
                </a:solidFill>
                <a:latin typeface="Times New Roman"/>
                <a:cs typeface="Times New Roman"/>
              </a:rPr>
              <a:t> </a:t>
            </a:r>
            <a:r>
              <a:rPr sz="1800" b="1" dirty="0">
                <a:solidFill>
                  <a:srgbClr val="2E5496"/>
                </a:solidFill>
                <a:latin typeface="Trebuchet MS"/>
                <a:cs typeface="Trebuchet MS"/>
              </a:rPr>
              <a:t>other</a:t>
            </a:r>
            <a:r>
              <a:rPr sz="1800" spc="50" dirty="0">
                <a:solidFill>
                  <a:srgbClr val="2E5496"/>
                </a:solidFill>
                <a:latin typeface="Times New Roman"/>
                <a:cs typeface="Times New Roman"/>
              </a:rPr>
              <a:t> </a:t>
            </a:r>
            <a:r>
              <a:rPr sz="1800" b="1" spc="-10" dirty="0">
                <a:solidFill>
                  <a:srgbClr val="2E5496"/>
                </a:solidFill>
                <a:latin typeface="Trebuchet MS"/>
                <a:cs typeface="Trebuchet MS"/>
              </a:rPr>
              <a:t>infections</a:t>
            </a:r>
            <a:endParaRPr sz="1800" dirty="0">
              <a:latin typeface="Trebuchet MS"/>
              <a:cs typeface="Trebuchet MS"/>
            </a:endParaRPr>
          </a:p>
          <a:p>
            <a:pPr>
              <a:lnSpc>
                <a:spcPct val="100000"/>
              </a:lnSpc>
              <a:spcBef>
                <a:spcPts val="215"/>
              </a:spcBef>
              <a:buFont typeface="Arial"/>
              <a:buChar char="•"/>
            </a:pPr>
            <a:endParaRPr sz="1800" dirty="0">
              <a:latin typeface="Trebuchet MS"/>
              <a:cs typeface="Trebuchet MS"/>
            </a:endParaRPr>
          </a:p>
          <a:p>
            <a:pPr marL="240665" indent="-227965">
              <a:lnSpc>
                <a:spcPct val="100000"/>
              </a:lnSpc>
              <a:buFont typeface="Arial"/>
              <a:buChar char="•"/>
              <a:tabLst>
                <a:tab pos="240665" algn="l"/>
              </a:tabLst>
            </a:pPr>
            <a:r>
              <a:rPr sz="1800" b="1" spc="-25" dirty="0">
                <a:latin typeface="Trebuchet MS"/>
                <a:cs typeface="Trebuchet MS"/>
              </a:rPr>
              <a:t>Traumatic</a:t>
            </a:r>
            <a:r>
              <a:rPr sz="1800" spc="20" dirty="0">
                <a:latin typeface="Times New Roman"/>
                <a:cs typeface="Times New Roman"/>
              </a:rPr>
              <a:t> </a:t>
            </a:r>
            <a:r>
              <a:rPr sz="1800" b="1" dirty="0">
                <a:latin typeface="Trebuchet MS"/>
                <a:cs typeface="Trebuchet MS"/>
              </a:rPr>
              <a:t>bleeding,</a:t>
            </a:r>
            <a:r>
              <a:rPr sz="1800" spc="25" dirty="0">
                <a:latin typeface="Times New Roman"/>
                <a:cs typeface="Times New Roman"/>
              </a:rPr>
              <a:t> </a:t>
            </a:r>
            <a:r>
              <a:rPr sz="1800" b="1" dirty="0">
                <a:latin typeface="Trebuchet MS"/>
                <a:cs typeface="Trebuchet MS"/>
              </a:rPr>
              <a:t>after</a:t>
            </a:r>
            <a:r>
              <a:rPr sz="1800" spc="30" dirty="0">
                <a:latin typeface="Times New Roman"/>
                <a:cs typeface="Times New Roman"/>
              </a:rPr>
              <a:t> </a:t>
            </a:r>
            <a:r>
              <a:rPr sz="1800" b="1" dirty="0">
                <a:latin typeface="Trebuchet MS"/>
                <a:cs typeface="Trebuchet MS"/>
              </a:rPr>
              <a:t>penetration</a:t>
            </a:r>
            <a:r>
              <a:rPr sz="1800" spc="35" dirty="0">
                <a:latin typeface="Times New Roman"/>
                <a:cs typeface="Times New Roman"/>
              </a:rPr>
              <a:t> </a:t>
            </a:r>
            <a:r>
              <a:rPr sz="1800" b="1" dirty="0">
                <a:latin typeface="Trebuchet MS"/>
                <a:cs typeface="Trebuchet MS"/>
              </a:rPr>
              <a:t>&amp;</a:t>
            </a:r>
            <a:r>
              <a:rPr sz="1800" spc="20" dirty="0">
                <a:latin typeface="Times New Roman"/>
                <a:cs typeface="Times New Roman"/>
              </a:rPr>
              <a:t> </a:t>
            </a:r>
            <a:r>
              <a:rPr sz="1800" b="1" dirty="0">
                <a:latin typeface="Trebuchet MS"/>
                <a:cs typeface="Trebuchet MS"/>
              </a:rPr>
              <a:t>after</a:t>
            </a:r>
            <a:r>
              <a:rPr sz="1800" spc="40" dirty="0">
                <a:latin typeface="Times New Roman"/>
                <a:cs typeface="Times New Roman"/>
              </a:rPr>
              <a:t> </a:t>
            </a:r>
            <a:r>
              <a:rPr sz="1800" b="1" dirty="0">
                <a:latin typeface="Trebuchet MS"/>
                <a:cs typeface="Trebuchet MS"/>
              </a:rPr>
              <a:t>PV</a:t>
            </a:r>
            <a:r>
              <a:rPr sz="1800" spc="25" dirty="0">
                <a:latin typeface="Times New Roman"/>
                <a:cs typeface="Times New Roman"/>
              </a:rPr>
              <a:t> </a:t>
            </a:r>
            <a:r>
              <a:rPr sz="1800" b="1" spc="-10" dirty="0">
                <a:latin typeface="Trebuchet MS"/>
                <a:cs typeface="Trebuchet MS"/>
              </a:rPr>
              <a:t>exams</a:t>
            </a:r>
            <a:endParaRPr sz="1800" dirty="0">
              <a:latin typeface="Trebuchet MS"/>
              <a:cs typeface="Trebuchet MS"/>
            </a:endParaRPr>
          </a:p>
          <a:p>
            <a:pPr>
              <a:lnSpc>
                <a:spcPct val="100000"/>
              </a:lnSpc>
              <a:spcBef>
                <a:spcPts val="200"/>
              </a:spcBef>
              <a:buFont typeface="Arial"/>
              <a:buChar char="•"/>
            </a:pPr>
            <a:endParaRPr sz="1800" dirty="0">
              <a:latin typeface="Trebuchet MS"/>
              <a:cs typeface="Trebuchet MS"/>
            </a:endParaRPr>
          </a:p>
          <a:p>
            <a:pPr marL="240665" indent="-227965">
              <a:lnSpc>
                <a:spcPct val="100000"/>
              </a:lnSpc>
              <a:spcBef>
                <a:spcPts val="5"/>
              </a:spcBef>
              <a:buFont typeface="Arial"/>
              <a:buChar char="•"/>
              <a:tabLst>
                <a:tab pos="240665" algn="l"/>
              </a:tabLst>
            </a:pPr>
            <a:r>
              <a:rPr sz="1800" b="1" dirty="0">
                <a:latin typeface="Trebuchet MS"/>
                <a:cs typeface="Trebuchet MS"/>
              </a:rPr>
              <a:t>Urinary</a:t>
            </a:r>
            <a:r>
              <a:rPr sz="1800" b="1" spc="-60" dirty="0">
                <a:latin typeface="Trebuchet MS"/>
                <a:cs typeface="Trebuchet MS"/>
              </a:rPr>
              <a:t> </a:t>
            </a:r>
            <a:r>
              <a:rPr sz="1800" b="1" dirty="0">
                <a:latin typeface="Trebuchet MS"/>
                <a:cs typeface="Trebuchet MS"/>
              </a:rPr>
              <a:t>Incontinence</a:t>
            </a:r>
            <a:r>
              <a:rPr sz="1800" b="1" spc="-90" dirty="0">
                <a:latin typeface="Trebuchet MS"/>
                <a:cs typeface="Trebuchet MS"/>
              </a:rPr>
              <a:t> </a:t>
            </a:r>
            <a:r>
              <a:rPr sz="1800" b="1" dirty="0">
                <a:latin typeface="Trebuchet MS"/>
                <a:cs typeface="Trebuchet MS"/>
              </a:rPr>
              <a:t>(urge,</a:t>
            </a:r>
            <a:r>
              <a:rPr sz="1800" b="1" spc="-65" dirty="0">
                <a:latin typeface="Trebuchet MS"/>
                <a:cs typeface="Trebuchet MS"/>
              </a:rPr>
              <a:t> </a:t>
            </a:r>
            <a:r>
              <a:rPr sz="1800" b="1" dirty="0">
                <a:latin typeface="Trebuchet MS"/>
                <a:cs typeface="Trebuchet MS"/>
              </a:rPr>
              <a:t>frequency</a:t>
            </a:r>
            <a:r>
              <a:rPr sz="1800" b="1" spc="-60" dirty="0">
                <a:latin typeface="Trebuchet MS"/>
                <a:cs typeface="Trebuchet MS"/>
              </a:rPr>
              <a:t> </a:t>
            </a:r>
            <a:r>
              <a:rPr sz="1800" b="1" dirty="0">
                <a:latin typeface="Trebuchet MS"/>
                <a:cs typeface="Trebuchet MS"/>
              </a:rPr>
              <a:t>&amp;</a:t>
            </a:r>
            <a:r>
              <a:rPr sz="1800" b="1" spc="-70" dirty="0">
                <a:latin typeface="Trebuchet MS"/>
                <a:cs typeface="Trebuchet MS"/>
              </a:rPr>
              <a:t> </a:t>
            </a:r>
            <a:r>
              <a:rPr sz="1800" b="1" dirty="0">
                <a:latin typeface="Trebuchet MS"/>
                <a:cs typeface="Trebuchet MS"/>
              </a:rPr>
              <a:t>mixed)</a:t>
            </a:r>
            <a:r>
              <a:rPr sz="1800" b="1" spc="-50" dirty="0">
                <a:latin typeface="Trebuchet MS"/>
                <a:cs typeface="Trebuchet MS"/>
              </a:rPr>
              <a:t> </a:t>
            </a:r>
            <a:r>
              <a:rPr sz="1800" b="1" dirty="0">
                <a:latin typeface="Trebuchet MS"/>
                <a:cs typeface="Trebuchet MS"/>
              </a:rPr>
              <a:t>&amp;</a:t>
            </a:r>
            <a:r>
              <a:rPr sz="1800" b="1" spc="-70" dirty="0">
                <a:latin typeface="Trebuchet MS"/>
                <a:cs typeface="Trebuchet MS"/>
              </a:rPr>
              <a:t> </a:t>
            </a:r>
            <a:r>
              <a:rPr sz="1800" b="1" dirty="0">
                <a:latin typeface="Trebuchet MS"/>
                <a:cs typeface="Trebuchet MS"/>
              </a:rPr>
              <a:t>more</a:t>
            </a:r>
            <a:r>
              <a:rPr sz="1800" b="1" spc="-60" dirty="0">
                <a:latin typeface="Trebuchet MS"/>
                <a:cs typeface="Trebuchet MS"/>
              </a:rPr>
              <a:t> </a:t>
            </a:r>
            <a:r>
              <a:rPr sz="1800" b="1" dirty="0">
                <a:latin typeface="Trebuchet MS"/>
                <a:cs typeface="Trebuchet MS"/>
              </a:rPr>
              <a:t>Frequent</a:t>
            </a:r>
            <a:r>
              <a:rPr sz="1800" b="1" spc="-70" dirty="0">
                <a:latin typeface="Trebuchet MS"/>
                <a:cs typeface="Trebuchet MS"/>
              </a:rPr>
              <a:t> </a:t>
            </a:r>
            <a:r>
              <a:rPr sz="1800" b="1" spc="-10" dirty="0">
                <a:latin typeface="Trebuchet MS"/>
                <a:cs typeface="Trebuchet MS"/>
              </a:rPr>
              <a:t>UTI’s.</a:t>
            </a:r>
            <a:endParaRPr sz="1800" dirty="0">
              <a:latin typeface="Trebuchet MS"/>
              <a:cs typeface="Trebuchet MS"/>
            </a:endParaRPr>
          </a:p>
          <a:p>
            <a:pPr>
              <a:lnSpc>
                <a:spcPct val="100000"/>
              </a:lnSpc>
              <a:spcBef>
                <a:spcPts val="200"/>
              </a:spcBef>
              <a:buFont typeface="Arial"/>
              <a:buChar char="•"/>
            </a:pPr>
            <a:endParaRPr sz="1800" dirty="0">
              <a:latin typeface="Trebuchet MS"/>
              <a:cs typeface="Trebuchet MS"/>
            </a:endParaRPr>
          </a:p>
          <a:p>
            <a:pPr marL="240665" indent="-227965">
              <a:lnSpc>
                <a:spcPct val="100000"/>
              </a:lnSpc>
              <a:buFont typeface="Arial"/>
              <a:buChar char="•"/>
              <a:tabLst>
                <a:tab pos="240665" algn="l"/>
              </a:tabLst>
            </a:pPr>
            <a:r>
              <a:rPr sz="1800" b="1" dirty="0">
                <a:solidFill>
                  <a:srgbClr val="2E5496"/>
                </a:solidFill>
                <a:latin typeface="Trebuchet MS"/>
                <a:cs typeface="Trebuchet MS"/>
              </a:rPr>
              <a:t>Linked</a:t>
            </a:r>
            <a:r>
              <a:rPr sz="1800" spc="45" dirty="0">
                <a:solidFill>
                  <a:srgbClr val="2E5496"/>
                </a:solidFill>
                <a:latin typeface="Times New Roman"/>
                <a:cs typeface="Times New Roman"/>
              </a:rPr>
              <a:t> </a:t>
            </a:r>
            <a:r>
              <a:rPr sz="1800" b="1" dirty="0">
                <a:solidFill>
                  <a:srgbClr val="2E5496"/>
                </a:solidFill>
                <a:latin typeface="Trebuchet MS"/>
                <a:cs typeface="Trebuchet MS"/>
              </a:rPr>
              <a:t>to</a:t>
            </a:r>
            <a:r>
              <a:rPr sz="1800" spc="30" dirty="0">
                <a:solidFill>
                  <a:srgbClr val="2E5496"/>
                </a:solidFill>
                <a:latin typeface="Times New Roman"/>
                <a:cs typeface="Times New Roman"/>
              </a:rPr>
              <a:t> </a:t>
            </a:r>
            <a:r>
              <a:rPr sz="1800" b="1" dirty="0">
                <a:solidFill>
                  <a:srgbClr val="2E5496"/>
                </a:solidFill>
                <a:latin typeface="Trebuchet MS"/>
                <a:cs typeface="Trebuchet MS"/>
              </a:rPr>
              <a:t>Pelvic</a:t>
            </a:r>
            <a:r>
              <a:rPr sz="1800" spc="55" dirty="0">
                <a:solidFill>
                  <a:srgbClr val="2E5496"/>
                </a:solidFill>
                <a:latin typeface="Times New Roman"/>
                <a:cs typeface="Times New Roman"/>
              </a:rPr>
              <a:t> </a:t>
            </a:r>
            <a:r>
              <a:rPr sz="1800" b="1" dirty="0">
                <a:solidFill>
                  <a:srgbClr val="2E5496"/>
                </a:solidFill>
                <a:latin typeface="Trebuchet MS"/>
                <a:cs typeface="Trebuchet MS"/>
              </a:rPr>
              <a:t>Floor</a:t>
            </a:r>
            <a:r>
              <a:rPr sz="1800" spc="20" dirty="0">
                <a:solidFill>
                  <a:srgbClr val="2E5496"/>
                </a:solidFill>
                <a:latin typeface="Times New Roman"/>
                <a:cs typeface="Times New Roman"/>
              </a:rPr>
              <a:t> </a:t>
            </a:r>
            <a:r>
              <a:rPr sz="1800" b="1" dirty="0">
                <a:solidFill>
                  <a:srgbClr val="2E5496"/>
                </a:solidFill>
                <a:latin typeface="Trebuchet MS"/>
                <a:cs typeface="Trebuchet MS"/>
              </a:rPr>
              <a:t>Prolapse</a:t>
            </a:r>
            <a:r>
              <a:rPr sz="1800" spc="60" dirty="0">
                <a:solidFill>
                  <a:srgbClr val="2E5496"/>
                </a:solidFill>
                <a:latin typeface="Times New Roman"/>
                <a:cs typeface="Times New Roman"/>
              </a:rPr>
              <a:t> </a:t>
            </a:r>
            <a:r>
              <a:rPr sz="1800" b="1" dirty="0">
                <a:solidFill>
                  <a:srgbClr val="2E5496"/>
                </a:solidFill>
                <a:latin typeface="Trebuchet MS"/>
                <a:cs typeface="Trebuchet MS"/>
              </a:rPr>
              <a:t>as</a:t>
            </a:r>
            <a:r>
              <a:rPr sz="1800" spc="35" dirty="0">
                <a:solidFill>
                  <a:srgbClr val="2E5496"/>
                </a:solidFill>
                <a:latin typeface="Times New Roman"/>
                <a:cs typeface="Times New Roman"/>
              </a:rPr>
              <a:t> </a:t>
            </a:r>
            <a:r>
              <a:rPr sz="1800" b="1" spc="-20" dirty="0">
                <a:solidFill>
                  <a:srgbClr val="2E5496"/>
                </a:solidFill>
                <a:latin typeface="Trebuchet MS"/>
                <a:cs typeface="Trebuchet MS"/>
              </a:rPr>
              <a:t>well</a:t>
            </a:r>
            <a:endParaRPr sz="18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00202" rIns="0" bIns="0" rtlCol="0">
            <a:spAutoFit/>
          </a:bodyPr>
          <a:lstStyle/>
          <a:p>
            <a:pPr marL="61594">
              <a:lnSpc>
                <a:spcPct val="100000"/>
              </a:lnSpc>
              <a:spcBef>
                <a:spcPts val="105"/>
              </a:spcBef>
            </a:pPr>
            <a:r>
              <a:rPr spc="-35" dirty="0"/>
              <a:t>Impact</a:t>
            </a:r>
            <a:r>
              <a:rPr b="0" spc="-235" dirty="0">
                <a:latin typeface="Times New Roman"/>
                <a:cs typeface="Times New Roman"/>
              </a:rPr>
              <a:t> </a:t>
            </a:r>
            <a:r>
              <a:rPr dirty="0"/>
              <a:t>on</a:t>
            </a:r>
            <a:r>
              <a:rPr b="0" spc="-245" dirty="0">
                <a:latin typeface="Times New Roman"/>
                <a:cs typeface="Times New Roman"/>
              </a:rPr>
              <a:t> </a:t>
            </a:r>
            <a:r>
              <a:rPr spc="-25" dirty="0"/>
              <a:t>Sexuality</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56</a:t>
            </a:fld>
            <a:endParaRPr spc="-25" dirty="0"/>
          </a:p>
        </p:txBody>
      </p:sp>
      <p:sp>
        <p:nvSpPr>
          <p:cNvPr id="3" name="object 3"/>
          <p:cNvSpPr txBox="1"/>
          <p:nvPr/>
        </p:nvSpPr>
        <p:spPr>
          <a:xfrm>
            <a:off x="383842" y="1662176"/>
            <a:ext cx="10190480" cy="3518535"/>
          </a:xfrm>
          <a:prstGeom prst="rect">
            <a:avLst/>
          </a:prstGeom>
        </p:spPr>
        <p:txBody>
          <a:bodyPr vert="horz" wrap="square" lIns="0" tIns="67945" rIns="0" bIns="0" rtlCol="0">
            <a:spAutoFit/>
          </a:bodyPr>
          <a:lstStyle/>
          <a:p>
            <a:pPr marL="239395" marR="462280" indent="-227329">
              <a:lnSpc>
                <a:spcPts val="3460"/>
              </a:lnSpc>
              <a:spcBef>
                <a:spcPts val="535"/>
              </a:spcBef>
              <a:buFont typeface="Arial"/>
              <a:buChar char="•"/>
              <a:tabLst>
                <a:tab pos="240665" algn="l"/>
              </a:tabLst>
            </a:pPr>
            <a:r>
              <a:rPr sz="3200" dirty="0">
                <a:latin typeface="Trebuchet MS"/>
                <a:cs typeface="Trebuchet MS"/>
              </a:rPr>
              <a:t>For</a:t>
            </a:r>
            <a:r>
              <a:rPr sz="3200" spc="70" dirty="0">
                <a:latin typeface="Times New Roman"/>
                <a:cs typeface="Times New Roman"/>
              </a:rPr>
              <a:t> </a:t>
            </a:r>
            <a:r>
              <a:rPr sz="3200" dirty="0">
                <a:latin typeface="Trebuchet MS"/>
                <a:cs typeface="Trebuchet MS"/>
              </a:rPr>
              <a:t>some</a:t>
            </a:r>
            <a:r>
              <a:rPr sz="3200" spc="65" dirty="0">
                <a:latin typeface="Times New Roman"/>
                <a:cs typeface="Times New Roman"/>
              </a:rPr>
              <a:t> </a:t>
            </a:r>
            <a:r>
              <a:rPr sz="3200" dirty="0">
                <a:latin typeface="Trebuchet MS"/>
                <a:cs typeface="Trebuchet MS"/>
              </a:rPr>
              <a:t>the</a:t>
            </a:r>
            <a:r>
              <a:rPr sz="3200" spc="75" dirty="0">
                <a:latin typeface="Times New Roman"/>
                <a:cs typeface="Times New Roman"/>
              </a:rPr>
              <a:t> </a:t>
            </a:r>
            <a:r>
              <a:rPr sz="3200" dirty="0">
                <a:latin typeface="Trebuchet MS"/>
                <a:cs typeface="Trebuchet MS"/>
              </a:rPr>
              <a:t>Menopause</a:t>
            </a:r>
            <a:r>
              <a:rPr sz="3200" spc="25" dirty="0">
                <a:latin typeface="Times New Roman"/>
                <a:cs typeface="Times New Roman"/>
              </a:rPr>
              <a:t> </a:t>
            </a:r>
            <a:r>
              <a:rPr sz="3200" spc="-25" dirty="0">
                <a:latin typeface="Trebuchet MS"/>
                <a:cs typeface="Trebuchet MS"/>
              </a:rPr>
              <a:t>Transition</a:t>
            </a:r>
            <a:r>
              <a:rPr sz="3200" spc="70" dirty="0">
                <a:latin typeface="Times New Roman"/>
                <a:cs typeface="Times New Roman"/>
              </a:rPr>
              <a:t> </a:t>
            </a:r>
            <a:r>
              <a:rPr sz="3200" dirty="0">
                <a:latin typeface="Trebuchet MS"/>
                <a:cs typeface="Trebuchet MS"/>
              </a:rPr>
              <a:t>coincides</a:t>
            </a:r>
            <a:r>
              <a:rPr sz="3200" spc="70" dirty="0">
                <a:latin typeface="Times New Roman"/>
                <a:cs typeface="Times New Roman"/>
              </a:rPr>
              <a:t> </a:t>
            </a:r>
            <a:r>
              <a:rPr sz="3200" dirty="0">
                <a:latin typeface="Trebuchet MS"/>
                <a:cs typeface="Trebuchet MS"/>
              </a:rPr>
              <a:t>with</a:t>
            </a:r>
            <a:r>
              <a:rPr sz="3200" spc="70" dirty="0">
                <a:latin typeface="Times New Roman"/>
                <a:cs typeface="Times New Roman"/>
              </a:rPr>
              <a:t> </a:t>
            </a:r>
            <a:r>
              <a:rPr sz="3200" spc="-50" dirty="0">
                <a:latin typeface="Trebuchet MS"/>
                <a:cs typeface="Trebuchet MS"/>
              </a:rPr>
              <a:t>a</a:t>
            </a:r>
            <a:r>
              <a:rPr sz="3200" spc="-50" dirty="0">
                <a:latin typeface="Times New Roman"/>
                <a:cs typeface="Times New Roman"/>
              </a:rPr>
              <a:t> 	</a:t>
            </a:r>
            <a:r>
              <a:rPr sz="3200" dirty="0">
                <a:latin typeface="Trebuchet MS"/>
                <a:cs typeface="Trebuchet MS"/>
              </a:rPr>
              <a:t>disimprovement</a:t>
            </a:r>
            <a:r>
              <a:rPr sz="3200" spc="70" dirty="0">
                <a:latin typeface="Times New Roman"/>
                <a:cs typeface="Times New Roman"/>
              </a:rPr>
              <a:t> </a:t>
            </a:r>
            <a:r>
              <a:rPr sz="3200" dirty="0">
                <a:latin typeface="Trebuchet MS"/>
                <a:cs typeface="Trebuchet MS"/>
              </a:rPr>
              <a:t>in</a:t>
            </a:r>
            <a:r>
              <a:rPr sz="3200" spc="75" dirty="0">
                <a:latin typeface="Times New Roman"/>
                <a:cs typeface="Times New Roman"/>
              </a:rPr>
              <a:t> </a:t>
            </a:r>
            <a:r>
              <a:rPr sz="3200" dirty="0">
                <a:latin typeface="Trebuchet MS"/>
                <a:cs typeface="Trebuchet MS"/>
              </a:rPr>
              <a:t>Sexuality</a:t>
            </a:r>
            <a:r>
              <a:rPr sz="3200" spc="80" dirty="0">
                <a:latin typeface="Times New Roman"/>
                <a:cs typeface="Times New Roman"/>
              </a:rPr>
              <a:t> </a:t>
            </a:r>
            <a:r>
              <a:rPr sz="3200" dirty="0">
                <a:latin typeface="Trebuchet MS"/>
                <a:cs typeface="Trebuchet MS"/>
              </a:rPr>
              <a:t>&amp;</a:t>
            </a:r>
            <a:r>
              <a:rPr sz="3200" spc="75" dirty="0">
                <a:latin typeface="Times New Roman"/>
                <a:cs typeface="Times New Roman"/>
              </a:rPr>
              <a:t> </a:t>
            </a:r>
            <a:r>
              <a:rPr sz="3200" dirty="0">
                <a:latin typeface="Trebuchet MS"/>
                <a:cs typeface="Trebuchet MS"/>
              </a:rPr>
              <a:t>Sexual</a:t>
            </a:r>
            <a:r>
              <a:rPr sz="3200" spc="70" dirty="0">
                <a:latin typeface="Times New Roman"/>
                <a:cs typeface="Times New Roman"/>
              </a:rPr>
              <a:t> </a:t>
            </a:r>
            <a:r>
              <a:rPr sz="3200" spc="-10" dirty="0">
                <a:latin typeface="Trebuchet MS"/>
                <a:cs typeface="Trebuchet MS"/>
              </a:rPr>
              <a:t>function</a:t>
            </a:r>
            <a:endParaRPr sz="3200" dirty="0">
              <a:latin typeface="Trebuchet MS"/>
              <a:cs typeface="Trebuchet MS"/>
            </a:endParaRPr>
          </a:p>
          <a:p>
            <a:pPr marL="239395" marR="702945" indent="-227329">
              <a:lnSpc>
                <a:spcPts val="3460"/>
              </a:lnSpc>
              <a:spcBef>
                <a:spcPts val="985"/>
              </a:spcBef>
              <a:buFont typeface="Arial"/>
              <a:buChar char="•"/>
              <a:tabLst>
                <a:tab pos="240665" algn="l"/>
              </a:tabLst>
            </a:pPr>
            <a:r>
              <a:rPr sz="3200" b="1" dirty="0">
                <a:solidFill>
                  <a:srgbClr val="2E5496"/>
                </a:solidFill>
                <a:latin typeface="Trebuchet MS"/>
                <a:cs typeface="Trebuchet MS"/>
              </a:rPr>
              <a:t>Low</a:t>
            </a:r>
            <a:r>
              <a:rPr sz="3200" spc="150" dirty="0">
                <a:solidFill>
                  <a:srgbClr val="2E5496"/>
                </a:solidFill>
                <a:latin typeface="Times New Roman"/>
                <a:cs typeface="Times New Roman"/>
              </a:rPr>
              <a:t> </a:t>
            </a:r>
            <a:r>
              <a:rPr sz="3200" b="1" dirty="0">
                <a:solidFill>
                  <a:srgbClr val="2E5496"/>
                </a:solidFill>
                <a:latin typeface="Trebuchet MS"/>
                <a:cs typeface="Trebuchet MS"/>
              </a:rPr>
              <a:t>libido</a:t>
            </a:r>
            <a:r>
              <a:rPr sz="3200" spc="135" dirty="0">
                <a:solidFill>
                  <a:srgbClr val="2E5496"/>
                </a:solidFill>
                <a:latin typeface="Times New Roman"/>
                <a:cs typeface="Times New Roman"/>
              </a:rPr>
              <a:t> </a:t>
            </a:r>
            <a:r>
              <a:rPr sz="3200" b="1" dirty="0">
                <a:solidFill>
                  <a:srgbClr val="2E5496"/>
                </a:solidFill>
                <a:latin typeface="Trebuchet MS"/>
                <a:cs typeface="Trebuchet MS"/>
              </a:rPr>
              <a:t>&amp;</a:t>
            </a:r>
            <a:r>
              <a:rPr sz="3200" spc="135" dirty="0">
                <a:solidFill>
                  <a:srgbClr val="2E5496"/>
                </a:solidFill>
                <a:latin typeface="Times New Roman"/>
                <a:cs typeface="Times New Roman"/>
              </a:rPr>
              <a:t> </a:t>
            </a:r>
            <a:r>
              <a:rPr sz="3200" b="1" dirty="0">
                <a:solidFill>
                  <a:srgbClr val="2E5496"/>
                </a:solidFill>
                <a:latin typeface="Trebuchet MS"/>
                <a:cs typeface="Trebuchet MS"/>
              </a:rPr>
              <a:t>Lack</a:t>
            </a:r>
            <a:r>
              <a:rPr sz="3200" spc="150" dirty="0">
                <a:solidFill>
                  <a:srgbClr val="2E5496"/>
                </a:solidFill>
                <a:latin typeface="Times New Roman"/>
                <a:cs typeface="Times New Roman"/>
              </a:rPr>
              <a:t> </a:t>
            </a:r>
            <a:r>
              <a:rPr sz="3200" b="1" dirty="0">
                <a:solidFill>
                  <a:srgbClr val="2E5496"/>
                </a:solidFill>
                <a:latin typeface="Trebuchet MS"/>
                <a:cs typeface="Trebuchet MS"/>
              </a:rPr>
              <a:t>of</a:t>
            </a:r>
            <a:r>
              <a:rPr sz="3200" spc="150" dirty="0">
                <a:solidFill>
                  <a:srgbClr val="2E5496"/>
                </a:solidFill>
                <a:latin typeface="Times New Roman"/>
                <a:cs typeface="Times New Roman"/>
              </a:rPr>
              <a:t> </a:t>
            </a:r>
            <a:r>
              <a:rPr sz="3200" b="1" dirty="0">
                <a:solidFill>
                  <a:srgbClr val="2E5496"/>
                </a:solidFill>
                <a:latin typeface="Trebuchet MS"/>
                <a:cs typeface="Trebuchet MS"/>
              </a:rPr>
              <a:t>orgasmic</a:t>
            </a:r>
            <a:r>
              <a:rPr sz="3200" spc="125" dirty="0">
                <a:solidFill>
                  <a:srgbClr val="2E5496"/>
                </a:solidFill>
                <a:latin typeface="Times New Roman"/>
                <a:cs typeface="Times New Roman"/>
              </a:rPr>
              <a:t> </a:t>
            </a:r>
            <a:r>
              <a:rPr sz="3200" b="1" dirty="0">
                <a:solidFill>
                  <a:srgbClr val="2E5496"/>
                </a:solidFill>
                <a:latin typeface="Trebuchet MS"/>
                <a:cs typeface="Trebuchet MS"/>
              </a:rPr>
              <a:t>sensitivity</a:t>
            </a:r>
            <a:r>
              <a:rPr sz="3200" spc="110" dirty="0">
                <a:solidFill>
                  <a:srgbClr val="2E5496"/>
                </a:solidFill>
                <a:latin typeface="Times New Roman"/>
                <a:cs typeface="Times New Roman"/>
              </a:rPr>
              <a:t> </a:t>
            </a:r>
            <a:r>
              <a:rPr sz="3200" b="1" dirty="0">
                <a:solidFill>
                  <a:srgbClr val="2E5496"/>
                </a:solidFill>
                <a:latin typeface="Trebuchet MS"/>
                <a:cs typeface="Trebuchet MS"/>
              </a:rPr>
              <a:t>may</a:t>
            </a:r>
            <a:r>
              <a:rPr sz="3200" spc="135" dirty="0">
                <a:solidFill>
                  <a:srgbClr val="2E5496"/>
                </a:solidFill>
                <a:latin typeface="Times New Roman"/>
                <a:cs typeface="Times New Roman"/>
              </a:rPr>
              <a:t> </a:t>
            </a:r>
            <a:r>
              <a:rPr sz="3200" b="1" spc="-25" dirty="0">
                <a:solidFill>
                  <a:srgbClr val="2E5496"/>
                </a:solidFill>
                <a:latin typeface="Trebuchet MS"/>
                <a:cs typeface="Trebuchet MS"/>
              </a:rPr>
              <a:t>be</a:t>
            </a:r>
            <a:r>
              <a:rPr sz="3200" spc="-25" dirty="0">
                <a:solidFill>
                  <a:srgbClr val="2E5496"/>
                </a:solidFill>
                <a:latin typeface="Times New Roman"/>
                <a:cs typeface="Times New Roman"/>
              </a:rPr>
              <a:t> 	</a:t>
            </a:r>
            <a:r>
              <a:rPr sz="3200" b="1" spc="-10" dirty="0">
                <a:solidFill>
                  <a:srgbClr val="2E5496"/>
                </a:solidFill>
                <a:latin typeface="Trebuchet MS"/>
                <a:cs typeface="Trebuchet MS"/>
              </a:rPr>
              <a:t>reported</a:t>
            </a:r>
            <a:endParaRPr sz="3200" dirty="0">
              <a:latin typeface="Trebuchet MS"/>
              <a:cs typeface="Trebuchet MS"/>
            </a:endParaRPr>
          </a:p>
          <a:p>
            <a:pPr marL="239395" marR="5080" indent="-227329">
              <a:lnSpc>
                <a:spcPts val="3460"/>
              </a:lnSpc>
              <a:spcBef>
                <a:spcPts val="990"/>
              </a:spcBef>
              <a:buFont typeface="Arial"/>
              <a:buChar char="•"/>
              <a:tabLst>
                <a:tab pos="240665" algn="l"/>
              </a:tabLst>
            </a:pPr>
            <a:r>
              <a:rPr sz="3200" dirty="0">
                <a:latin typeface="Trebuchet MS"/>
                <a:cs typeface="Trebuchet MS"/>
              </a:rPr>
              <a:t>Is</a:t>
            </a:r>
            <a:r>
              <a:rPr sz="3200" spc="105" dirty="0">
                <a:latin typeface="Times New Roman"/>
                <a:cs typeface="Times New Roman"/>
              </a:rPr>
              <a:t> </a:t>
            </a:r>
            <a:r>
              <a:rPr sz="3200" dirty="0">
                <a:latin typeface="Trebuchet MS"/>
                <a:cs typeface="Trebuchet MS"/>
              </a:rPr>
              <a:t>this</a:t>
            </a:r>
            <a:r>
              <a:rPr sz="3200" spc="105" dirty="0">
                <a:latin typeface="Times New Roman"/>
                <a:cs typeface="Times New Roman"/>
              </a:rPr>
              <a:t> </a:t>
            </a:r>
            <a:r>
              <a:rPr sz="3200" dirty="0">
                <a:latin typeface="Trebuchet MS"/>
                <a:cs typeface="Trebuchet MS"/>
              </a:rPr>
              <a:t>a</a:t>
            </a:r>
            <a:r>
              <a:rPr sz="3200" spc="105" dirty="0">
                <a:latin typeface="Times New Roman"/>
                <a:cs typeface="Times New Roman"/>
              </a:rPr>
              <a:t> </a:t>
            </a:r>
            <a:r>
              <a:rPr sz="3200" dirty="0">
                <a:latin typeface="Trebuchet MS"/>
                <a:cs typeface="Trebuchet MS"/>
              </a:rPr>
              <a:t>direct</a:t>
            </a:r>
            <a:r>
              <a:rPr sz="3200" spc="114" dirty="0">
                <a:latin typeface="Times New Roman"/>
                <a:cs typeface="Times New Roman"/>
              </a:rPr>
              <a:t> </a:t>
            </a:r>
            <a:r>
              <a:rPr sz="3200" dirty="0">
                <a:latin typeface="Trebuchet MS"/>
                <a:cs typeface="Trebuchet MS"/>
              </a:rPr>
              <a:t>consequence</a:t>
            </a:r>
            <a:r>
              <a:rPr sz="3200" spc="100" dirty="0">
                <a:latin typeface="Times New Roman"/>
                <a:cs typeface="Times New Roman"/>
              </a:rPr>
              <a:t> </a:t>
            </a:r>
            <a:r>
              <a:rPr sz="3200" dirty="0">
                <a:latin typeface="Trebuchet MS"/>
                <a:cs typeface="Trebuchet MS"/>
              </a:rPr>
              <a:t>of</a:t>
            </a:r>
            <a:r>
              <a:rPr sz="3200" spc="90" dirty="0">
                <a:latin typeface="Times New Roman"/>
                <a:cs typeface="Times New Roman"/>
              </a:rPr>
              <a:t> </a:t>
            </a:r>
            <a:r>
              <a:rPr sz="3200" dirty="0">
                <a:latin typeface="Trebuchet MS"/>
                <a:cs typeface="Trebuchet MS"/>
              </a:rPr>
              <a:t>falling</a:t>
            </a:r>
            <a:r>
              <a:rPr sz="3200" spc="125" dirty="0">
                <a:latin typeface="Times New Roman"/>
                <a:cs typeface="Times New Roman"/>
              </a:rPr>
              <a:t> </a:t>
            </a:r>
            <a:r>
              <a:rPr sz="3200" dirty="0">
                <a:latin typeface="Trebuchet MS"/>
                <a:cs typeface="Trebuchet MS"/>
              </a:rPr>
              <a:t>sex</a:t>
            </a:r>
            <a:r>
              <a:rPr sz="3200" spc="100" dirty="0">
                <a:latin typeface="Times New Roman"/>
                <a:cs typeface="Times New Roman"/>
              </a:rPr>
              <a:t> </a:t>
            </a:r>
            <a:r>
              <a:rPr sz="3200" dirty="0">
                <a:latin typeface="Trebuchet MS"/>
                <a:cs typeface="Trebuchet MS"/>
              </a:rPr>
              <a:t>hormones</a:t>
            </a:r>
            <a:r>
              <a:rPr sz="3200" spc="90" dirty="0">
                <a:latin typeface="Times New Roman"/>
                <a:cs typeface="Times New Roman"/>
              </a:rPr>
              <a:t> </a:t>
            </a:r>
            <a:r>
              <a:rPr sz="3200" spc="-25" dirty="0">
                <a:latin typeface="Trebuchet MS"/>
                <a:cs typeface="Trebuchet MS"/>
              </a:rPr>
              <a:t>or</a:t>
            </a:r>
            <a:r>
              <a:rPr sz="3200" spc="-25" dirty="0">
                <a:latin typeface="Times New Roman"/>
                <a:cs typeface="Times New Roman"/>
              </a:rPr>
              <a:t> 	</a:t>
            </a:r>
            <a:r>
              <a:rPr sz="3200" dirty="0">
                <a:latin typeface="Trebuchet MS"/>
                <a:cs typeface="Trebuchet MS"/>
              </a:rPr>
              <a:t>social</a:t>
            </a:r>
            <a:r>
              <a:rPr sz="3200" spc="100" dirty="0">
                <a:latin typeface="Times New Roman"/>
                <a:cs typeface="Times New Roman"/>
              </a:rPr>
              <a:t> </a:t>
            </a:r>
            <a:r>
              <a:rPr sz="3200" dirty="0">
                <a:latin typeface="Trebuchet MS"/>
                <a:cs typeface="Trebuchet MS"/>
              </a:rPr>
              <a:t>influences</a:t>
            </a:r>
            <a:r>
              <a:rPr sz="3200" spc="105" dirty="0">
                <a:latin typeface="Times New Roman"/>
                <a:cs typeface="Times New Roman"/>
              </a:rPr>
              <a:t> </a:t>
            </a:r>
            <a:r>
              <a:rPr sz="3200" dirty="0">
                <a:latin typeface="Trebuchet MS"/>
                <a:cs typeface="Trebuchet MS"/>
              </a:rPr>
              <a:t>or</a:t>
            </a:r>
            <a:r>
              <a:rPr sz="3200" spc="105" dirty="0">
                <a:latin typeface="Times New Roman"/>
                <a:cs typeface="Times New Roman"/>
              </a:rPr>
              <a:t> </a:t>
            </a:r>
            <a:r>
              <a:rPr sz="3200" dirty="0">
                <a:latin typeface="Trebuchet MS"/>
                <a:cs typeface="Trebuchet MS"/>
              </a:rPr>
              <a:t>both</a:t>
            </a:r>
            <a:r>
              <a:rPr sz="3200" spc="100" dirty="0">
                <a:latin typeface="Times New Roman"/>
                <a:cs typeface="Times New Roman"/>
              </a:rPr>
              <a:t> </a:t>
            </a:r>
            <a:r>
              <a:rPr sz="3200" spc="-50" dirty="0">
                <a:latin typeface="Trebuchet MS"/>
                <a:cs typeface="Trebuchet MS"/>
              </a:rPr>
              <a:t>?</a:t>
            </a:r>
            <a:endParaRPr sz="3200" dirty="0">
              <a:latin typeface="Trebuchet MS"/>
              <a:cs typeface="Trebuchet MS"/>
            </a:endParaRPr>
          </a:p>
          <a:p>
            <a:pPr marL="240029" indent="-227329">
              <a:lnSpc>
                <a:spcPct val="100000"/>
              </a:lnSpc>
              <a:spcBef>
                <a:spcPts val="490"/>
              </a:spcBef>
              <a:buFont typeface="Arial"/>
              <a:buChar char="•"/>
              <a:tabLst>
                <a:tab pos="240029" algn="l"/>
              </a:tabLst>
            </a:pPr>
            <a:r>
              <a:rPr sz="3200" b="1" dirty="0">
                <a:solidFill>
                  <a:srgbClr val="2E5496"/>
                </a:solidFill>
                <a:latin typeface="Trebuchet MS"/>
                <a:cs typeface="Trebuchet MS"/>
              </a:rPr>
              <a:t>What</a:t>
            </a:r>
            <a:r>
              <a:rPr sz="3200" spc="140" dirty="0">
                <a:solidFill>
                  <a:srgbClr val="2E5496"/>
                </a:solidFill>
                <a:latin typeface="Times New Roman"/>
                <a:cs typeface="Times New Roman"/>
              </a:rPr>
              <a:t> </a:t>
            </a:r>
            <a:r>
              <a:rPr sz="3200" b="1" dirty="0">
                <a:solidFill>
                  <a:srgbClr val="2E5496"/>
                </a:solidFill>
                <a:latin typeface="Trebuchet MS"/>
                <a:cs typeface="Trebuchet MS"/>
              </a:rPr>
              <a:t>is</a:t>
            </a:r>
            <a:r>
              <a:rPr sz="3200" spc="125" dirty="0">
                <a:solidFill>
                  <a:srgbClr val="2E5496"/>
                </a:solidFill>
                <a:latin typeface="Times New Roman"/>
                <a:cs typeface="Times New Roman"/>
              </a:rPr>
              <a:t> </a:t>
            </a:r>
            <a:r>
              <a:rPr sz="3200" b="1" dirty="0">
                <a:solidFill>
                  <a:srgbClr val="2E5496"/>
                </a:solidFill>
                <a:latin typeface="Trebuchet MS"/>
                <a:cs typeface="Trebuchet MS"/>
              </a:rPr>
              <a:t>the</a:t>
            </a:r>
            <a:r>
              <a:rPr sz="3200" spc="150" dirty="0">
                <a:solidFill>
                  <a:srgbClr val="2E5496"/>
                </a:solidFill>
                <a:latin typeface="Times New Roman"/>
                <a:cs typeface="Times New Roman"/>
              </a:rPr>
              <a:t> </a:t>
            </a:r>
            <a:r>
              <a:rPr sz="3200" b="1" dirty="0">
                <a:solidFill>
                  <a:srgbClr val="2E5496"/>
                </a:solidFill>
                <a:latin typeface="Trebuchet MS"/>
                <a:cs typeface="Trebuchet MS"/>
              </a:rPr>
              <a:t>role</a:t>
            </a:r>
            <a:r>
              <a:rPr sz="3200" spc="150" dirty="0">
                <a:solidFill>
                  <a:srgbClr val="2E5496"/>
                </a:solidFill>
                <a:latin typeface="Times New Roman"/>
                <a:cs typeface="Times New Roman"/>
              </a:rPr>
              <a:t> </a:t>
            </a:r>
            <a:r>
              <a:rPr sz="3200" b="1" dirty="0">
                <a:solidFill>
                  <a:srgbClr val="2E5496"/>
                </a:solidFill>
                <a:latin typeface="Trebuchet MS"/>
                <a:cs typeface="Trebuchet MS"/>
              </a:rPr>
              <a:t>of</a:t>
            </a:r>
            <a:r>
              <a:rPr sz="3200" spc="145" dirty="0">
                <a:solidFill>
                  <a:srgbClr val="2E5496"/>
                </a:solidFill>
                <a:latin typeface="Times New Roman"/>
                <a:cs typeface="Times New Roman"/>
              </a:rPr>
              <a:t> </a:t>
            </a:r>
            <a:r>
              <a:rPr sz="3200" b="1" dirty="0">
                <a:solidFill>
                  <a:srgbClr val="2E5496"/>
                </a:solidFill>
                <a:latin typeface="Trebuchet MS"/>
                <a:cs typeface="Trebuchet MS"/>
              </a:rPr>
              <a:t>testosterone</a:t>
            </a:r>
            <a:r>
              <a:rPr sz="3200" spc="130" dirty="0">
                <a:solidFill>
                  <a:srgbClr val="2E5496"/>
                </a:solidFill>
                <a:latin typeface="Times New Roman"/>
                <a:cs typeface="Times New Roman"/>
              </a:rPr>
              <a:t> </a:t>
            </a:r>
            <a:r>
              <a:rPr sz="3200" b="1" spc="-10" dirty="0">
                <a:solidFill>
                  <a:srgbClr val="2E5496"/>
                </a:solidFill>
                <a:latin typeface="Trebuchet MS"/>
                <a:cs typeface="Trebuchet MS"/>
              </a:rPr>
              <a:t>replacement?</a:t>
            </a:r>
            <a:endParaRPr sz="3200" dirty="0">
              <a:latin typeface="Trebuchet MS"/>
              <a:cs typeface="Trebuchet MS"/>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64596" y="1191768"/>
            <a:ext cx="1197862" cy="1482851"/>
          </a:xfrm>
          <a:prstGeom prst="rect">
            <a:avLst/>
          </a:prstGeom>
        </p:spPr>
      </p:pic>
      <p:sp>
        <p:nvSpPr>
          <p:cNvPr id="3" name="object 3" descr="$PPTXTitle"/>
          <p:cNvSpPr txBox="1">
            <a:spLocks noGrp="1"/>
          </p:cNvSpPr>
          <p:nvPr>
            <p:ph type="title"/>
          </p:nvPr>
        </p:nvSpPr>
        <p:spPr>
          <a:xfrm>
            <a:off x="324410" y="492074"/>
            <a:ext cx="6684645" cy="1121461"/>
          </a:xfrm>
          <a:prstGeom prst="rect">
            <a:avLst/>
          </a:prstGeom>
        </p:spPr>
        <p:txBody>
          <a:bodyPr vert="horz" wrap="square" lIns="0" tIns="13335" rIns="0" bIns="0" rtlCol="0">
            <a:spAutoFit/>
          </a:bodyPr>
          <a:lstStyle/>
          <a:p>
            <a:pPr marL="12700">
              <a:lnSpc>
                <a:spcPct val="100000"/>
              </a:lnSpc>
              <a:spcBef>
                <a:spcPts val="105"/>
              </a:spcBef>
              <a:tabLst>
                <a:tab pos="5592445" algn="l"/>
              </a:tabLst>
            </a:pPr>
            <a:r>
              <a:rPr sz="3600" b="1" dirty="0">
                <a:solidFill>
                  <a:srgbClr val="2E5496"/>
                </a:solidFill>
                <a:latin typeface="Trebuchet MS"/>
                <a:cs typeface="Trebuchet MS"/>
              </a:rPr>
              <a:t>Medical</a:t>
            </a:r>
            <a:r>
              <a:rPr sz="3600" b="0" spc="160" dirty="0">
                <a:solidFill>
                  <a:srgbClr val="2E5496"/>
                </a:solidFill>
                <a:latin typeface="Times New Roman"/>
                <a:cs typeface="Times New Roman"/>
              </a:rPr>
              <a:t> </a:t>
            </a:r>
            <a:r>
              <a:rPr sz="3600" b="1" spc="-10" dirty="0">
                <a:solidFill>
                  <a:srgbClr val="2E5496"/>
                </a:solidFill>
                <a:latin typeface="Trebuchet MS"/>
                <a:cs typeface="Trebuchet MS"/>
              </a:rPr>
              <a:t>treatments:</a:t>
            </a:r>
            <a:r>
              <a:rPr lang="en-IE" sz="3600" dirty="0">
                <a:solidFill>
                  <a:srgbClr val="2E5496"/>
                </a:solidFill>
                <a:latin typeface="Times New Roman"/>
                <a:cs typeface="Times New Roman"/>
              </a:rPr>
              <a:t> </a:t>
            </a:r>
            <a:r>
              <a:rPr sz="3600" b="1" spc="-25" dirty="0">
                <a:solidFill>
                  <a:srgbClr val="2E5496"/>
                </a:solidFill>
                <a:latin typeface="Trebuchet MS"/>
                <a:cs typeface="Trebuchet MS"/>
              </a:rPr>
              <a:t>O</a:t>
            </a:r>
            <a:r>
              <a:rPr lang="en-IE" sz="3600" b="1" spc="-25" dirty="0" err="1">
                <a:solidFill>
                  <a:srgbClr val="2E5496"/>
                </a:solidFill>
                <a:latin typeface="Trebuchet MS"/>
                <a:cs typeface="Trebuchet MS"/>
              </a:rPr>
              <a:t>ver</a:t>
            </a:r>
            <a:r>
              <a:rPr lang="en-IE" sz="3600" b="1" spc="-25" dirty="0">
                <a:solidFill>
                  <a:srgbClr val="2E5496"/>
                </a:solidFill>
                <a:latin typeface="Trebuchet MS"/>
                <a:cs typeface="Trebuchet MS"/>
              </a:rPr>
              <a:t> the Counter (OTC)</a:t>
            </a:r>
            <a:endParaRPr sz="3600" b="1" spc="-25" dirty="0">
              <a:solidFill>
                <a:srgbClr val="2E5496"/>
              </a:solidFill>
              <a:latin typeface="Trebuchet MS"/>
              <a:cs typeface="Trebuchet MS"/>
            </a:endParaRPr>
          </a:p>
        </p:txBody>
      </p:sp>
      <p:sp>
        <p:nvSpPr>
          <p:cNvPr id="4" name="object 4"/>
          <p:cNvSpPr txBox="1"/>
          <p:nvPr/>
        </p:nvSpPr>
        <p:spPr>
          <a:xfrm>
            <a:off x="298806" y="1742008"/>
            <a:ext cx="8740775" cy="3568065"/>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sz="2000" dirty="0">
                <a:latin typeface="Trebuchet MS"/>
                <a:cs typeface="Trebuchet MS"/>
              </a:rPr>
              <a:t>Vaginal</a:t>
            </a:r>
            <a:r>
              <a:rPr sz="2000" spc="25" dirty="0">
                <a:latin typeface="Times New Roman"/>
                <a:cs typeface="Times New Roman"/>
              </a:rPr>
              <a:t> </a:t>
            </a:r>
            <a:r>
              <a:rPr sz="2000" dirty="0">
                <a:latin typeface="Trebuchet MS"/>
                <a:cs typeface="Trebuchet MS"/>
              </a:rPr>
              <a:t>moisturisers</a:t>
            </a:r>
            <a:r>
              <a:rPr sz="2000" spc="25" dirty="0">
                <a:latin typeface="Times New Roman"/>
                <a:cs typeface="Times New Roman"/>
              </a:rPr>
              <a:t> </a:t>
            </a:r>
            <a:r>
              <a:rPr sz="2000" dirty="0">
                <a:latin typeface="Trebuchet MS"/>
                <a:cs typeface="Trebuchet MS"/>
              </a:rPr>
              <a:t>maintain</a:t>
            </a:r>
            <a:r>
              <a:rPr sz="2000" spc="15" dirty="0">
                <a:latin typeface="Times New Roman"/>
                <a:cs typeface="Times New Roman"/>
              </a:rPr>
              <a:t> </a:t>
            </a:r>
            <a:r>
              <a:rPr sz="2000" dirty="0">
                <a:latin typeface="Trebuchet MS"/>
                <a:cs typeface="Trebuchet MS"/>
              </a:rPr>
              <a:t>vaginal</a:t>
            </a:r>
            <a:r>
              <a:rPr sz="2000" spc="20" dirty="0">
                <a:latin typeface="Times New Roman"/>
                <a:cs typeface="Times New Roman"/>
              </a:rPr>
              <a:t> </a:t>
            </a:r>
            <a:r>
              <a:rPr sz="2000" dirty="0">
                <a:latin typeface="Trebuchet MS"/>
                <a:cs typeface="Trebuchet MS"/>
              </a:rPr>
              <a:t>hydration,</a:t>
            </a:r>
            <a:r>
              <a:rPr sz="2000" spc="30" dirty="0">
                <a:latin typeface="Times New Roman"/>
                <a:cs typeface="Times New Roman"/>
              </a:rPr>
              <a:t> </a:t>
            </a:r>
            <a:r>
              <a:rPr sz="2000" dirty="0">
                <a:latin typeface="Trebuchet MS"/>
                <a:cs typeface="Trebuchet MS"/>
              </a:rPr>
              <a:t>Long-term</a:t>
            </a:r>
            <a:r>
              <a:rPr sz="2000" spc="20" dirty="0">
                <a:latin typeface="Times New Roman"/>
                <a:cs typeface="Times New Roman"/>
              </a:rPr>
              <a:t> </a:t>
            </a:r>
            <a:r>
              <a:rPr sz="2000" dirty="0">
                <a:latin typeface="Trebuchet MS"/>
                <a:cs typeface="Trebuchet MS"/>
              </a:rPr>
              <a:t>relief</a:t>
            </a:r>
            <a:r>
              <a:rPr sz="2000" spc="25" dirty="0">
                <a:latin typeface="Times New Roman"/>
                <a:cs typeface="Times New Roman"/>
              </a:rPr>
              <a:t> </a:t>
            </a:r>
            <a:r>
              <a:rPr sz="2000" spc="-25" dirty="0">
                <a:latin typeface="Trebuchet MS"/>
                <a:cs typeface="Trebuchet MS"/>
              </a:rPr>
              <a:t>of</a:t>
            </a:r>
            <a:endParaRPr sz="2000" dirty="0">
              <a:latin typeface="Trebuchet MS"/>
              <a:cs typeface="Trebuchet MS"/>
            </a:endParaRPr>
          </a:p>
          <a:p>
            <a:pPr marL="240665" marR="5080">
              <a:lnSpc>
                <a:spcPct val="170000"/>
              </a:lnSpc>
              <a:spcBef>
                <a:spcPts val="5"/>
              </a:spcBef>
            </a:pPr>
            <a:r>
              <a:rPr sz="2000" dirty="0">
                <a:latin typeface="Trebuchet MS"/>
                <a:cs typeface="Trebuchet MS"/>
              </a:rPr>
              <a:t>vaginal</a:t>
            </a:r>
            <a:r>
              <a:rPr sz="2000" spc="45" dirty="0">
                <a:latin typeface="Times New Roman"/>
                <a:cs typeface="Times New Roman"/>
              </a:rPr>
              <a:t> </a:t>
            </a:r>
            <a:r>
              <a:rPr sz="2000" dirty="0">
                <a:latin typeface="Trebuchet MS"/>
                <a:cs typeface="Trebuchet MS"/>
              </a:rPr>
              <a:t>dryness,</a:t>
            </a:r>
            <a:r>
              <a:rPr sz="2000" spc="65" dirty="0">
                <a:latin typeface="Times New Roman"/>
                <a:cs typeface="Times New Roman"/>
              </a:rPr>
              <a:t> </a:t>
            </a:r>
            <a:r>
              <a:rPr sz="2000" dirty="0">
                <a:latin typeface="Trebuchet MS"/>
                <a:cs typeface="Trebuchet MS"/>
              </a:rPr>
              <a:t>decrease</a:t>
            </a:r>
            <a:r>
              <a:rPr sz="2000" spc="40" dirty="0">
                <a:latin typeface="Times New Roman"/>
                <a:cs typeface="Times New Roman"/>
              </a:rPr>
              <a:t> </a:t>
            </a:r>
            <a:r>
              <a:rPr sz="2000" dirty="0">
                <a:latin typeface="Trebuchet MS"/>
                <a:cs typeface="Trebuchet MS"/>
              </a:rPr>
              <a:t>pH</a:t>
            </a:r>
            <a:r>
              <a:rPr sz="2000" spc="85" dirty="0">
                <a:latin typeface="Times New Roman"/>
                <a:cs typeface="Times New Roman"/>
              </a:rPr>
              <a:t> </a:t>
            </a:r>
            <a:r>
              <a:rPr sz="2000" dirty="0">
                <a:latin typeface="Trebuchet MS"/>
                <a:cs typeface="Trebuchet MS"/>
              </a:rPr>
              <a:t>to</a:t>
            </a:r>
            <a:r>
              <a:rPr sz="2000" spc="75" dirty="0">
                <a:latin typeface="Times New Roman"/>
                <a:cs typeface="Times New Roman"/>
              </a:rPr>
              <a:t> </a:t>
            </a:r>
            <a:r>
              <a:rPr sz="2000" dirty="0">
                <a:latin typeface="Trebuchet MS"/>
                <a:cs typeface="Trebuchet MS"/>
              </a:rPr>
              <a:t>premenopausal</a:t>
            </a:r>
            <a:r>
              <a:rPr sz="2000" spc="40" dirty="0">
                <a:latin typeface="Times New Roman"/>
                <a:cs typeface="Times New Roman"/>
              </a:rPr>
              <a:t> </a:t>
            </a:r>
            <a:r>
              <a:rPr sz="2000" dirty="0">
                <a:latin typeface="Trebuchet MS"/>
                <a:cs typeface="Trebuchet MS"/>
              </a:rPr>
              <a:t>levels</a:t>
            </a:r>
            <a:r>
              <a:rPr sz="2000" spc="60" dirty="0">
                <a:latin typeface="Times New Roman"/>
                <a:cs typeface="Times New Roman"/>
              </a:rPr>
              <a:t> </a:t>
            </a:r>
            <a:r>
              <a:rPr sz="2000" dirty="0">
                <a:latin typeface="Trebuchet MS"/>
                <a:cs typeface="Trebuchet MS"/>
              </a:rPr>
              <a:t>but</a:t>
            </a:r>
            <a:r>
              <a:rPr sz="2000" spc="90" dirty="0">
                <a:latin typeface="Times New Roman"/>
                <a:cs typeface="Times New Roman"/>
              </a:rPr>
              <a:t> </a:t>
            </a:r>
            <a:r>
              <a:rPr sz="2000" b="1" dirty="0">
                <a:solidFill>
                  <a:srgbClr val="2E5496"/>
                </a:solidFill>
                <a:latin typeface="Trebuchet MS"/>
                <a:cs typeface="Trebuchet MS"/>
              </a:rPr>
              <a:t>do</a:t>
            </a:r>
            <a:r>
              <a:rPr sz="2000" spc="85" dirty="0">
                <a:solidFill>
                  <a:srgbClr val="2E5496"/>
                </a:solidFill>
                <a:latin typeface="Times New Roman"/>
                <a:cs typeface="Times New Roman"/>
              </a:rPr>
              <a:t> </a:t>
            </a:r>
            <a:r>
              <a:rPr sz="2000" b="1" dirty="0">
                <a:solidFill>
                  <a:srgbClr val="2E5496"/>
                </a:solidFill>
                <a:latin typeface="Trebuchet MS"/>
                <a:cs typeface="Trebuchet MS"/>
              </a:rPr>
              <a:t>not</a:t>
            </a:r>
            <a:r>
              <a:rPr sz="2000" spc="60" dirty="0">
                <a:solidFill>
                  <a:srgbClr val="2E5496"/>
                </a:solidFill>
                <a:latin typeface="Times New Roman"/>
                <a:cs typeface="Times New Roman"/>
              </a:rPr>
              <a:t> </a:t>
            </a:r>
            <a:r>
              <a:rPr sz="2000" b="1" spc="-10" dirty="0">
                <a:solidFill>
                  <a:srgbClr val="2E5496"/>
                </a:solidFill>
                <a:latin typeface="Trebuchet MS"/>
                <a:cs typeface="Trebuchet MS"/>
              </a:rPr>
              <a:t>improve</a:t>
            </a:r>
            <a:r>
              <a:rPr sz="2000" spc="-10" dirty="0">
                <a:solidFill>
                  <a:srgbClr val="2E5496"/>
                </a:solidFill>
                <a:latin typeface="Times New Roman"/>
                <a:cs typeface="Times New Roman"/>
              </a:rPr>
              <a:t> </a:t>
            </a:r>
            <a:r>
              <a:rPr sz="2000" b="1" dirty="0">
                <a:solidFill>
                  <a:srgbClr val="2E5496"/>
                </a:solidFill>
                <a:latin typeface="Trebuchet MS"/>
                <a:cs typeface="Trebuchet MS"/>
              </a:rPr>
              <a:t>epithelium</a:t>
            </a:r>
            <a:r>
              <a:rPr sz="2000" spc="40" dirty="0">
                <a:solidFill>
                  <a:srgbClr val="2E5496"/>
                </a:solidFill>
                <a:latin typeface="Times New Roman"/>
                <a:cs typeface="Times New Roman"/>
              </a:rPr>
              <a:t> </a:t>
            </a:r>
            <a:r>
              <a:rPr sz="2000" b="1" dirty="0">
                <a:solidFill>
                  <a:srgbClr val="2E5496"/>
                </a:solidFill>
                <a:latin typeface="Trebuchet MS"/>
                <a:cs typeface="Trebuchet MS"/>
              </a:rPr>
              <a:t>(try</a:t>
            </a:r>
            <a:r>
              <a:rPr sz="2000" spc="40" dirty="0">
                <a:solidFill>
                  <a:srgbClr val="2E5496"/>
                </a:solidFill>
                <a:latin typeface="Times New Roman"/>
                <a:cs typeface="Times New Roman"/>
              </a:rPr>
              <a:t> </a:t>
            </a:r>
            <a:r>
              <a:rPr sz="2000" b="1" dirty="0">
                <a:solidFill>
                  <a:srgbClr val="2E5496"/>
                </a:solidFill>
                <a:latin typeface="Trebuchet MS"/>
                <a:cs typeface="Trebuchet MS"/>
              </a:rPr>
              <a:t>Replens,</a:t>
            </a:r>
            <a:r>
              <a:rPr sz="2000" spc="35" dirty="0">
                <a:solidFill>
                  <a:srgbClr val="2E5496"/>
                </a:solidFill>
                <a:latin typeface="Times New Roman"/>
                <a:cs typeface="Times New Roman"/>
              </a:rPr>
              <a:t> </a:t>
            </a:r>
            <a:r>
              <a:rPr sz="2000" b="1" dirty="0">
                <a:solidFill>
                  <a:srgbClr val="2E5496"/>
                </a:solidFill>
                <a:latin typeface="Trebuchet MS"/>
                <a:cs typeface="Trebuchet MS"/>
              </a:rPr>
              <a:t>Regelle,</a:t>
            </a:r>
            <a:r>
              <a:rPr sz="2000" spc="30" dirty="0">
                <a:solidFill>
                  <a:srgbClr val="2E5496"/>
                </a:solidFill>
                <a:latin typeface="Times New Roman"/>
                <a:cs typeface="Times New Roman"/>
              </a:rPr>
              <a:t> </a:t>
            </a:r>
            <a:r>
              <a:rPr sz="2000" b="1" spc="-10" dirty="0">
                <a:solidFill>
                  <a:srgbClr val="2E5496"/>
                </a:solidFill>
                <a:latin typeface="Trebuchet MS"/>
                <a:cs typeface="Trebuchet MS"/>
              </a:rPr>
              <a:t>Multi-</a:t>
            </a:r>
            <a:r>
              <a:rPr sz="2000" b="1" dirty="0">
                <a:solidFill>
                  <a:srgbClr val="2E5496"/>
                </a:solidFill>
                <a:latin typeface="Trebuchet MS"/>
                <a:cs typeface="Trebuchet MS"/>
              </a:rPr>
              <a:t>gyn,</a:t>
            </a:r>
            <a:r>
              <a:rPr sz="2000" spc="5" dirty="0">
                <a:solidFill>
                  <a:srgbClr val="2E5496"/>
                </a:solidFill>
                <a:latin typeface="Times New Roman"/>
                <a:cs typeface="Times New Roman"/>
              </a:rPr>
              <a:t> </a:t>
            </a:r>
            <a:r>
              <a:rPr sz="2000" b="1" spc="-10" dirty="0">
                <a:solidFill>
                  <a:srgbClr val="2E5496"/>
                </a:solidFill>
                <a:latin typeface="Trebuchet MS"/>
                <a:cs typeface="Trebuchet MS"/>
              </a:rPr>
              <a:t>Yes,</a:t>
            </a:r>
            <a:r>
              <a:rPr sz="2000" spc="50" dirty="0">
                <a:solidFill>
                  <a:srgbClr val="2E5496"/>
                </a:solidFill>
                <a:latin typeface="Times New Roman"/>
                <a:cs typeface="Times New Roman"/>
              </a:rPr>
              <a:t> </a:t>
            </a:r>
            <a:r>
              <a:rPr sz="2000" b="1" spc="-10" dirty="0">
                <a:solidFill>
                  <a:srgbClr val="2E5496"/>
                </a:solidFill>
                <a:latin typeface="Trebuchet MS"/>
                <a:cs typeface="Trebuchet MS"/>
              </a:rPr>
              <a:t>etc.)</a:t>
            </a:r>
            <a:endParaRPr sz="2000" dirty="0">
              <a:latin typeface="Trebuchet MS"/>
              <a:cs typeface="Trebuchet MS"/>
            </a:endParaRPr>
          </a:p>
          <a:p>
            <a:pPr marL="240665" marR="134620" indent="-228600">
              <a:lnSpc>
                <a:spcPct val="170000"/>
              </a:lnSpc>
              <a:spcBef>
                <a:spcPts val="994"/>
              </a:spcBef>
              <a:buFont typeface="Arial"/>
              <a:buChar char="•"/>
              <a:tabLst>
                <a:tab pos="240665" algn="l"/>
                <a:tab pos="2403475" algn="l"/>
              </a:tabLst>
            </a:pPr>
            <a:r>
              <a:rPr sz="2000" dirty="0">
                <a:latin typeface="Trebuchet MS"/>
                <a:cs typeface="Trebuchet MS"/>
              </a:rPr>
              <a:t>Vaginal</a:t>
            </a:r>
            <a:r>
              <a:rPr sz="2000" spc="-90" dirty="0">
                <a:latin typeface="Times New Roman"/>
                <a:cs typeface="Times New Roman"/>
              </a:rPr>
              <a:t> </a:t>
            </a:r>
            <a:r>
              <a:rPr sz="2000" spc="-10" dirty="0">
                <a:latin typeface="Trebuchet MS"/>
                <a:cs typeface="Trebuchet MS"/>
              </a:rPr>
              <a:t>lubricants</a:t>
            </a:r>
            <a:r>
              <a:rPr sz="2000" dirty="0">
                <a:latin typeface="Times New Roman"/>
                <a:cs typeface="Times New Roman"/>
              </a:rPr>
              <a:t>	</a:t>
            </a:r>
            <a:r>
              <a:rPr sz="2000" dirty="0">
                <a:latin typeface="Trebuchet MS"/>
                <a:cs typeface="Trebuchet MS"/>
              </a:rPr>
              <a:t>provide</a:t>
            </a:r>
            <a:r>
              <a:rPr sz="2000" spc="40" dirty="0">
                <a:latin typeface="Times New Roman"/>
                <a:cs typeface="Times New Roman"/>
              </a:rPr>
              <a:t> </a:t>
            </a:r>
            <a:r>
              <a:rPr sz="2000" dirty="0">
                <a:latin typeface="Trebuchet MS"/>
                <a:cs typeface="Trebuchet MS"/>
              </a:rPr>
              <a:t>a</a:t>
            </a:r>
            <a:r>
              <a:rPr sz="2000" spc="70" dirty="0">
                <a:latin typeface="Times New Roman"/>
                <a:cs typeface="Times New Roman"/>
              </a:rPr>
              <a:t> </a:t>
            </a:r>
            <a:r>
              <a:rPr sz="2000" b="1" dirty="0">
                <a:solidFill>
                  <a:srgbClr val="2E5496"/>
                </a:solidFill>
                <a:latin typeface="Trebuchet MS"/>
                <a:cs typeface="Trebuchet MS"/>
              </a:rPr>
              <a:t>temporary</a:t>
            </a:r>
            <a:r>
              <a:rPr sz="2000" spc="40" dirty="0">
                <a:solidFill>
                  <a:srgbClr val="2E5496"/>
                </a:solidFill>
                <a:latin typeface="Times New Roman"/>
                <a:cs typeface="Times New Roman"/>
              </a:rPr>
              <a:t> </a:t>
            </a:r>
            <a:r>
              <a:rPr sz="2000" b="1" dirty="0">
                <a:solidFill>
                  <a:srgbClr val="2E5496"/>
                </a:solidFill>
                <a:latin typeface="Trebuchet MS"/>
                <a:cs typeface="Trebuchet MS"/>
              </a:rPr>
              <a:t>moistened</a:t>
            </a:r>
            <a:r>
              <a:rPr sz="2000" spc="40" dirty="0">
                <a:solidFill>
                  <a:srgbClr val="2E5496"/>
                </a:solidFill>
                <a:latin typeface="Times New Roman"/>
                <a:cs typeface="Times New Roman"/>
              </a:rPr>
              <a:t> </a:t>
            </a:r>
            <a:r>
              <a:rPr sz="2000" b="1" dirty="0">
                <a:solidFill>
                  <a:srgbClr val="2E5496"/>
                </a:solidFill>
                <a:latin typeface="Trebuchet MS"/>
                <a:cs typeface="Trebuchet MS"/>
              </a:rPr>
              <a:t>vaginal</a:t>
            </a:r>
            <a:r>
              <a:rPr sz="2000" spc="35" dirty="0">
                <a:solidFill>
                  <a:srgbClr val="2E5496"/>
                </a:solidFill>
                <a:latin typeface="Times New Roman"/>
                <a:cs typeface="Times New Roman"/>
              </a:rPr>
              <a:t> </a:t>
            </a:r>
            <a:r>
              <a:rPr sz="2000" b="1" spc="-10" dirty="0">
                <a:solidFill>
                  <a:srgbClr val="2E5496"/>
                </a:solidFill>
                <a:latin typeface="Trebuchet MS"/>
                <a:cs typeface="Trebuchet MS"/>
              </a:rPr>
              <a:t>epithelium</a:t>
            </a:r>
            <a:r>
              <a:rPr sz="2000" spc="-10" dirty="0">
                <a:solidFill>
                  <a:srgbClr val="00AF50"/>
                </a:solidFill>
                <a:latin typeface="Trebuchet MS"/>
                <a:cs typeface="Trebuchet MS"/>
              </a:rPr>
              <a:t>.</a:t>
            </a:r>
            <a:r>
              <a:rPr sz="2000" spc="-10" dirty="0">
                <a:solidFill>
                  <a:srgbClr val="00AF50"/>
                </a:solidFill>
                <a:latin typeface="Times New Roman"/>
                <a:cs typeface="Times New Roman"/>
              </a:rPr>
              <a:t> </a:t>
            </a:r>
            <a:r>
              <a:rPr sz="2000" dirty="0">
                <a:latin typeface="Trebuchet MS"/>
                <a:cs typeface="Trebuchet MS"/>
              </a:rPr>
              <a:t>May</a:t>
            </a:r>
            <a:r>
              <a:rPr sz="2000" spc="45" dirty="0">
                <a:latin typeface="Times New Roman"/>
                <a:cs typeface="Times New Roman"/>
              </a:rPr>
              <a:t> </a:t>
            </a:r>
            <a:r>
              <a:rPr sz="2000" dirty="0">
                <a:latin typeface="Trebuchet MS"/>
                <a:cs typeface="Trebuchet MS"/>
              </a:rPr>
              <a:t>be</a:t>
            </a:r>
            <a:r>
              <a:rPr sz="2000" spc="35" dirty="0">
                <a:latin typeface="Times New Roman"/>
                <a:cs typeface="Times New Roman"/>
              </a:rPr>
              <a:t> </a:t>
            </a:r>
            <a:r>
              <a:rPr sz="2000" spc="-25" dirty="0">
                <a:latin typeface="Trebuchet MS"/>
                <a:cs typeface="Trebuchet MS"/>
              </a:rPr>
              <a:t>water,</a:t>
            </a:r>
            <a:r>
              <a:rPr sz="2000" spc="30" dirty="0">
                <a:latin typeface="Times New Roman"/>
                <a:cs typeface="Times New Roman"/>
              </a:rPr>
              <a:t> </a:t>
            </a:r>
            <a:r>
              <a:rPr sz="2000" dirty="0">
                <a:latin typeface="Trebuchet MS"/>
                <a:cs typeface="Trebuchet MS"/>
              </a:rPr>
              <a:t>silicone</a:t>
            </a:r>
            <a:r>
              <a:rPr sz="2000" spc="20" dirty="0">
                <a:latin typeface="Times New Roman"/>
                <a:cs typeface="Times New Roman"/>
              </a:rPr>
              <a:t> </a:t>
            </a:r>
            <a:r>
              <a:rPr sz="2000" dirty="0">
                <a:latin typeface="Trebuchet MS"/>
                <a:cs typeface="Trebuchet MS"/>
              </a:rPr>
              <a:t>or</a:t>
            </a:r>
            <a:r>
              <a:rPr sz="2000" spc="35" dirty="0">
                <a:latin typeface="Times New Roman"/>
                <a:cs typeface="Times New Roman"/>
              </a:rPr>
              <a:t> </a:t>
            </a:r>
            <a:r>
              <a:rPr sz="2000" dirty="0">
                <a:latin typeface="Trebuchet MS"/>
                <a:cs typeface="Trebuchet MS"/>
              </a:rPr>
              <a:t>oil</a:t>
            </a:r>
            <a:r>
              <a:rPr sz="2000" spc="35" dirty="0">
                <a:latin typeface="Times New Roman"/>
                <a:cs typeface="Times New Roman"/>
              </a:rPr>
              <a:t> </a:t>
            </a:r>
            <a:r>
              <a:rPr sz="2000" dirty="0">
                <a:latin typeface="Trebuchet MS"/>
                <a:cs typeface="Trebuchet MS"/>
              </a:rPr>
              <a:t>based</a:t>
            </a:r>
            <a:r>
              <a:rPr sz="2000" spc="20" dirty="0">
                <a:latin typeface="Times New Roman"/>
                <a:cs typeface="Times New Roman"/>
              </a:rPr>
              <a:t> </a:t>
            </a:r>
            <a:r>
              <a:rPr sz="2000" spc="-45" dirty="0">
                <a:latin typeface="Trebuchet MS"/>
                <a:cs typeface="Trebuchet MS"/>
              </a:rPr>
              <a:t>(KY,</a:t>
            </a:r>
            <a:r>
              <a:rPr sz="2000" spc="45" dirty="0">
                <a:latin typeface="Times New Roman"/>
                <a:cs typeface="Times New Roman"/>
              </a:rPr>
              <a:t> </a:t>
            </a:r>
            <a:r>
              <a:rPr sz="2000" dirty="0">
                <a:latin typeface="Trebuchet MS"/>
                <a:cs typeface="Trebuchet MS"/>
              </a:rPr>
              <a:t>Sylk,</a:t>
            </a:r>
            <a:r>
              <a:rPr sz="2000" spc="20" dirty="0">
                <a:latin typeface="Times New Roman"/>
                <a:cs typeface="Times New Roman"/>
              </a:rPr>
              <a:t> </a:t>
            </a:r>
            <a:r>
              <a:rPr sz="2000" spc="-10" dirty="0">
                <a:latin typeface="Trebuchet MS"/>
                <a:cs typeface="Trebuchet MS"/>
              </a:rPr>
              <a:t>Yes,</a:t>
            </a:r>
            <a:r>
              <a:rPr sz="2000" spc="45" dirty="0">
                <a:latin typeface="Times New Roman"/>
                <a:cs typeface="Times New Roman"/>
              </a:rPr>
              <a:t> </a:t>
            </a:r>
            <a:r>
              <a:rPr sz="2000" dirty="0">
                <a:latin typeface="Trebuchet MS"/>
                <a:cs typeface="Trebuchet MS"/>
              </a:rPr>
              <a:t>etc.</a:t>
            </a:r>
            <a:r>
              <a:rPr sz="2000" spc="30" dirty="0">
                <a:latin typeface="Times New Roman"/>
                <a:cs typeface="Times New Roman"/>
              </a:rPr>
              <a:t> </a:t>
            </a:r>
            <a:r>
              <a:rPr sz="2000" dirty="0">
                <a:latin typeface="Trebuchet MS"/>
                <a:cs typeface="Trebuchet MS"/>
              </a:rPr>
              <a:t>etc.)</a:t>
            </a:r>
            <a:r>
              <a:rPr sz="2000" spc="40" dirty="0">
                <a:latin typeface="Times New Roman"/>
                <a:cs typeface="Times New Roman"/>
              </a:rPr>
              <a:t> </a:t>
            </a:r>
            <a:r>
              <a:rPr sz="2000" spc="-10" dirty="0">
                <a:latin typeface="Trebuchet MS"/>
                <a:cs typeface="Trebuchet MS"/>
              </a:rPr>
              <a:t>Herbal</a:t>
            </a:r>
            <a:r>
              <a:rPr sz="2000" spc="-10" dirty="0">
                <a:latin typeface="Times New Roman"/>
                <a:cs typeface="Times New Roman"/>
              </a:rPr>
              <a:t> </a:t>
            </a:r>
            <a:r>
              <a:rPr sz="2000" dirty="0">
                <a:latin typeface="Trebuchet MS"/>
                <a:cs typeface="Trebuchet MS"/>
              </a:rPr>
              <a:t>remedies</a:t>
            </a:r>
            <a:r>
              <a:rPr sz="2000" spc="40" dirty="0">
                <a:latin typeface="Times New Roman"/>
                <a:cs typeface="Times New Roman"/>
              </a:rPr>
              <a:t> </a:t>
            </a:r>
            <a:r>
              <a:rPr sz="2000" spc="-20" dirty="0">
                <a:latin typeface="Trebuchet MS"/>
                <a:cs typeface="Trebuchet MS"/>
              </a:rPr>
              <a:t>(soy,</a:t>
            </a:r>
            <a:r>
              <a:rPr sz="2000" spc="80" dirty="0">
                <a:latin typeface="Times New Roman"/>
                <a:cs typeface="Times New Roman"/>
              </a:rPr>
              <a:t> </a:t>
            </a:r>
            <a:r>
              <a:rPr sz="2000" dirty="0">
                <a:latin typeface="Trebuchet MS"/>
                <a:cs typeface="Trebuchet MS"/>
              </a:rPr>
              <a:t>black</a:t>
            </a:r>
            <a:r>
              <a:rPr sz="2000" spc="55" dirty="0">
                <a:latin typeface="Times New Roman"/>
                <a:cs typeface="Times New Roman"/>
              </a:rPr>
              <a:t> </a:t>
            </a:r>
            <a:r>
              <a:rPr sz="2000" dirty="0">
                <a:latin typeface="Trebuchet MS"/>
                <a:cs typeface="Trebuchet MS"/>
              </a:rPr>
              <a:t>cohosh,</a:t>
            </a:r>
            <a:r>
              <a:rPr sz="2000" spc="45" dirty="0">
                <a:latin typeface="Times New Roman"/>
                <a:cs typeface="Times New Roman"/>
              </a:rPr>
              <a:t> </a:t>
            </a:r>
            <a:r>
              <a:rPr sz="2000" dirty="0">
                <a:latin typeface="Trebuchet MS"/>
                <a:cs typeface="Trebuchet MS"/>
              </a:rPr>
              <a:t>etc)</a:t>
            </a:r>
            <a:r>
              <a:rPr sz="2000" spc="55" dirty="0">
                <a:latin typeface="Times New Roman"/>
                <a:cs typeface="Times New Roman"/>
              </a:rPr>
              <a:t> </a:t>
            </a:r>
            <a:r>
              <a:rPr sz="2000" dirty="0">
                <a:latin typeface="Trebuchet MS"/>
                <a:cs typeface="Trebuchet MS"/>
              </a:rPr>
              <a:t>not</a:t>
            </a:r>
            <a:r>
              <a:rPr sz="2000" spc="60" dirty="0">
                <a:latin typeface="Times New Roman"/>
                <a:cs typeface="Times New Roman"/>
              </a:rPr>
              <a:t> </a:t>
            </a:r>
            <a:r>
              <a:rPr sz="2000" dirty="0">
                <a:latin typeface="Trebuchet MS"/>
                <a:cs typeface="Trebuchet MS"/>
              </a:rPr>
              <a:t>effective</a:t>
            </a:r>
            <a:r>
              <a:rPr sz="2000" spc="40" dirty="0">
                <a:latin typeface="Times New Roman"/>
                <a:cs typeface="Times New Roman"/>
              </a:rPr>
              <a:t> </a:t>
            </a:r>
            <a:r>
              <a:rPr sz="2000" dirty="0">
                <a:latin typeface="Trebuchet MS"/>
                <a:cs typeface="Trebuchet MS"/>
              </a:rPr>
              <a:t>over</a:t>
            </a:r>
            <a:r>
              <a:rPr sz="2000" spc="55" dirty="0">
                <a:latin typeface="Times New Roman"/>
                <a:cs typeface="Times New Roman"/>
              </a:rPr>
              <a:t> </a:t>
            </a:r>
            <a:r>
              <a:rPr sz="2000" dirty="0">
                <a:latin typeface="Trebuchet MS"/>
                <a:cs typeface="Trebuchet MS"/>
              </a:rPr>
              <a:t>placebo</a:t>
            </a:r>
            <a:r>
              <a:rPr sz="2000" spc="35" dirty="0">
                <a:latin typeface="Times New Roman"/>
                <a:cs typeface="Times New Roman"/>
              </a:rPr>
              <a:t> </a:t>
            </a:r>
            <a:r>
              <a:rPr sz="2000" b="1" dirty="0">
                <a:solidFill>
                  <a:srgbClr val="1F4E79"/>
                </a:solidFill>
                <a:latin typeface="Trebuchet MS"/>
                <a:cs typeface="Trebuchet MS"/>
              </a:rPr>
              <a:t>acc</a:t>
            </a:r>
            <a:r>
              <a:rPr sz="2000" spc="75" dirty="0">
                <a:solidFill>
                  <a:srgbClr val="1F4E79"/>
                </a:solidFill>
                <a:latin typeface="Times New Roman"/>
                <a:cs typeface="Times New Roman"/>
              </a:rPr>
              <a:t> </a:t>
            </a:r>
            <a:r>
              <a:rPr sz="2000" b="1" dirty="0">
                <a:solidFill>
                  <a:srgbClr val="1F4E79"/>
                </a:solidFill>
                <a:latin typeface="Trebuchet MS"/>
                <a:cs typeface="Trebuchet MS"/>
              </a:rPr>
              <a:t>to</a:t>
            </a:r>
            <a:r>
              <a:rPr sz="2000" spc="70" dirty="0">
                <a:solidFill>
                  <a:srgbClr val="1F4E79"/>
                </a:solidFill>
                <a:latin typeface="Times New Roman"/>
                <a:cs typeface="Times New Roman"/>
              </a:rPr>
              <a:t> </a:t>
            </a:r>
            <a:r>
              <a:rPr sz="2000" b="1" spc="-20" dirty="0">
                <a:solidFill>
                  <a:srgbClr val="1F4E79"/>
                </a:solidFill>
                <a:latin typeface="Trebuchet MS"/>
                <a:cs typeface="Trebuchet MS"/>
              </a:rPr>
              <a:t>2008</a:t>
            </a:r>
            <a:r>
              <a:rPr sz="2000" spc="-20" dirty="0">
                <a:solidFill>
                  <a:srgbClr val="1F4E79"/>
                </a:solidFill>
                <a:latin typeface="Times New Roman"/>
                <a:cs typeface="Times New Roman"/>
              </a:rPr>
              <a:t> </a:t>
            </a:r>
            <a:r>
              <a:rPr sz="2000" b="1" spc="-25" dirty="0">
                <a:solidFill>
                  <a:srgbClr val="1F4E79"/>
                </a:solidFill>
                <a:latin typeface="Trebuchet MS"/>
                <a:cs typeface="Trebuchet MS"/>
              </a:rPr>
              <a:t>‘HALT’</a:t>
            </a:r>
            <a:r>
              <a:rPr sz="2000" b="1" spc="-114" dirty="0">
                <a:solidFill>
                  <a:srgbClr val="1F4E79"/>
                </a:solidFill>
                <a:latin typeface="Trebuchet MS"/>
                <a:cs typeface="Trebuchet MS"/>
              </a:rPr>
              <a:t> </a:t>
            </a:r>
            <a:r>
              <a:rPr sz="2000" b="1" spc="-10" dirty="0">
                <a:solidFill>
                  <a:srgbClr val="1F4E79"/>
                </a:solidFill>
                <a:latin typeface="Trebuchet MS"/>
                <a:cs typeface="Trebuchet MS"/>
              </a:rPr>
              <a:t>study</a:t>
            </a:r>
            <a:endParaRPr sz="2000" dirty="0">
              <a:latin typeface="Trebuchet MS"/>
              <a:cs typeface="Trebuchet MS"/>
            </a:endParaRPr>
          </a:p>
        </p:txBody>
      </p:sp>
      <p:pic>
        <p:nvPicPr>
          <p:cNvPr id="5" name="object 5"/>
          <p:cNvPicPr/>
          <p:nvPr/>
        </p:nvPicPr>
        <p:blipFill>
          <a:blip r:embed="rId3" cstate="print"/>
          <a:stretch>
            <a:fillRect/>
          </a:stretch>
        </p:blipFill>
        <p:spPr>
          <a:xfrm>
            <a:off x="10716768" y="3299459"/>
            <a:ext cx="1274063" cy="1879091"/>
          </a:xfrm>
          <a:prstGeom prst="rect">
            <a:avLst/>
          </a:prstGeom>
        </p:spPr>
      </p:pic>
      <p:pic>
        <p:nvPicPr>
          <p:cNvPr id="6" name="object 6"/>
          <p:cNvPicPr/>
          <p:nvPr/>
        </p:nvPicPr>
        <p:blipFill>
          <a:blip r:embed="rId4" cstate="print"/>
          <a:stretch>
            <a:fillRect/>
          </a:stretch>
        </p:blipFill>
        <p:spPr>
          <a:xfrm>
            <a:off x="9227820" y="3118104"/>
            <a:ext cx="1242059" cy="1673351"/>
          </a:xfrm>
          <a:prstGeom prst="rect">
            <a:avLst/>
          </a:prstGeom>
        </p:spPr>
      </p:pic>
      <p:pic>
        <p:nvPicPr>
          <p:cNvPr id="7" name="object 7"/>
          <p:cNvPicPr/>
          <p:nvPr/>
        </p:nvPicPr>
        <p:blipFill>
          <a:blip r:embed="rId5" cstate="print"/>
          <a:stretch>
            <a:fillRect/>
          </a:stretch>
        </p:blipFill>
        <p:spPr>
          <a:xfrm>
            <a:off x="9313164" y="1283635"/>
            <a:ext cx="1272539" cy="1319302"/>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57</a:t>
            </a:fld>
            <a:endParaRPr spc="-25" dirty="0"/>
          </a:p>
        </p:txBody>
      </p:sp>
      <p:sp>
        <p:nvSpPr>
          <p:cNvPr id="9" name="Footer Placeholder 8"/>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14400" y="117602"/>
            <a:ext cx="7065009" cy="612668"/>
          </a:xfrm>
          <a:prstGeom prst="rect">
            <a:avLst/>
          </a:prstGeom>
        </p:spPr>
        <p:txBody>
          <a:bodyPr vert="horz" wrap="square" lIns="0" tIns="12700" rIns="0" bIns="0" rtlCol="0">
            <a:spAutoFit/>
          </a:bodyPr>
          <a:lstStyle/>
          <a:p>
            <a:pPr marL="12700">
              <a:lnSpc>
                <a:spcPts val="5015"/>
              </a:lnSpc>
            </a:pPr>
            <a:r>
              <a:rPr sz="3600" b="1" spc="-50" dirty="0">
                <a:solidFill>
                  <a:schemeClr val="tx2"/>
                </a:solidFill>
                <a:latin typeface="Arial" panose="020B0604020202020204" pitchFamily="34" charset="0"/>
                <a:cs typeface="Arial" panose="020B0604020202020204" pitchFamily="34" charset="0"/>
              </a:rPr>
              <a:t>Medical</a:t>
            </a:r>
            <a:r>
              <a:rPr sz="3600" b="1" spc="-170" dirty="0">
                <a:solidFill>
                  <a:schemeClr val="tx2"/>
                </a:solidFill>
                <a:latin typeface="Arial" panose="020B0604020202020204" pitchFamily="34" charset="0"/>
                <a:cs typeface="Arial" panose="020B0604020202020204" pitchFamily="34" charset="0"/>
              </a:rPr>
              <a:t> </a:t>
            </a:r>
            <a:r>
              <a:rPr sz="3600" b="1" spc="-100" dirty="0">
                <a:solidFill>
                  <a:schemeClr val="tx2"/>
                </a:solidFill>
                <a:latin typeface="Arial" panose="020B0604020202020204" pitchFamily="34" charset="0"/>
                <a:cs typeface="Arial" panose="020B0604020202020204" pitchFamily="34" charset="0"/>
              </a:rPr>
              <a:t>Treatment</a:t>
            </a:r>
            <a:r>
              <a:rPr sz="3600" b="1" spc="-170" dirty="0">
                <a:solidFill>
                  <a:schemeClr val="tx2"/>
                </a:solidFill>
                <a:latin typeface="Arial" panose="020B0604020202020204" pitchFamily="34" charset="0"/>
                <a:cs typeface="Arial" panose="020B0604020202020204" pitchFamily="34" charset="0"/>
              </a:rPr>
              <a:t> </a:t>
            </a:r>
            <a:r>
              <a:rPr sz="3600" b="1" spc="-35" dirty="0">
                <a:solidFill>
                  <a:schemeClr val="tx2"/>
                </a:solidFill>
                <a:latin typeface="Arial" panose="020B0604020202020204" pitchFamily="34" charset="0"/>
                <a:cs typeface="Arial" panose="020B0604020202020204" pitchFamily="34" charset="0"/>
              </a:rPr>
              <a:t>Options:</a:t>
            </a:r>
            <a:r>
              <a:rPr sz="3600" b="1" spc="-170" dirty="0">
                <a:solidFill>
                  <a:schemeClr val="tx2"/>
                </a:solidFill>
                <a:latin typeface="Arial" panose="020B0604020202020204" pitchFamily="34" charset="0"/>
                <a:cs typeface="Arial" panose="020B0604020202020204" pitchFamily="34" charset="0"/>
              </a:rPr>
              <a:t> </a:t>
            </a:r>
            <a:r>
              <a:rPr sz="3600" b="1" spc="-25" dirty="0">
                <a:solidFill>
                  <a:schemeClr val="tx2"/>
                </a:solidFill>
                <a:latin typeface="Arial" panose="020B0604020202020204" pitchFamily="34" charset="0"/>
                <a:cs typeface="Arial" panose="020B0604020202020204" pitchFamily="34" charset="0"/>
              </a:rPr>
              <a:t>LVE</a:t>
            </a:r>
          </a:p>
        </p:txBody>
      </p:sp>
      <p:sp>
        <p:nvSpPr>
          <p:cNvPr id="3" name="object 3"/>
          <p:cNvSpPr txBox="1"/>
          <p:nvPr/>
        </p:nvSpPr>
        <p:spPr>
          <a:xfrm>
            <a:off x="699314" y="1795653"/>
            <a:ext cx="8368030" cy="3827145"/>
          </a:xfrm>
          <a:prstGeom prst="rect">
            <a:avLst/>
          </a:prstGeom>
        </p:spPr>
        <p:txBody>
          <a:bodyPr vert="horz" wrap="square" lIns="0" tIns="12700" rIns="0" bIns="0" rtlCol="0">
            <a:spAutoFit/>
          </a:bodyPr>
          <a:lstStyle/>
          <a:p>
            <a:pPr marL="240029" marR="5080" indent="-227329">
              <a:lnSpc>
                <a:spcPct val="100000"/>
              </a:lnSpc>
              <a:spcBef>
                <a:spcPts val="100"/>
              </a:spcBef>
              <a:buFont typeface="Arial"/>
              <a:buChar char="•"/>
              <a:tabLst>
                <a:tab pos="241300" algn="l"/>
              </a:tabLst>
            </a:pPr>
            <a:r>
              <a:rPr sz="2400" dirty="0">
                <a:latin typeface="Calibri"/>
                <a:cs typeface="Calibri"/>
              </a:rPr>
              <a:t>Local</a:t>
            </a:r>
            <a:r>
              <a:rPr sz="2400" spc="-95" dirty="0">
                <a:latin typeface="Times New Roman"/>
                <a:cs typeface="Times New Roman"/>
              </a:rPr>
              <a:t> </a:t>
            </a:r>
            <a:r>
              <a:rPr sz="2400" spc="-10" dirty="0">
                <a:latin typeface="Calibri"/>
                <a:cs typeface="Calibri"/>
              </a:rPr>
              <a:t>vaginal</a:t>
            </a:r>
            <a:r>
              <a:rPr sz="2400" spc="-95" dirty="0">
                <a:latin typeface="Times New Roman"/>
                <a:cs typeface="Times New Roman"/>
              </a:rPr>
              <a:t> </a:t>
            </a:r>
            <a:r>
              <a:rPr sz="2400" spc="-10" dirty="0">
                <a:latin typeface="Calibri"/>
                <a:cs typeface="Calibri"/>
              </a:rPr>
              <a:t>estrogen</a:t>
            </a:r>
            <a:r>
              <a:rPr sz="2400" spc="-105" dirty="0">
                <a:latin typeface="Times New Roman"/>
                <a:cs typeface="Times New Roman"/>
              </a:rPr>
              <a:t> </a:t>
            </a:r>
            <a:r>
              <a:rPr sz="2400" spc="-45" dirty="0">
                <a:latin typeface="Calibri"/>
                <a:cs typeface="Calibri"/>
              </a:rPr>
              <a:t>(LVE)</a:t>
            </a:r>
            <a:r>
              <a:rPr sz="2400" spc="-105" dirty="0">
                <a:latin typeface="Times New Roman"/>
                <a:cs typeface="Times New Roman"/>
              </a:rPr>
              <a:t> </a:t>
            </a:r>
            <a:r>
              <a:rPr sz="2400" dirty="0">
                <a:latin typeface="Calibri"/>
                <a:cs typeface="Calibri"/>
              </a:rPr>
              <a:t>in</a:t>
            </a:r>
            <a:r>
              <a:rPr sz="2400" spc="-90" dirty="0">
                <a:latin typeface="Times New Roman"/>
                <a:cs typeface="Times New Roman"/>
              </a:rPr>
              <a:t> </a:t>
            </a:r>
            <a:r>
              <a:rPr sz="2400" dirty="0">
                <a:latin typeface="Calibri"/>
                <a:cs typeface="Calibri"/>
              </a:rPr>
              <a:t>the</a:t>
            </a:r>
            <a:r>
              <a:rPr sz="2400" spc="-85" dirty="0">
                <a:latin typeface="Times New Roman"/>
                <a:cs typeface="Times New Roman"/>
              </a:rPr>
              <a:t> </a:t>
            </a:r>
            <a:r>
              <a:rPr sz="2400" dirty="0">
                <a:latin typeface="Calibri"/>
                <a:cs typeface="Calibri"/>
              </a:rPr>
              <a:t>form</a:t>
            </a:r>
            <a:r>
              <a:rPr sz="2400" spc="-105" dirty="0">
                <a:latin typeface="Times New Roman"/>
                <a:cs typeface="Times New Roman"/>
              </a:rPr>
              <a:t> </a:t>
            </a:r>
            <a:r>
              <a:rPr sz="2400" dirty="0">
                <a:latin typeface="Calibri"/>
                <a:cs typeface="Calibri"/>
              </a:rPr>
              <a:t>of</a:t>
            </a:r>
            <a:r>
              <a:rPr sz="2400" spc="-95" dirty="0">
                <a:latin typeface="Times New Roman"/>
                <a:cs typeface="Times New Roman"/>
              </a:rPr>
              <a:t> </a:t>
            </a:r>
            <a:r>
              <a:rPr sz="2400" dirty="0">
                <a:latin typeface="Calibri"/>
                <a:cs typeface="Calibri"/>
              </a:rPr>
              <a:t>ESTRIOL</a:t>
            </a:r>
            <a:r>
              <a:rPr sz="2400" spc="-105" dirty="0">
                <a:latin typeface="Times New Roman"/>
                <a:cs typeface="Times New Roman"/>
              </a:rPr>
              <a:t> </a:t>
            </a:r>
            <a:r>
              <a:rPr sz="2400" dirty="0">
                <a:latin typeface="Calibri"/>
                <a:cs typeface="Calibri"/>
              </a:rPr>
              <a:t>(E3)</a:t>
            </a:r>
            <a:r>
              <a:rPr sz="2400" spc="-105" dirty="0">
                <a:latin typeface="Times New Roman"/>
                <a:cs typeface="Times New Roman"/>
              </a:rPr>
              <a:t> </a:t>
            </a:r>
            <a:r>
              <a:rPr sz="2400" spc="-10" dirty="0">
                <a:latin typeface="Calibri"/>
                <a:cs typeface="Calibri"/>
              </a:rPr>
              <a:t>(Imvaggis,</a:t>
            </a:r>
            <a:r>
              <a:rPr sz="2400" spc="-10" dirty="0">
                <a:latin typeface="Times New Roman"/>
                <a:cs typeface="Times New Roman"/>
              </a:rPr>
              <a:t> 	</a:t>
            </a:r>
            <a:r>
              <a:rPr sz="2400" spc="-10" dirty="0">
                <a:latin typeface="Calibri"/>
                <a:cs typeface="Calibri"/>
              </a:rPr>
              <a:t>Ovestin)</a:t>
            </a:r>
            <a:r>
              <a:rPr sz="2400" spc="-90" dirty="0">
                <a:latin typeface="Times New Roman"/>
                <a:cs typeface="Times New Roman"/>
              </a:rPr>
              <a:t> </a:t>
            </a:r>
            <a:r>
              <a:rPr sz="2400" dirty="0">
                <a:latin typeface="Calibri"/>
                <a:cs typeface="Calibri"/>
              </a:rPr>
              <a:t>OR</a:t>
            </a:r>
            <a:r>
              <a:rPr sz="2400" spc="-100" dirty="0">
                <a:latin typeface="Times New Roman"/>
                <a:cs typeface="Times New Roman"/>
              </a:rPr>
              <a:t> </a:t>
            </a:r>
            <a:r>
              <a:rPr sz="2400" spc="-10" dirty="0">
                <a:latin typeface="Calibri"/>
                <a:cs typeface="Calibri"/>
              </a:rPr>
              <a:t>Estradiol</a:t>
            </a:r>
            <a:r>
              <a:rPr sz="2400" spc="-95" dirty="0">
                <a:latin typeface="Times New Roman"/>
                <a:cs typeface="Times New Roman"/>
              </a:rPr>
              <a:t> </a:t>
            </a:r>
            <a:r>
              <a:rPr sz="2400" dirty="0">
                <a:latin typeface="Calibri"/>
                <a:cs typeface="Calibri"/>
              </a:rPr>
              <a:t>(E2)</a:t>
            </a:r>
            <a:r>
              <a:rPr sz="2400" spc="-105" dirty="0">
                <a:latin typeface="Times New Roman"/>
                <a:cs typeface="Times New Roman"/>
              </a:rPr>
              <a:t> </a:t>
            </a:r>
            <a:r>
              <a:rPr sz="2400" dirty="0">
                <a:latin typeface="Calibri"/>
                <a:cs typeface="Calibri"/>
              </a:rPr>
              <a:t>will</a:t>
            </a:r>
            <a:r>
              <a:rPr sz="2400" spc="-100" dirty="0">
                <a:latin typeface="Times New Roman"/>
                <a:cs typeface="Times New Roman"/>
              </a:rPr>
              <a:t> </a:t>
            </a:r>
            <a:r>
              <a:rPr sz="2400" spc="-10" dirty="0">
                <a:latin typeface="Calibri"/>
                <a:cs typeface="Calibri"/>
              </a:rPr>
              <a:t>thicken</a:t>
            </a:r>
            <a:r>
              <a:rPr sz="2400" spc="-110" dirty="0">
                <a:latin typeface="Times New Roman"/>
                <a:cs typeface="Times New Roman"/>
              </a:rPr>
              <a:t> </a:t>
            </a:r>
            <a:r>
              <a:rPr sz="2400" dirty="0">
                <a:latin typeface="Calibri"/>
                <a:cs typeface="Calibri"/>
              </a:rPr>
              <a:t>the</a:t>
            </a:r>
            <a:r>
              <a:rPr sz="2400" spc="-80" dirty="0">
                <a:latin typeface="Times New Roman"/>
                <a:cs typeface="Times New Roman"/>
              </a:rPr>
              <a:t> </a:t>
            </a:r>
            <a:r>
              <a:rPr sz="2400" dirty="0">
                <a:latin typeface="Calibri"/>
                <a:cs typeface="Calibri"/>
              </a:rPr>
              <a:t>epithelium,</a:t>
            </a:r>
            <a:r>
              <a:rPr sz="2400" spc="-100" dirty="0">
                <a:latin typeface="Times New Roman"/>
                <a:cs typeface="Times New Roman"/>
              </a:rPr>
              <a:t> </a:t>
            </a:r>
            <a:r>
              <a:rPr sz="2400" spc="-10" dirty="0">
                <a:latin typeface="Calibri"/>
                <a:cs typeface="Calibri"/>
              </a:rPr>
              <a:t>decrease</a:t>
            </a:r>
            <a:r>
              <a:rPr sz="2400" spc="-10" dirty="0">
                <a:latin typeface="Times New Roman"/>
                <a:cs typeface="Times New Roman"/>
              </a:rPr>
              <a:t> 	</a:t>
            </a:r>
            <a:r>
              <a:rPr sz="2400" dirty="0">
                <a:latin typeface="Calibri"/>
                <a:cs typeface="Calibri"/>
              </a:rPr>
              <a:t>dryness,</a:t>
            </a:r>
            <a:r>
              <a:rPr sz="2400" spc="-100" dirty="0">
                <a:latin typeface="Times New Roman"/>
                <a:cs typeface="Times New Roman"/>
              </a:rPr>
              <a:t> </a:t>
            </a:r>
            <a:r>
              <a:rPr sz="2400" spc="-10" dirty="0">
                <a:latin typeface="Calibri"/>
                <a:cs typeface="Calibri"/>
              </a:rPr>
              <a:t>return</a:t>
            </a:r>
            <a:r>
              <a:rPr sz="2400" spc="-100" dirty="0">
                <a:latin typeface="Times New Roman"/>
                <a:cs typeface="Times New Roman"/>
              </a:rPr>
              <a:t> </a:t>
            </a:r>
            <a:r>
              <a:rPr sz="2400" spc="-10" dirty="0">
                <a:latin typeface="Calibri"/>
                <a:cs typeface="Calibri"/>
              </a:rPr>
              <a:t>vaginal</a:t>
            </a:r>
            <a:r>
              <a:rPr sz="2400" spc="-110" dirty="0">
                <a:latin typeface="Times New Roman"/>
                <a:cs typeface="Times New Roman"/>
              </a:rPr>
              <a:t> </a:t>
            </a:r>
            <a:r>
              <a:rPr sz="2400" dirty="0">
                <a:latin typeface="Calibri"/>
                <a:cs typeface="Calibri"/>
              </a:rPr>
              <a:t>pH</a:t>
            </a:r>
            <a:r>
              <a:rPr sz="2400" spc="-95" dirty="0">
                <a:latin typeface="Times New Roman"/>
                <a:cs typeface="Times New Roman"/>
              </a:rPr>
              <a:t> </a:t>
            </a:r>
            <a:r>
              <a:rPr sz="2400" dirty="0">
                <a:latin typeface="Calibri"/>
                <a:cs typeface="Calibri"/>
              </a:rPr>
              <a:t>to</a:t>
            </a:r>
            <a:r>
              <a:rPr sz="2400" spc="-95" dirty="0">
                <a:latin typeface="Times New Roman"/>
                <a:cs typeface="Times New Roman"/>
              </a:rPr>
              <a:t> </a:t>
            </a:r>
            <a:r>
              <a:rPr sz="2400" dirty="0">
                <a:latin typeface="Calibri"/>
                <a:cs typeface="Calibri"/>
              </a:rPr>
              <a:t>normal</a:t>
            </a:r>
            <a:r>
              <a:rPr sz="2400" spc="-110" dirty="0">
                <a:latin typeface="Times New Roman"/>
                <a:cs typeface="Times New Roman"/>
              </a:rPr>
              <a:t> </a:t>
            </a:r>
            <a:r>
              <a:rPr sz="2400" dirty="0">
                <a:latin typeface="Calibri"/>
                <a:cs typeface="Calibri"/>
              </a:rPr>
              <a:t>and</a:t>
            </a:r>
            <a:r>
              <a:rPr sz="2400" spc="-95" dirty="0">
                <a:latin typeface="Times New Roman"/>
                <a:cs typeface="Times New Roman"/>
              </a:rPr>
              <a:t> </a:t>
            </a:r>
            <a:r>
              <a:rPr sz="2400" spc="-10" dirty="0">
                <a:latin typeface="Calibri"/>
                <a:cs typeface="Calibri"/>
              </a:rPr>
              <a:t>improve</a:t>
            </a:r>
            <a:r>
              <a:rPr sz="2400" spc="-100" dirty="0">
                <a:latin typeface="Times New Roman"/>
                <a:cs typeface="Times New Roman"/>
              </a:rPr>
              <a:t> </a:t>
            </a:r>
            <a:r>
              <a:rPr sz="2400" spc="-10" dirty="0">
                <a:latin typeface="Calibri"/>
                <a:cs typeface="Calibri"/>
              </a:rPr>
              <a:t>microflora</a:t>
            </a:r>
            <a:r>
              <a:rPr sz="2400" spc="-120" dirty="0">
                <a:latin typeface="Times New Roman"/>
                <a:cs typeface="Times New Roman"/>
              </a:rPr>
              <a:t> </a:t>
            </a:r>
            <a:r>
              <a:rPr sz="2400" spc="-20" dirty="0">
                <a:latin typeface="Calibri"/>
                <a:cs typeface="Calibri"/>
              </a:rPr>
              <a:t>with</a:t>
            </a:r>
            <a:r>
              <a:rPr sz="2400" spc="-20" dirty="0">
                <a:latin typeface="Times New Roman"/>
                <a:cs typeface="Times New Roman"/>
              </a:rPr>
              <a:t> 	</a:t>
            </a:r>
            <a:r>
              <a:rPr sz="2400" spc="-20" dirty="0">
                <a:latin typeface="Calibri"/>
                <a:cs typeface="Calibri"/>
              </a:rPr>
              <a:t>fewer</a:t>
            </a:r>
            <a:r>
              <a:rPr sz="2400" spc="-90" dirty="0">
                <a:latin typeface="Times New Roman"/>
                <a:cs typeface="Times New Roman"/>
              </a:rPr>
              <a:t> </a:t>
            </a:r>
            <a:r>
              <a:rPr sz="2400" dirty="0">
                <a:latin typeface="Calibri"/>
                <a:cs typeface="Calibri"/>
              </a:rPr>
              <a:t>UTI</a:t>
            </a:r>
            <a:r>
              <a:rPr sz="2400" spc="-100" dirty="0">
                <a:latin typeface="Times New Roman"/>
                <a:cs typeface="Times New Roman"/>
              </a:rPr>
              <a:t> </a:t>
            </a:r>
            <a:r>
              <a:rPr sz="2400" dirty="0">
                <a:latin typeface="Calibri"/>
                <a:cs typeface="Calibri"/>
              </a:rPr>
              <a:t>and</a:t>
            </a:r>
            <a:r>
              <a:rPr sz="2400" spc="-95" dirty="0">
                <a:latin typeface="Times New Roman"/>
                <a:cs typeface="Times New Roman"/>
              </a:rPr>
              <a:t> </a:t>
            </a:r>
            <a:r>
              <a:rPr sz="2400" spc="-10" dirty="0">
                <a:latin typeface="Calibri"/>
                <a:cs typeface="Calibri"/>
              </a:rPr>
              <a:t>decreased</a:t>
            </a:r>
            <a:r>
              <a:rPr sz="2400" spc="-95" dirty="0">
                <a:latin typeface="Times New Roman"/>
                <a:cs typeface="Times New Roman"/>
              </a:rPr>
              <a:t> </a:t>
            </a:r>
            <a:r>
              <a:rPr sz="2400" dirty="0">
                <a:latin typeface="Calibri"/>
                <a:cs typeface="Calibri"/>
              </a:rPr>
              <a:t>OAB</a:t>
            </a:r>
            <a:r>
              <a:rPr sz="2400" spc="-114" dirty="0">
                <a:latin typeface="Times New Roman"/>
                <a:cs typeface="Times New Roman"/>
              </a:rPr>
              <a:t> </a:t>
            </a:r>
            <a:r>
              <a:rPr sz="2400" spc="-10" dirty="0">
                <a:latin typeface="Calibri"/>
                <a:cs typeface="Calibri"/>
              </a:rPr>
              <a:t>symptoms</a:t>
            </a:r>
            <a:endParaRPr sz="2400" dirty="0">
              <a:latin typeface="Calibri"/>
              <a:cs typeface="Calibri"/>
            </a:endParaRPr>
          </a:p>
          <a:p>
            <a:pPr marL="240029" marR="1423670" indent="-227329">
              <a:lnSpc>
                <a:spcPct val="100000"/>
              </a:lnSpc>
              <a:spcBef>
                <a:spcPts val="1010"/>
              </a:spcBef>
              <a:buFont typeface="Arial"/>
              <a:buChar char="•"/>
              <a:tabLst>
                <a:tab pos="241300" algn="l"/>
              </a:tabLst>
            </a:pPr>
            <a:r>
              <a:rPr sz="2400" spc="-10" dirty="0">
                <a:latin typeface="Calibri"/>
                <a:cs typeface="Calibri"/>
              </a:rPr>
              <a:t>Adherence</a:t>
            </a:r>
            <a:r>
              <a:rPr sz="2400" spc="-95" dirty="0">
                <a:latin typeface="Times New Roman"/>
                <a:cs typeface="Times New Roman"/>
              </a:rPr>
              <a:t> </a:t>
            </a:r>
            <a:r>
              <a:rPr sz="2400" dirty="0">
                <a:latin typeface="Calibri"/>
                <a:cs typeface="Calibri"/>
              </a:rPr>
              <a:t>issues;</a:t>
            </a:r>
            <a:r>
              <a:rPr sz="2400" spc="-110" dirty="0">
                <a:latin typeface="Times New Roman"/>
                <a:cs typeface="Times New Roman"/>
              </a:rPr>
              <a:t> </a:t>
            </a:r>
            <a:r>
              <a:rPr sz="2400" dirty="0">
                <a:latin typeface="Calibri"/>
                <a:cs typeface="Calibri"/>
              </a:rPr>
              <a:t>studies</a:t>
            </a:r>
            <a:r>
              <a:rPr sz="2400" spc="-100" dirty="0">
                <a:latin typeface="Times New Roman"/>
                <a:cs typeface="Times New Roman"/>
              </a:rPr>
              <a:t> </a:t>
            </a:r>
            <a:r>
              <a:rPr sz="2400" dirty="0">
                <a:latin typeface="Calibri"/>
                <a:cs typeface="Calibri"/>
              </a:rPr>
              <a:t>suggest</a:t>
            </a:r>
            <a:r>
              <a:rPr sz="2400" spc="-114" dirty="0">
                <a:latin typeface="Times New Roman"/>
                <a:cs typeface="Times New Roman"/>
              </a:rPr>
              <a:t> </a:t>
            </a:r>
            <a:r>
              <a:rPr sz="2400" dirty="0">
                <a:latin typeface="Calibri"/>
                <a:cs typeface="Calibri"/>
              </a:rPr>
              <a:t>just</a:t>
            </a:r>
            <a:r>
              <a:rPr sz="2400" spc="-114" dirty="0">
                <a:latin typeface="Times New Roman"/>
                <a:cs typeface="Times New Roman"/>
              </a:rPr>
              <a:t> </a:t>
            </a:r>
            <a:r>
              <a:rPr sz="2400" dirty="0">
                <a:latin typeface="Calibri"/>
                <a:cs typeface="Calibri"/>
              </a:rPr>
              <a:t>50-</a:t>
            </a:r>
            <a:r>
              <a:rPr sz="2400" spc="-100" dirty="0">
                <a:latin typeface="Times New Roman"/>
                <a:cs typeface="Times New Roman"/>
              </a:rPr>
              <a:t> </a:t>
            </a:r>
            <a:r>
              <a:rPr sz="2400" dirty="0">
                <a:latin typeface="Calibri"/>
                <a:cs typeface="Calibri"/>
              </a:rPr>
              <a:t>70%</a:t>
            </a:r>
            <a:r>
              <a:rPr sz="2400" spc="-114" dirty="0">
                <a:latin typeface="Times New Roman"/>
                <a:cs typeface="Times New Roman"/>
              </a:rPr>
              <a:t> </a:t>
            </a:r>
            <a:r>
              <a:rPr sz="2400" spc="-20" dirty="0">
                <a:latin typeface="Calibri"/>
                <a:cs typeface="Calibri"/>
              </a:rPr>
              <a:t>take</a:t>
            </a:r>
            <a:r>
              <a:rPr sz="2400" spc="-120" dirty="0">
                <a:latin typeface="Times New Roman"/>
                <a:cs typeface="Times New Roman"/>
              </a:rPr>
              <a:t> </a:t>
            </a:r>
            <a:r>
              <a:rPr sz="2400" spc="-35" dirty="0">
                <a:latin typeface="Calibri"/>
                <a:cs typeface="Calibri"/>
              </a:rPr>
              <a:t>as</a:t>
            </a:r>
            <a:r>
              <a:rPr sz="2400" spc="-35" dirty="0">
                <a:latin typeface="Times New Roman"/>
                <a:cs typeface="Times New Roman"/>
              </a:rPr>
              <a:t> 	</a:t>
            </a:r>
            <a:r>
              <a:rPr sz="2400" spc="-10" dirty="0">
                <a:latin typeface="Calibri"/>
                <a:cs typeface="Calibri"/>
              </a:rPr>
              <a:t>recommended!</a:t>
            </a:r>
            <a:endParaRPr sz="2400" dirty="0">
              <a:latin typeface="Calibri"/>
              <a:cs typeface="Calibri"/>
            </a:endParaRPr>
          </a:p>
          <a:p>
            <a:pPr marL="240029" indent="-227329">
              <a:lnSpc>
                <a:spcPct val="100000"/>
              </a:lnSpc>
              <a:spcBef>
                <a:spcPts val="994"/>
              </a:spcBef>
              <a:buFont typeface="Arial"/>
              <a:buChar char="•"/>
              <a:tabLst>
                <a:tab pos="240029" algn="l"/>
              </a:tabLst>
            </a:pPr>
            <a:r>
              <a:rPr sz="2400" b="1" dirty="0">
                <a:solidFill>
                  <a:srgbClr val="2E5496"/>
                </a:solidFill>
                <a:latin typeface="Calibri"/>
                <a:cs typeface="Calibri"/>
              </a:rPr>
              <a:t>4-</a:t>
            </a:r>
            <a:r>
              <a:rPr sz="2400" spc="-100" dirty="0">
                <a:solidFill>
                  <a:srgbClr val="2E5496"/>
                </a:solidFill>
                <a:latin typeface="Times New Roman"/>
                <a:cs typeface="Times New Roman"/>
              </a:rPr>
              <a:t> </a:t>
            </a:r>
            <a:r>
              <a:rPr sz="2400" b="1" dirty="0">
                <a:solidFill>
                  <a:srgbClr val="2E5496"/>
                </a:solidFill>
                <a:latin typeface="Calibri"/>
                <a:cs typeface="Calibri"/>
              </a:rPr>
              <a:t>6</a:t>
            </a:r>
            <a:r>
              <a:rPr sz="2400" spc="-100" dirty="0">
                <a:solidFill>
                  <a:srgbClr val="2E5496"/>
                </a:solidFill>
                <a:latin typeface="Times New Roman"/>
                <a:cs typeface="Times New Roman"/>
              </a:rPr>
              <a:t> </a:t>
            </a:r>
            <a:r>
              <a:rPr sz="2400" b="1" dirty="0">
                <a:solidFill>
                  <a:srgbClr val="2E5496"/>
                </a:solidFill>
                <a:latin typeface="Calibri"/>
                <a:cs typeface="Calibri"/>
              </a:rPr>
              <a:t>months</a:t>
            </a:r>
            <a:r>
              <a:rPr sz="2400" spc="-90" dirty="0">
                <a:solidFill>
                  <a:srgbClr val="2E5496"/>
                </a:solidFill>
                <a:latin typeface="Times New Roman"/>
                <a:cs typeface="Times New Roman"/>
              </a:rPr>
              <a:t> </a:t>
            </a:r>
            <a:r>
              <a:rPr sz="2400" b="1" dirty="0">
                <a:solidFill>
                  <a:srgbClr val="2E5496"/>
                </a:solidFill>
                <a:latin typeface="Calibri"/>
                <a:cs typeface="Calibri"/>
              </a:rPr>
              <a:t>to</a:t>
            </a:r>
            <a:r>
              <a:rPr sz="2400" spc="-95" dirty="0">
                <a:solidFill>
                  <a:srgbClr val="2E5496"/>
                </a:solidFill>
                <a:latin typeface="Times New Roman"/>
                <a:cs typeface="Times New Roman"/>
              </a:rPr>
              <a:t> </a:t>
            </a:r>
            <a:r>
              <a:rPr sz="2400" b="1" dirty="0">
                <a:solidFill>
                  <a:srgbClr val="2E5496"/>
                </a:solidFill>
                <a:latin typeface="Calibri"/>
                <a:cs typeface="Calibri"/>
              </a:rPr>
              <a:t>see</a:t>
            </a:r>
            <a:r>
              <a:rPr sz="2400" spc="-90" dirty="0">
                <a:solidFill>
                  <a:srgbClr val="2E5496"/>
                </a:solidFill>
                <a:latin typeface="Times New Roman"/>
                <a:cs typeface="Times New Roman"/>
              </a:rPr>
              <a:t> </a:t>
            </a:r>
            <a:r>
              <a:rPr sz="2400" b="1" dirty="0">
                <a:solidFill>
                  <a:srgbClr val="2E5496"/>
                </a:solidFill>
                <a:latin typeface="Calibri"/>
                <a:cs typeface="Calibri"/>
              </a:rPr>
              <a:t>full</a:t>
            </a:r>
            <a:r>
              <a:rPr sz="2400" spc="-95" dirty="0">
                <a:solidFill>
                  <a:srgbClr val="2E5496"/>
                </a:solidFill>
                <a:latin typeface="Times New Roman"/>
                <a:cs typeface="Times New Roman"/>
              </a:rPr>
              <a:t> </a:t>
            </a:r>
            <a:r>
              <a:rPr sz="2400" b="1" dirty="0">
                <a:solidFill>
                  <a:srgbClr val="2E5496"/>
                </a:solidFill>
                <a:latin typeface="Calibri"/>
                <a:cs typeface="Calibri"/>
              </a:rPr>
              <a:t>results</a:t>
            </a:r>
            <a:r>
              <a:rPr sz="2400" spc="-80" dirty="0">
                <a:solidFill>
                  <a:srgbClr val="2E5496"/>
                </a:solidFill>
                <a:latin typeface="Times New Roman"/>
                <a:cs typeface="Times New Roman"/>
              </a:rPr>
              <a:t> </a:t>
            </a:r>
            <a:r>
              <a:rPr sz="2400" b="1" dirty="0">
                <a:solidFill>
                  <a:srgbClr val="2E5496"/>
                </a:solidFill>
                <a:latin typeface="Calibri"/>
                <a:cs typeface="Calibri"/>
              </a:rPr>
              <a:t>-</a:t>
            </a:r>
            <a:r>
              <a:rPr sz="2400" spc="-95" dirty="0">
                <a:solidFill>
                  <a:srgbClr val="2E5496"/>
                </a:solidFill>
                <a:latin typeface="Times New Roman"/>
                <a:cs typeface="Times New Roman"/>
              </a:rPr>
              <a:t> </a:t>
            </a:r>
            <a:r>
              <a:rPr sz="2400" b="1" dirty="0">
                <a:solidFill>
                  <a:srgbClr val="2E5496"/>
                </a:solidFill>
                <a:latin typeface="Calibri"/>
                <a:cs typeface="Calibri"/>
              </a:rPr>
              <a:t>so</a:t>
            </a:r>
            <a:r>
              <a:rPr sz="2400" spc="-105" dirty="0">
                <a:solidFill>
                  <a:srgbClr val="2E5496"/>
                </a:solidFill>
                <a:latin typeface="Times New Roman"/>
                <a:cs typeface="Times New Roman"/>
              </a:rPr>
              <a:t> </a:t>
            </a:r>
            <a:r>
              <a:rPr sz="2400" b="1" spc="-10" dirty="0">
                <a:solidFill>
                  <a:srgbClr val="2E5496"/>
                </a:solidFill>
                <a:latin typeface="Calibri"/>
                <a:cs typeface="Calibri"/>
              </a:rPr>
              <a:t>perseverance</a:t>
            </a:r>
            <a:endParaRPr sz="2400" dirty="0">
              <a:latin typeface="Calibri"/>
              <a:cs typeface="Calibri"/>
            </a:endParaRPr>
          </a:p>
          <a:p>
            <a:pPr marL="240029" indent="-227329">
              <a:lnSpc>
                <a:spcPct val="100000"/>
              </a:lnSpc>
              <a:spcBef>
                <a:spcPts val="1000"/>
              </a:spcBef>
              <a:buFont typeface="Arial"/>
              <a:buChar char="•"/>
              <a:tabLst>
                <a:tab pos="240029" algn="l"/>
              </a:tabLst>
            </a:pPr>
            <a:r>
              <a:rPr sz="2400" b="1" dirty="0">
                <a:latin typeface="Calibri"/>
                <a:cs typeface="Calibri"/>
              </a:rPr>
              <a:t>Dosing</a:t>
            </a:r>
            <a:r>
              <a:rPr sz="2400" spc="-105" dirty="0">
                <a:latin typeface="Times New Roman"/>
                <a:cs typeface="Times New Roman"/>
              </a:rPr>
              <a:t> </a:t>
            </a:r>
            <a:r>
              <a:rPr sz="2400" b="1" dirty="0">
                <a:latin typeface="Calibri"/>
                <a:cs typeface="Calibri"/>
              </a:rPr>
              <a:t>in</a:t>
            </a:r>
            <a:r>
              <a:rPr sz="2400" spc="-85" dirty="0">
                <a:latin typeface="Times New Roman"/>
                <a:cs typeface="Times New Roman"/>
              </a:rPr>
              <a:t> </a:t>
            </a:r>
            <a:r>
              <a:rPr sz="2400" b="1" dirty="0">
                <a:latin typeface="Calibri"/>
                <a:cs typeface="Calibri"/>
              </a:rPr>
              <a:t>MIMS</a:t>
            </a:r>
            <a:r>
              <a:rPr sz="2400" spc="-80" dirty="0">
                <a:latin typeface="Times New Roman"/>
                <a:cs typeface="Times New Roman"/>
              </a:rPr>
              <a:t> </a:t>
            </a:r>
            <a:r>
              <a:rPr sz="2400" b="1" dirty="0">
                <a:latin typeface="Calibri"/>
                <a:cs typeface="Calibri"/>
              </a:rPr>
              <a:t>is</a:t>
            </a:r>
            <a:r>
              <a:rPr sz="2400" spc="-85" dirty="0">
                <a:latin typeface="Times New Roman"/>
                <a:cs typeface="Times New Roman"/>
              </a:rPr>
              <a:t> </a:t>
            </a:r>
            <a:r>
              <a:rPr sz="2400" b="1" spc="-10" dirty="0">
                <a:latin typeface="Calibri"/>
                <a:cs typeface="Calibri"/>
              </a:rPr>
              <a:t>inaccurate</a:t>
            </a:r>
            <a:endParaRPr sz="2400" dirty="0">
              <a:latin typeface="Calibri"/>
              <a:cs typeface="Calibri"/>
            </a:endParaRPr>
          </a:p>
          <a:p>
            <a:pPr marL="240029" indent="-227329">
              <a:lnSpc>
                <a:spcPct val="100000"/>
              </a:lnSpc>
              <a:spcBef>
                <a:spcPts val="1005"/>
              </a:spcBef>
              <a:buFont typeface="Arial"/>
              <a:buChar char="•"/>
              <a:tabLst>
                <a:tab pos="240029" algn="l"/>
              </a:tabLst>
            </a:pPr>
            <a:r>
              <a:rPr sz="2400" b="1" dirty="0">
                <a:latin typeface="Calibri"/>
                <a:cs typeface="Calibri"/>
              </a:rPr>
              <a:t>New</a:t>
            </a:r>
            <a:r>
              <a:rPr sz="2400" spc="-105" dirty="0">
                <a:latin typeface="Times New Roman"/>
                <a:cs typeface="Times New Roman"/>
              </a:rPr>
              <a:t> </a:t>
            </a:r>
            <a:r>
              <a:rPr sz="2400" b="1" dirty="0">
                <a:latin typeface="Calibri"/>
                <a:cs typeface="Calibri"/>
              </a:rPr>
              <a:t>Blissel</a:t>
            </a:r>
            <a:r>
              <a:rPr sz="2400" spc="-85" dirty="0">
                <a:latin typeface="Times New Roman"/>
                <a:cs typeface="Times New Roman"/>
              </a:rPr>
              <a:t> </a:t>
            </a:r>
            <a:r>
              <a:rPr sz="2400" b="1" dirty="0">
                <a:latin typeface="Calibri"/>
                <a:cs typeface="Calibri"/>
              </a:rPr>
              <a:t>will</a:t>
            </a:r>
            <a:r>
              <a:rPr sz="2400" spc="-105" dirty="0">
                <a:latin typeface="Times New Roman"/>
                <a:cs typeface="Times New Roman"/>
              </a:rPr>
              <a:t> </a:t>
            </a:r>
            <a:r>
              <a:rPr sz="2400" b="1" dirty="0">
                <a:latin typeface="Calibri"/>
                <a:cs typeface="Calibri"/>
              </a:rPr>
              <a:t>be</a:t>
            </a:r>
            <a:r>
              <a:rPr sz="2400" spc="-85" dirty="0">
                <a:latin typeface="Times New Roman"/>
                <a:cs typeface="Times New Roman"/>
              </a:rPr>
              <a:t> </a:t>
            </a:r>
            <a:r>
              <a:rPr sz="2400" b="1" spc="-10" dirty="0">
                <a:latin typeface="Calibri"/>
                <a:cs typeface="Calibri"/>
              </a:rPr>
              <a:t>avail</a:t>
            </a:r>
            <a:r>
              <a:rPr lang="en-IE" sz="2400" b="1" spc="-10" dirty="0">
                <a:latin typeface="Calibri"/>
                <a:cs typeface="Calibri"/>
              </a:rPr>
              <a:t>able</a:t>
            </a:r>
            <a:r>
              <a:rPr sz="2400" spc="-85" dirty="0">
                <a:latin typeface="Times New Roman"/>
                <a:cs typeface="Times New Roman"/>
              </a:rPr>
              <a:t> </a:t>
            </a:r>
            <a:r>
              <a:rPr sz="2400" b="1" spc="-20" dirty="0">
                <a:latin typeface="Calibri"/>
                <a:cs typeface="Calibri"/>
              </a:rPr>
              <a:t>soon</a:t>
            </a:r>
            <a:endParaRPr sz="2400" dirty="0">
              <a:latin typeface="Calibri"/>
              <a:cs typeface="Calibri"/>
            </a:endParaRPr>
          </a:p>
        </p:txBody>
      </p:sp>
      <p:grpSp>
        <p:nvGrpSpPr>
          <p:cNvPr id="4" name="object 4"/>
          <p:cNvGrpSpPr/>
          <p:nvPr/>
        </p:nvGrpSpPr>
        <p:grpSpPr>
          <a:xfrm>
            <a:off x="7069835" y="1559052"/>
            <a:ext cx="5122545" cy="4043045"/>
            <a:chOff x="7069835" y="1559052"/>
            <a:chExt cx="5122545" cy="4043045"/>
          </a:xfrm>
        </p:grpSpPr>
        <p:pic>
          <p:nvPicPr>
            <p:cNvPr id="5" name="object 5"/>
            <p:cNvPicPr/>
            <p:nvPr/>
          </p:nvPicPr>
          <p:blipFill>
            <a:blip r:embed="rId2" cstate="print"/>
            <a:stretch>
              <a:fillRect/>
            </a:stretch>
          </p:blipFill>
          <p:spPr>
            <a:xfrm>
              <a:off x="9681520" y="3260986"/>
              <a:ext cx="2510479" cy="1590854"/>
            </a:xfrm>
            <a:prstGeom prst="rect">
              <a:avLst/>
            </a:prstGeom>
          </p:spPr>
        </p:pic>
        <p:pic>
          <p:nvPicPr>
            <p:cNvPr id="6" name="object 6"/>
            <p:cNvPicPr/>
            <p:nvPr/>
          </p:nvPicPr>
          <p:blipFill>
            <a:blip r:embed="rId3" cstate="print"/>
            <a:stretch>
              <a:fillRect/>
            </a:stretch>
          </p:blipFill>
          <p:spPr>
            <a:xfrm>
              <a:off x="9962388" y="3541788"/>
              <a:ext cx="2017775" cy="1013447"/>
            </a:xfrm>
            <a:prstGeom prst="rect">
              <a:avLst/>
            </a:prstGeom>
          </p:spPr>
        </p:pic>
        <p:sp>
          <p:nvSpPr>
            <p:cNvPr id="7" name="object 7"/>
            <p:cNvSpPr/>
            <p:nvPr/>
          </p:nvSpPr>
          <p:spPr>
            <a:xfrm>
              <a:off x="9917938" y="3497325"/>
              <a:ext cx="2107565" cy="1102995"/>
            </a:xfrm>
            <a:custGeom>
              <a:avLst/>
              <a:gdLst/>
              <a:ahLst/>
              <a:cxnLst/>
              <a:rect l="l" t="t" r="r" b="b"/>
              <a:pathLst>
                <a:path w="2107565" h="1102995">
                  <a:moveTo>
                    <a:pt x="211074" y="0"/>
                  </a:moveTo>
                  <a:lnTo>
                    <a:pt x="2107057" y="0"/>
                  </a:lnTo>
                  <a:lnTo>
                    <a:pt x="2107057" y="891286"/>
                  </a:lnTo>
                  <a:lnTo>
                    <a:pt x="2102739" y="932180"/>
                  </a:lnTo>
                  <a:lnTo>
                    <a:pt x="2090166" y="972312"/>
                  </a:lnTo>
                  <a:lnTo>
                    <a:pt x="2070608" y="1008380"/>
                  </a:lnTo>
                  <a:lnTo>
                    <a:pt x="2044573" y="1040003"/>
                  </a:lnTo>
                  <a:lnTo>
                    <a:pt x="2012950" y="1066165"/>
                  </a:lnTo>
                  <a:lnTo>
                    <a:pt x="1976755" y="1085723"/>
                  </a:lnTo>
                  <a:lnTo>
                    <a:pt x="1936623" y="1098296"/>
                  </a:lnTo>
                  <a:lnTo>
                    <a:pt x="1895856" y="1102487"/>
                  </a:lnTo>
                  <a:lnTo>
                    <a:pt x="0" y="1102487"/>
                  </a:lnTo>
                  <a:lnTo>
                    <a:pt x="0" y="211201"/>
                  </a:lnTo>
                  <a:lnTo>
                    <a:pt x="4318" y="170307"/>
                  </a:lnTo>
                  <a:lnTo>
                    <a:pt x="16764" y="130302"/>
                  </a:lnTo>
                  <a:lnTo>
                    <a:pt x="36449" y="94107"/>
                  </a:lnTo>
                  <a:lnTo>
                    <a:pt x="62484" y="62484"/>
                  </a:lnTo>
                  <a:lnTo>
                    <a:pt x="94107" y="36449"/>
                  </a:lnTo>
                  <a:lnTo>
                    <a:pt x="130302" y="16764"/>
                  </a:lnTo>
                  <a:lnTo>
                    <a:pt x="170307" y="4318"/>
                  </a:lnTo>
                  <a:lnTo>
                    <a:pt x="211074" y="0"/>
                  </a:lnTo>
                  <a:close/>
                </a:path>
              </a:pathLst>
            </a:custGeom>
            <a:ln w="88900">
              <a:solidFill>
                <a:srgbClr val="FFFFFF"/>
              </a:solidFill>
            </a:ln>
          </p:spPr>
          <p:txBody>
            <a:bodyPr wrap="square" lIns="0" tIns="0" rIns="0" bIns="0" rtlCol="0"/>
            <a:lstStyle/>
            <a:p>
              <a:endParaRPr dirty="0"/>
            </a:p>
          </p:txBody>
        </p:sp>
        <p:pic>
          <p:nvPicPr>
            <p:cNvPr id="8" name="object 8"/>
            <p:cNvPicPr/>
            <p:nvPr/>
          </p:nvPicPr>
          <p:blipFill>
            <a:blip r:embed="rId4" cstate="print"/>
            <a:stretch>
              <a:fillRect/>
            </a:stretch>
          </p:blipFill>
          <p:spPr>
            <a:xfrm>
              <a:off x="7069835" y="3704907"/>
              <a:ext cx="2769870" cy="1896618"/>
            </a:xfrm>
            <a:prstGeom prst="rect">
              <a:avLst/>
            </a:prstGeom>
          </p:spPr>
        </p:pic>
        <p:pic>
          <p:nvPicPr>
            <p:cNvPr id="9" name="object 9"/>
            <p:cNvPicPr/>
            <p:nvPr/>
          </p:nvPicPr>
          <p:blipFill>
            <a:blip r:embed="rId5" cstate="print"/>
            <a:stretch>
              <a:fillRect/>
            </a:stretch>
          </p:blipFill>
          <p:spPr>
            <a:xfrm>
              <a:off x="7414260" y="4049268"/>
              <a:ext cx="2097023" cy="1223771"/>
            </a:xfrm>
            <a:prstGeom prst="rect">
              <a:avLst/>
            </a:prstGeom>
          </p:spPr>
        </p:pic>
        <p:sp>
          <p:nvSpPr>
            <p:cNvPr id="10" name="object 10"/>
            <p:cNvSpPr/>
            <p:nvPr/>
          </p:nvSpPr>
          <p:spPr>
            <a:xfrm>
              <a:off x="7369810" y="4004818"/>
              <a:ext cx="2186305" cy="1313180"/>
            </a:xfrm>
            <a:custGeom>
              <a:avLst/>
              <a:gdLst/>
              <a:ahLst/>
              <a:cxnLst/>
              <a:rect l="l" t="t" r="r" b="b"/>
              <a:pathLst>
                <a:path w="2186304" h="1313179">
                  <a:moveTo>
                    <a:pt x="246253" y="0"/>
                  </a:moveTo>
                  <a:lnTo>
                    <a:pt x="2185924" y="0"/>
                  </a:lnTo>
                  <a:lnTo>
                    <a:pt x="2185924" y="1066546"/>
                  </a:lnTo>
                  <a:lnTo>
                    <a:pt x="2181352" y="1114552"/>
                  </a:lnTo>
                  <a:lnTo>
                    <a:pt x="2166747" y="1161288"/>
                  </a:lnTo>
                  <a:lnTo>
                    <a:pt x="2143633" y="1203198"/>
                  </a:lnTo>
                  <a:lnTo>
                    <a:pt x="2113661" y="1240536"/>
                  </a:lnTo>
                  <a:lnTo>
                    <a:pt x="2076323" y="1270508"/>
                  </a:lnTo>
                  <a:lnTo>
                    <a:pt x="2034413" y="1293622"/>
                  </a:lnTo>
                  <a:lnTo>
                    <a:pt x="1987677" y="1308227"/>
                  </a:lnTo>
                  <a:lnTo>
                    <a:pt x="1939671" y="1312799"/>
                  </a:lnTo>
                  <a:lnTo>
                    <a:pt x="0" y="1312799"/>
                  </a:lnTo>
                  <a:lnTo>
                    <a:pt x="0" y="246253"/>
                  </a:lnTo>
                  <a:lnTo>
                    <a:pt x="4572" y="198501"/>
                  </a:lnTo>
                  <a:lnTo>
                    <a:pt x="19685" y="151638"/>
                  </a:lnTo>
                  <a:lnTo>
                    <a:pt x="42291" y="109601"/>
                  </a:lnTo>
                  <a:lnTo>
                    <a:pt x="72771" y="72771"/>
                  </a:lnTo>
                  <a:lnTo>
                    <a:pt x="109601" y="42291"/>
                  </a:lnTo>
                  <a:lnTo>
                    <a:pt x="151638" y="19685"/>
                  </a:lnTo>
                  <a:lnTo>
                    <a:pt x="198501" y="4572"/>
                  </a:lnTo>
                  <a:lnTo>
                    <a:pt x="246253" y="0"/>
                  </a:lnTo>
                  <a:close/>
                </a:path>
              </a:pathLst>
            </a:custGeom>
            <a:ln w="88900">
              <a:solidFill>
                <a:srgbClr val="FFFFFF"/>
              </a:solidFill>
            </a:ln>
          </p:spPr>
          <p:txBody>
            <a:bodyPr wrap="square" lIns="0" tIns="0" rIns="0" bIns="0" rtlCol="0"/>
            <a:lstStyle/>
            <a:p>
              <a:endParaRPr dirty="0"/>
            </a:p>
          </p:txBody>
        </p:sp>
        <p:pic>
          <p:nvPicPr>
            <p:cNvPr id="11" name="object 11"/>
            <p:cNvPicPr/>
            <p:nvPr/>
          </p:nvPicPr>
          <p:blipFill>
            <a:blip r:embed="rId6" cstate="print"/>
            <a:stretch>
              <a:fillRect/>
            </a:stretch>
          </p:blipFill>
          <p:spPr>
            <a:xfrm>
              <a:off x="9578339" y="1559052"/>
              <a:ext cx="2613659" cy="1805177"/>
            </a:xfrm>
            <a:prstGeom prst="rect">
              <a:avLst/>
            </a:prstGeom>
          </p:spPr>
        </p:pic>
        <p:pic>
          <p:nvPicPr>
            <p:cNvPr id="12" name="object 12"/>
            <p:cNvPicPr/>
            <p:nvPr/>
          </p:nvPicPr>
          <p:blipFill>
            <a:blip r:embed="rId7" cstate="print"/>
            <a:stretch>
              <a:fillRect/>
            </a:stretch>
          </p:blipFill>
          <p:spPr>
            <a:xfrm>
              <a:off x="9922764" y="1903476"/>
              <a:ext cx="2097023" cy="1130807"/>
            </a:xfrm>
            <a:prstGeom prst="rect">
              <a:avLst/>
            </a:prstGeom>
          </p:spPr>
        </p:pic>
        <p:sp>
          <p:nvSpPr>
            <p:cNvPr id="13" name="object 13"/>
            <p:cNvSpPr/>
            <p:nvPr/>
          </p:nvSpPr>
          <p:spPr>
            <a:xfrm>
              <a:off x="9878314" y="1859025"/>
              <a:ext cx="2186305" cy="1220470"/>
            </a:xfrm>
            <a:custGeom>
              <a:avLst/>
              <a:gdLst/>
              <a:ahLst/>
              <a:cxnLst/>
              <a:rect l="l" t="t" r="r" b="b"/>
              <a:pathLst>
                <a:path w="2186304" h="1220470">
                  <a:moveTo>
                    <a:pt x="230632" y="0"/>
                  </a:moveTo>
                  <a:lnTo>
                    <a:pt x="2185924" y="0"/>
                  </a:lnTo>
                  <a:lnTo>
                    <a:pt x="2185924" y="989330"/>
                  </a:lnTo>
                  <a:lnTo>
                    <a:pt x="2181352" y="1033907"/>
                  </a:lnTo>
                  <a:lnTo>
                    <a:pt x="2168017" y="1077849"/>
                  </a:lnTo>
                  <a:lnTo>
                    <a:pt x="2146427" y="1117219"/>
                  </a:lnTo>
                  <a:lnTo>
                    <a:pt x="2118106" y="1151890"/>
                  </a:lnTo>
                  <a:lnTo>
                    <a:pt x="2083562" y="1180338"/>
                  </a:lnTo>
                  <a:lnTo>
                    <a:pt x="2043684" y="1202055"/>
                  </a:lnTo>
                  <a:lnTo>
                    <a:pt x="1999996" y="1215390"/>
                  </a:lnTo>
                  <a:lnTo>
                    <a:pt x="1955292" y="1219962"/>
                  </a:lnTo>
                  <a:lnTo>
                    <a:pt x="0" y="1219962"/>
                  </a:lnTo>
                  <a:lnTo>
                    <a:pt x="0" y="230632"/>
                  </a:lnTo>
                  <a:lnTo>
                    <a:pt x="4699" y="186055"/>
                  </a:lnTo>
                  <a:lnTo>
                    <a:pt x="17907" y="142240"/>
                  </a:lnTo>
                  <a:lnTo>
                    <a:pt x="39624" y="102870"/>
                  </a:lnTo>
                  <a:lnTo>
                    <a:pt x="68072" y="68072"/>
                  </a:lnTo>
                  <a:lnTo>
                    <a:pt x="102870" y="39624"/>
                  </a:lnTo>
                  <a:lnTo>
                    <a:pt x="142240" y="17907"/>
                  </a:lnTo>
                  <a:lnTo>
                    <a:pt x="186055" y="4699"/>
                  </a:lnTo>
                  <a:lnTo>
                    <a:pt x="230632" y="0"/>
                  </a:lnTo>
                  <a:close/>
                </a:path>
              </a:pathLst>
            </a:custGeom>
            <a:ln w="88900">
              <a:solidFill>
                <a:srgbClr val="FFFFFF"/>
              </a:solidFill>
            </a:ln>
          </p:spPr>
          <p:txBody>
            <a:bodyPr wrap="square" lIns="0" tIns="0" rIns="0" bIns="0" rtlCol="0"/>
            <a:lstStyle/>
            <a:p>
              <a:endParaRPr dirty="0"/>
            </a:p>
          </p:txBody>
        </p:sp>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58</a:t>
            </a:fld>
            <a:endParaRPr spc="-25" dirty="0"/>
          </a:p>
        </p:txBody>
      </p:sp>
      <p:sp>
        <p:nvSpPr>
          <p:cNvPr id="15" name="Footer Placeholder 1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45440" y="381381"/>
            <a:ext cx="5439410" cy="1121461"/>
          </a:xfrm>
          <a:prstGeom prst="rect">
            <a:avLst/>
          </a:prstGeom>
        </p:spPr>
        <p:txBody>
          <a:bodyPr vert="horz" wrap="square" lIns="0" tIns="13335" rIns="0" bIns="0" rtlCol="0">
            <a:spAutoFit/>
          </a:bodyPr>
          <a:lstStyle/>
          <a:p>
            <a:pPr marL="12700">
              <a:spcBef>
                <a:spcPts val="105"/>
              </a:spcBef>
            </a:pPr>
            <a:r>
              <a:rPr sz="3600" b="1" spc="-10" dirty="0"/>
              <a:t>G</a:t>
            </a:r>
            <a:r>
              <a:rPr lang="en-IE" sz="3600" b="1" spc="-10" dirty="0" err="1"/>
              <a:t>enito</a:t>
            </a:r>
            <a:r>
              <a:rPr lang="en-IE" sz="3600" b="1" spc="-10" dirty="0"/>
              <a:t> Urinary Syndrome </a:t>
            </a:r>
            <a:br>
              <a:rPr lang="en-IE" sz="3600" b="1" spc="-10" dirty="0"/>
            </a:br>
            <a:r>
              <a:rPr sz="3600" b="1" spc="-25" dirty="0"/>
              <a:t>after</a:t>
            </a:r>
            <a:r>
              <a:rPr sz="3600" b="1" spc="-240" dirty="0">
                <a:latin typeface="Times New Roman"/>
                <a:cs typeface="Times New Roman"/>
              </a:rPr>
              <a:t> </a:t>
            </a:r>
            <a:r>
              <a:rPr sz="3600" b="1" spc="-45" dirty="0"/>
              <a:t>Breast</a:t>
            </a:r>
            <a:r>
              <a:rPr sz="3600" b="1" spc="-229" dirty="0">
                <a:latin typeface="Times New Roman"/>
                <a:cs typeface="Times New Roman"/>
              </a:rPr>
              <a:t> </a:t>
            </a:r>
            <a:r>
              <a:rPr sz="3600" b="1" spc="-10" dirty="0"/>
              <a:t>Cancer</a:t>
            </a:r>
            <a:endParaRPr sz="2800" b="1" spc="-10" dirty="0"/>
          </a:p>
        </p:txBody>
      </p:sp>
      <p:sp>
        <p:nvSpPr>
          <p:cNvPr id="3" name="object 3"/>
          <p:cNvSpPr txBox="1"/>
          <p:nvPr/>
        </p:nvSpPr>
        <p:spPr>
          <a:xfrm>
            <a:off x="345440" y="1440941"/>
            <a:ext cx="9291320" cy="1467068"/>
          </a:xfrm>
          <a:prstGeom prst="rect">
            <a:avLst/>
          </a:prstGeom>
        </p:spPr>
        <p:txBody>
          <a:bodyPr vert="horz" wrap="square" lIns="0" tIns="12700" rIns="0" bIns="0" rtlCol="0">
            <a:spAutoFit/>
          </a:bodyPr>
          <a:lstStyle/>
          <a:p>
            <a:pPr marL="240029" indent="-227329">
              <a:lnSpc>
                <a:spcPct val="100000"/>
              </a:lnSpc>
              <a:spcBef>
                <a:spcPts val="100"/>
              </a:spcBef>
              <a:buFont typeface="Arial"/>
              <a:buChar char="•"/>
              <a:tabLst>
                <a:tab pos="240029" algn="l"/>
              </a:tabLst>
            </a:pPr>
            <a:endParaRPr lang="en-IE" sz="2400" b="1" spc="-25" dirty="0">
              <a:solidFill>
                <a:srgbClr val="1F4E79"/>
              </a:solidFill>
              <a:latin typeface="Calibri"/>
              <a:cs typeface="Calibri"/>
            </a:endParaRPr>
          </a:p>
          <a:p>
            <a:pPr marL="240029" indent="-227329">
              <a:lnSpc>
                <a:spcPct val="100000"/>
              </a:lnSpc>
              <a:spcBef>
                <a:spcPts val="2725"/>
              </a:spcBef>
              <a:buFont typeface="Arial"/>
              <a:buChar char="•"/>
              <a:tabLst>
                <a:tab pos="240029" algn="l"/>
              </a:tabLst>
            </a:pPr>
            <a:r>
              <a:rPr lang="en-IE" sz="2400" b="1" spc="-25" dirty="0">
                <a:solidFill>
                  <a:srgbClr val="1F4E79"/>
                </a:solidFill>
                <a:latin typeface="Calibri"/>
                <a:cs typeface="Calibri"/>
              </a:rPr>
              <a:t>Very</a:t>
            </a:r>
            <a:r>
              <a:rPr lang="en-IE" sz="2400" spc="-100" dirty="0">
                <a:solidFill>
                  <a:srgbClr val="1F4E79"/>
                </a:solidFill>
                <a:latin typeface="Times New Roman"/>
                <a:cs typeface="Times New Roman"/>
              </a:rPr>
              <a:t> </a:t>
            </a:r>
            <a:r>
              <a:rPr lang="en-IE" sz="2400" b="1" dirty="0">
                <a:solidFill>
                  <a:srgbClr val="1F4E79"/>
                </a:solidFill>
                <a:latin typeface="Calibri"/>
                <a:cs typeface="Calibri"/>
              </a:rPr>
              <a:t>common</a:t>
            </a:r>
            <a:r>
              <a:rPr lang="en-IE" sz="2400" spc="-135" dirty="0">
                <a:solidFill>
                  <a:srgbClr val="1F4E79"/>
                </a:solidFill>
                <a:latin typeface="Times New Roman"/>
                <a:cs typeface="Times New Roman"/>
              </a:rPr>
              <a:t> </a:t>
            </a:r>
            <a:r>
              <a:rPr lang="en-IE" sz="2400" b="1" dirty="0">
                <a:solidFill>
                  <a:srgbClr val="1F4E79"/>
                </a:solidFill>
                <a:latin typeface="Calibri"/>
                <a:cs typeface="Calibri"/>
              </a:rPr>
              <a:t>side</a:t>
            </a:r>
            <a:r>
              <a:rPr lang="en-IE" sz="2400" spc="-95" dirty="0">
                <a:solidFill>
                  <a:srgbClr val="1F4E79"/>
                </a:solidFill>
                <a:latin typeface="Times New Roman"/>
                <a:cs typeface="Times New Roman"/>
              </a:rPr>
              <a:t> </a:t>
            </a:r>
            <a:r>
              <a:rPr lang="en-IE" sz="2400" b="1" spc="-10" dirty="0">
                <a:solidFill>
                  <a:srgbClr val="1F4E79"/>
                </a:solidFill>
                <a:latin typeface="Calibri"/>
                <a:cs typeface="Calibri"/>
              </a:rPr>
              <a:t>effect</a:t>
            </a:r>
            <a:r>
              <a:rPr lang="en-IE" sz="2400" spc="-105" dirty="0">
                <a:solidFill>
                  <a:srgbClr val="1F4E79"/>
                </a:solidFill>
                <a:latin typeface="Times New Roman"/>
                <a:cs typeface="Times New Roman"/>
              </a:rPr>
              <a:t> </a:t>
            </a:r>
            <a:r>
              <a:rPr lang="en-IE" sz="2400" b="1" dirty="0">
                <a:solidFill>
                  <a:srgbClr val="1F4E79"/>
                </a:solidFill>
                <a:latin typeface="Calibri"/>
                <a:cs typeface="Calibri"/>
              </a:rPr>
              <a:t>of</a:t>
            </a:r>
            <a:r>
              <a:rPr lang="en-IE" sz="2400" spc="-95" dirty="0">
                <a:solidFill>
                  <a:srgbClr val="1F4E79"/>
                </a:solidFill>
                <a:latin typeface="Times New Roman"/>
                <a:cs typeface="Times New Roman"/>
              </a:rPr>
              <a:t> </a:t>
            </a:r>
            <a:r>
              <a:rPr lang="en-IE" sz="2400" b="1" dirty="0">
                <a:solidFill>
                  <a:srgbClr val="1F4E79"/>
                </a:solidFill>
                <a:latin typeface="Calibri"/>
                <a:cs typeface="Calibri"/>
              </a:rPr>
              <a:t>the</a:t>
            </a:r>
            <a:r>
              <a:rPr lang="en-IE" sz="2400" spc="-90" dirty="0">
                <a:solidFill>
                  <a:srgbClr val="1F4E79"/>
                </a:solidFill>
                <a:latin typeface="Times New Roman"/>
                <a:cs typeface="Times New Roman"/>
              </a:rPr>
              <a:t> </a:t>
            </a:r>
            <a:r>
              <a:rPr lang="en-IE" sz="2400" b="1" dirty="0">
                <a:solidFill>
                  <a:srgbClr val="1F4E79"/>
                </a:solidFill>
                <a:latin typeface="Calibri"/>
                <a:cs typeface="Calibri"/>
              </a:rPr>
              <a:t>cancer</a:t>
            </a:r>
            <a:r>
              <a:rPr lang="en-IE" sz="2400" spc="-120" dirty="0">
                <a:solidFill>
                  <a:srgbClr val="1F4E79"/>
                </a:solidFill>
                <a:latin typeface="Times New Roman"/>
                <a:cs typeface="Times New Roman"/>
              </a:rPr>
              <a:t> </a:t>
            </a:r>
            <a:r>
              <a:rPr lang="en-IE" sz="2400" b="1" spc="-10" dirty="0">
                <a:solidFill>
                  <a:srgbClr val="1F4E79"/>
                </a:solidFill>
                <a:latin typeface="Calibri"/>
                <a:cs typeface="Calibri"/>
              </a:rPr>
              <a:t>therapy</a:t>
            </a:r>
            <a:br>
              <a:rPr lang="en-IE" sz="2400" dirty="0">
                <a:latin typeface="Calibri"/>
                <a:cs typeface="Calibri"/>
              </a:rPr>
            </a:br>
            <a:r>
              <a:rPr sz="2400" spc="-25" dirty="0">
                <a:latin typeface="Calibri"/>
                <a:cs typeface="Calibri"/>
              </a:rPr>
              <a:t>Vaginal</a:t>
            </a:r>
            <a:r>
              <a:rPr sz="2400" spc="-114" dirty="0">
                <a:latin typeface="Times New Roman"/>
                <a:cs typeface="Times New Roman"/>
              </a:rPr>
              <a:t> </a:t>
            </a:r>
            <a:r>
              <a:rPr sz="2400" spc="-10" dirty="0">
                <a:latin typeface="Calibri"/>
                <a:cs typeface="Calibri"/>
              </a:rPr>
              <a:t>estrogen</a:t>
            </a:r>
            <a:r>
              <a:rPr sz="2400" spc="-100" dirty="0">
                <a:latin typeface="Times New Roman"/>
                <a:cs typeface="Times New Roman"/>
              </a:rPr>
              <a:t> </a:t>
            </a:r>
            <a:r>
              <a:rPr sz="2400" spc="-10" dirty="0">
                <a:latin typeface="Calibri"/>
                <a:cs typeface="Calibri"/>
              </a:rPr>
              <a:t>Generally</a:t>
            </a:r>
            <a:r>
              <a:rPr sz="2400" spc="-110" dirty="0">
                <a:latin typeface="Times New Roman"/>
                <a:cs typeface="Times New Roman"/>
              </a:rPr>
              <a:t> </a:t>
            </a:r>
            <a:r>
              <a:rPr sz="2400" spc="-25" dirty="0">
                <a:latin typeface="Calibri"/>
                <a:cs typeface="Calibri"/>
              </a:rPr>
              <a:t>regarded</a:t>
            </a:r>
            <a:r>
              <a:rPr sz="2400" spc="-105" dirty="0">
                <a:latin typeface="Times New Roman"/>
                <a:cs typeface="Times New Roman"/>
              </a:rPr>
              <a:t> </a:t>
            </a:r>
            <a:r>
              <a:rPr sz="2400" dirty="0">
                <a:latin typeface="Calibri"/>
                <a:cs typeface="Calibri"/>
              </a:rPr>
              <a:t>as</a:t>
            </a:r>
            <a:r>
              <a:rPr sz="2400" spc="-100" dirty="0">
                <a:latin typeface="Times New Roman"/>
                <a:cs typeface="Times New Roman"/>
              </a:rPr>
              <a:t> </a:t>
            </a:r>
            <a:r>
              <a:rPr sz="2400" dirty="0">
                <a:latin typeface="Calibri"/>
                <a:cs typeface="Calibri"/>
              </a:rPr>
              <a:t>safe</a:t>
            </a:r>
            <a:r>
              <a:rPr sz="2400" spc="-85" dirty="0">
                <a:latin typeface="Times New Roman"/>
                <a:cs typeface="Times New Roman"/>
              </a:rPr>
              <a:t> </a:t>
            </a:r>
            <a:r>
              <a:rPr sz="2400" b="1" spc="-10" dirty="0">
                <a:latin typeface="Calibri"/>
                <a:cs typeface="Calibri"/>
              </a:rPr>
              <a:t>regardless</a:t>
            </a:r>
            <a:r>
              <a:rPr sz="2400" spc="-105" dirty="0">
                <a:latin typeface="Times New Roman"/>
                <a:cs typeface="Times New Roman"/>
              </a:rPr>
              <a:t> </a:t>
            </a:r>
            <a:r>
              <a:rPr sz="2400" b="1" dirty="0">
                <a:latin typeface="Calibri"/>
                <a:cs typeface="Calibri"/>
              </a:rPr>
              <a:t>of</a:t>
            </a:r>
            <a:r>
              <a:rPr sz="2400" spc="-114" dirty="0">
                <a:latin typeface="Times New Roman"/>
                <a:cs typeface="Times New Roman"/>
              </a:rPr>
              <a:t> </a:t>
            </a:r>
            <a:r>
              <a:rPr sz="2400" b="1" spc="-10" dirty="0">
                <a:latin typeface="Calibri"/>
                <a:cs typeface="Calibri"/>
              </a:rPr>
              <a:t>receptor</a:t>
            </a:r>
            <a:r>
              <a:rPr sz="2400" spc="-100" dirty="0">
                <a:latin typeface="Times New Roman"/>
                <a:cs typeface="Times New Roman"/>
              </a:rPr>
              <a:t> </a:t>
            </a:r>
            <a:r>
              <a:rPr sz="2400" b="1" spc="-10" dirty="0">
                <a:latin typeface="Calibri"/>
                <a:cs typeface="Calibri"/>
              </a:rPr>
              <a:t>status</a:t>
            </a:r>
            <a:endParaRPr sz="2400" dirty="0">
              <a:latin typeface="Calibri"/>
              <a:cs typeface="Calibri"/>
            </a:endParaRPr>
          </a:p>
        </p:txBody>
      </p:sp>
      <p:pic>
        <p:nvPicPr>
          <p:cNvPr id="4" name="object 4"/>
          <p:cNvPicPr/>
          <p:nvPr/>
        </p:nvPicPr>
        <p:blipFill>
          <a:blip r:embed="rId2" cstate="print"/>
          <a:stretch>
            <a:fillRect/>
          </a:stretch>
        </p:blipFill>
        <p:spPr>
          <a:xfrm>
            <a:off x="369785" y="3033902"/>
            <a:ext cx="84608" cy="84582"/>
          </a:xfrm>
          <a:prstGeom prst="rect">
            <a:avLst/>
          </a:prstGeom>
        </p:spPr>
      </p:pic>
      <p:grpSp>
        <p:nvGrpSpPr>
          <p:cNvPr id="5" name="object 5"/>
          <p:cNvGrpSpPr/>
          <p:nvPr/>
        </p:nvGrpSpPr>
        <p:grpSpPr>
          <a:xfrm>
            <a:off x="582168" y="2970022"/>
            <a:ext cx="5573395" cy="271145"/>
            <a:chOff x="582168" y="2970022"/>
            <a:chExt cx="5573395" cy="271145"/>
          </a:xfrm>
        </p:grpSpPr>
        <p:sp>
          <p:nvSpPr>
            <p:cNvPr id="6" name="object 6"/>
            <p:cNvSpPr/>
            <p:nvPr/>
          </p:nvSpPr>
          <p:spPr>
            <a:xfrm>
              <a:off x="586740" y="3204337"/>
              <a:ext cx="5564505" cy="32384"/>
            </a:xfrm>
            <a:custGeom>
              <a:avLst/>
              <a:gdLst/>
              <a:ahLst/>
              <a:cxnLst/>
              <a:rect l="l" t="t" r="r" b="b"/>
              <a:pathLst>
                <a:path w="5564505" h="32385">
                  <a:moveTo>
                    <a:pt x="5564124" y="0"/>
                  </a:moveTo>
                  <a:lnTo>
                    <a:pt x="0" y="0"/>
                  </a:lnTo>
                  <a:lnTo>
                    <a:pt x="0" y="32002"/>
                  </a:lnTo>
                  <a:lnTo>
                    <a:pt x="5564124" y="32002"/>
                  </a:lnTo>
                  <a:lnTo>
                    <a:pt x="5564124" y="0"/>
                  </a:lnTo>
                  <a:close/>
                </a:path>
              </a:pathLst>
            </a:custGeom>
            <a:solidFill>
              <a:srgbClr val="2E5496"/>
            </a:solidFill>
          </p:spPr>
          <p:txBody>
            <a:bodyPr wrap="square" lIns="0" tIns="0" rIns="0" bIns="0" rtlCol="0"/>
            <a:lstStyle/>
            <a:p>
              <a:endParaRPr dirty="0"/>
            </a:p>
          </p:txBody>
        </p:sp>
        <p:sp>
          <p:nvSpPr>
            <p:cNvPr id="7" name="object 7"/>
            <p:cNvSpPr/>
            <p:nvPr/>
          </p:nvSpPr>
          <p:spPr>
            <a:xfrm>
              <a:off x="586740" y="3204337"/>
              <a:ext cx="5564505" cy="32384"/>
            </a:xfrm>
            <a:custGeom>
              <a:avLst/>
              <a:gdLst/>
              <a:ahLst/>
              <a:cxnLst/>
              <a:rect l="l" t="t" r="r" b="b"/>
              <a:pathLst>
                <a:path w="5564505" h="32385">
                  <a:moveTo>
                    <a:pt x="0" y="0"/>
                  </a:moveTo>
                  <a:lnTo>
                    <a:pt x="5564124" y="0"/>
                  </a:lnTo>
                  <a:lnTo>
                    <a:pt x="5564124" y="32002"/>
                  </a:lnTo>
                  <a:lnTo>
                    <a:pt x="0" y="32002"/>
                  </a:lnTo>
                  <a:lnTo>
                    <a:pt x="0" y="0"/>
                  </a:lnTo>
                  <a:close/>
                </a:path>
              </a:pathLst>
            </a:custGeom>
            <a:ln w="9144">
              <a:solidFill>
                <a:srgbClr val="4471C4"/>
              </a:solidFill>
            </a:ln>
          </p:spPr>
          <p:txBody>
            <a:bodyPr wrap="square" lIns="0" tIns="0" rIns="0" bIns="0" rtlCol="0"/>
            <a:lstStyle/>
            <a:p>
              <a:endParaRPr dirty="0"/>
            </a:p>
          </p:txBody>
        </p:sp>
        <p:pic>
          <p:nvPicPr>
            <p:cNvPr id="8" name="object 8"/>
            <p:cNvPicPr/>
            <p:nvPr/>
          </p:nvPicPr>
          <p:blipFill>
            <a:blip r:embed="rId3" cstate="print"/>
            <a:stretch>
              <a:fillRect/>
            </a:stretch>
          </p:blipFill>
          <p:spPr>
            <a:xfrm>
              <a:off x="603148" y="2970022"/>
              <a:ext cx="4696942" cy="220980"/>
            </a:xfrm>
            <a:prstGeom prst="rect">
              <a:avLst/>
            </a:prstGeom>
          </p:spPr>
        </p:pic>
        <p:sp>
          <p:nvSpPr>
            <p:cNvPr id="9" name="object 9"/>
            <p:cNvSpPr/>
            <p:nvPr/>
          </p:nvSpPr>
          <p:spPr>
            <a:xfrm>
              <a:off x="5371960" y="3083572"/>
              <a:ext cx="154940" cy="30480"/>
            </a:xfrm>
            <a:custGeom>
              <a:avLst/>
              <a:gdLst/>
              <a:ahLst/>
              <a:cxnLst/>
              <a:rect l="l" t="t" r="r" b="b"/>
              <a:pathLst>
                <a:path w="154939" h="30480">
                  <a:moveTo>
                    <a:pt x="154698" y="11430"/>
                  </a:moveTo>
                  <a:lnTo>
                    <a:pt x="154622" y="10160"/>
                  </a:lnTo>
                  <a:lnTo>
                    <a:pt x="154546" y="8890"/>
                  </a:lnTo>
                  <a:lnTo>
                    <a:pt x="154292" y="8890"/>
                  </a:lnTo>
                  <a:lnTo>
                    <a:pt x="154292" y="7620"/>
                  </a:lnTo>
                  <a:lnTo>
                    <a:pt x="154012" y="7620"/>
                  </a:lnTo>
                  <a:lnTo>
                    <a:pt x="154012" y="5080"/>
                  </a:lnTo>
                  <a:lnTo>
                    <a:pt x="153619" y="5080"/>
                  </a:lnTo>
                  <a:lnTo>
                    <a:pt x="153619" y="3810"/>
                  </a:lnTo>
                  <a:lnTo>
                    <a:pt x="153149" y="3810"/>
                  </a:lnTo>
                  <a:lnTo>
                    <a:pt x="153149" y="2540"/>
                  </a:lnTo>
                  <a:lnTo>
                    <a:pt x="152641" y="2540"/>
                  </a:lnTo>
                  <a:lnTo>
                    <a:pt x="152641" y="1270"/>
                  </a:lnTo>
                  <a:lnTo>
                    <a:pt x="151333" y="1270"/>
                  </a:lnTo>
                  <a:lnTo>
                    <a:pt x="151333" y="0"/>
                  </a:lnTo>
                  <a:lnTo>
                    <a:pt x="2870" y="0"/>
                  </a:lnTo>
                  <a:lnTo>
                    <a:pt x="2870" y="1270"/>
                  </a:lnTo>
                  <a:lnTo>
                    <a:pt x="2095" y="1270"/>
                  </a:lnTo>
                  <a:lnTo>
                    <a:pt x="2095" y="2540"/>
                  </a:lnTo>
                  <a:lnTo>
                    <a:pt x="1473" y="2540"/>
                  </a:lnTo>
                  <a:lnTo>
                    <a:pt x="1473" y="3810"/>
                  </a:lnTo>
                  <a:lnTo>
                    <a:pt x="939" y="3810"/>
                  </a:lnTo>
                  <a:lnTo>
                    <a:pt x="939" y="5080"/>
                  </a:lnTo>
                  <a:lnTo>
                    <a:pt x="393" y="5080"/>
                  </a:lnTo>
                  <a:lnTo>
                    <a:pt x="393" y="7620"/>
                  </a:lnTo>
                  <a:lnTo>
                    <a:pt x="152" y="7620"/>
                  </a:lnTo>
                  <a:lnTo>
                    <a:pt x="152" y="8890"/>
                  </a:lnTo>
                  <a:lnTo>
                    <a:pt x="0" y="8890"/>
                  </a:lnTo>
                  <a:lnTo>
                    <a:pt x="0" y="10160"/>
                  </a:lnTo>
                  <a:lnTo>
                    <a:pt x="0" y="11430"/>
                  </a:lnTo>
                  <a:lnTo>
                    <a:pt x="0" y="20320"/>
                  </a:lnTo>
                  <a:lnTo>
                    <a:pt x="254" y="20320"/>
                  </a:lnTo>
                  <a:lnTo>
                    <a:pt x="254" y="24130"/>
                  </a:lnTo>
                  <a:lnTo>
                    <a:pt x="1028" y="24130"/>
                  </a:lnTo>
                  <a:lnTo>
                    <a:pt x="1028" y="26670"/>
                  </a:lnTo>
                  <a:lnTo>
                    <a:pt x="2197" y="26670"/>
                  </a:lnTo>
                  <a:lnTo>
                    <a:pt x="2197" y="29210"/>
                  </a:lnTo>
                  <a:lnTo>
                    <a:pt x="4051" y="29210"/>
                  </a:lnTo>
                  <a:lnTo>
                    <a:pt x="4051" y="30480"/>
                  </a:lnTo>
                  <a:lnTo>
                    <a:pt x="150647" y="30480"/>
                  </a:lnTo>
                  <a:lnTo>
                    <a:pt x="150647" y="29210"/>
                  </a:lnTo>
                  <a:lnTo>
                    <a:pt x="152450" y="29210"/>
                  </a:lnTo>
                  <a:lnTo>
                    <a:pt x="152450" y="26670"/>
                  </a:lnTo>
                  <a:lnTo>
                    <a:pt x="153606" y="26670"/>
                  </a:lnTo>
                  <a:lnTo>
                    <a:pt x="153606" y="24130"/>
                  </a:lnTo>
                  <a:lnTo>
                    <a:pt x="154444" y="24130"/>
                  </a:lnTo>
                  <a:lnTo>
                    <a:pt x="154444" y="20320"/>
                  </a:lnTo>
                  <a:lnTo>
                    <a:pt x="154698" y="20320"/>
                  </a:lnTo>
                  <a:lnTo>
                    <a:pt x="154698" y="11430"/>
                  </a:lnTo>
                  <a:close/>
                </a:path>
              </a:pathLst>
            </a:custGeom>
            <a:solidFill>
              <a:srgbClr val="2E5496"/>
            </a:solidFill>
          </p:spPr>
          <p:txBody>
            <a:bodyPr wrap="square" lIns="0" tIns="0" rIns="0" bIns="0" rtlCol="0"/>
            <a:lstStyle/>
            <a:p>
              <a:endParaRPr dirty="0"/>
            </a:p>
          </p:txBody>
        </p:sp>
        <p:sp>
          <p:nvSpPr>
            <p:cNvPr id="10" name="object 10"/>
            <p:cNvSpPr/>
            <p:nvPr/>
          </p:nvSpPr>
          <p:spPr>
            <a:xfrm>
              <a:off x="5371972" y="3083179"/>
              <a:ext cx="154940" cy="30480"/>
            </a:xfrm>
            <a:custGeom>
              <a:avLst/>
              <a:gdLst/>
              <a:ahLst/>
              <a:cxnLst/>
              <a:rect l="l" t="t" r="r" b="b"/>
              <a:pathLst>
                <a:path w="154939" h="30480">
                  <a:moveTo>
                    <a:pt x="6985" y="0"/>
                  </a:moveTo>
                  <a:lnTo>
                    <a:pt x="147828" y="0"/>
                  </a:lnTo>
                  <a:lnTo>
                    <a:pt x="148971" y="0"/>
                  </a:lnTo>
                  <a:lnTo>
                    <a:pt x="149987" y="254"/>
                  </a:lnTo>
                  <a:lnTo>
                    <a:pt x="150876" y="762"/>
                  </a:lnTo>
                  <a:lnTo>
                    <a:pt x="151765" y="1270"/>
                  </a:lnTo>
                  <a:lnTo>
                    <a:pt x="152527" y="2032"/>
                  </a:lnTo>
                  <a:lnTo>
                    <a:pt x="153035" y="3302"/>
                  </a:lnTo>
                  <a:lnTo>
                    <a:pt x="153543" y="4572"/>
                  </a:lnTo>
                  <a:lnTo>
                    <a:pt x="153924" y="6096"/>
                  </a:lnTo>
                  <a:lnTo>
                    <a:pt x="154178" y="8128"/>
                  </a:lnTo>
                  <a:lnTo>
                    <a:pt x="154559" y="10033"/>
                  </a:lnTo>
                  <a:lnTo>
                    <a:pt x="154686" y="12446"/>
                  </a:lnTo>
                  <a:lnTo>
                    <a:pt x="154686" y="15240"/>
                  </a:lnTo>
                  <a:lnTo>
                    <a:pt x="154686" y="20701"/>
                  </a:lnTo>
                  <a:lnTo>
                    <a:pt x="154178" y="24638"/>
                  </a:lnTo>
                  <a:lnTo>
                    <a:pt x="153035" y="26924"/>
                  </a:lnTo>
                  <a:lnTo>
                    <a:pt x="152019" y="29337"/>
                  </a:lnTo>
                  <a:lnTo>
                    <a:pt x="150241" y="30480"/>
                  </a:lnTo>
                  <a:lnTo>
                    <a:pt x="147828" y="30480"/>
                  </a:lnTo>
                  <a:lnTo>
                    <a:pt x="6985" y="30480"/>
                  </a:lnTo>
                  <a:lnTo>
                    <a:pt x="4445" y="30480"/>
                  </a:lnTo>
                  <a:lnTo>
                    <a:pt x="2667" y="29337"/>
                  </a:lnTo>
                  <a:lnTo>
                    <a:pt x="1524" y="26924"/>
                  </a:lnTo>
                  <a:lnTo>
                    <a:pt x="508" y="24638"/>
                  </a:lnTo>
                  <a:lnTo>
                    <a:pt x="0" y="20701"/>
                  </a:lnTo>
                  <a:lnTo>
                    <a:pt x="0" y="15240"/>
                  </a:lnTo>
                  <a:lnTo>
                    <a:pt x="0" y="9779"/>
                  </a:lnTo>
                  <a:lnTo>
                    <a:pt x="508" y="5842"/>
                  </a:lnTo>
                  <a:lnTo>
                    <a:pt x="1524" y="3429"/>
                  </a:lnTo>
                  <a:lnTo>
                    <a:pt x="2667" y="1143"/>
                  </a:lnTo>
                  <a:lnTo>
                    <a:pt x="4445" y="0"/>
                  </a:lnTo>
                  <a:lnTo>
                    <a:pt x="6985" y="0"/>
                  </a:lnTo>
                  <a:close/>
                </a:path>
              </a:pathLst>
            </a:custGeom>
            <a:ln w="9144">
              <a:solidFill>
                <a:srgbClr val="4471C4"/>
              </a:solidFill>
            </a:ln>
          </p:spPr>
          <p:txBody>
            <a:bodyPr wrap="square" lIns="0" tIns="0" rIns="0" bIns="0" rtlCol="0"/>
            <a:lstStyle/>
            <a:p>
              <a:endParaRPr dirty="0"/>
            </a:p>
          </p:txBody>
        </p:sp>
        <p:pic>
          <p:nvPicPr>
            <p:cNvPr id="11" name="object 11"/>
            <p:cNvPicPr/>
            <p:nvPr/>
          </p:nvPicPr>
          <p:blipFill>
            <a:blip r:embed="rId4" cstate="print"/>
            <a:stretch>
              <a:fillRect/>
            </a:stretch>
          </p:blipFill>
          <p:spPr>
            <a:xfrm>
              <a:off x="5601081" y="3032125"/>
              <a:ext cx="550164" cy="158877"/>
            </a:xfrm>
            <a:prstGeom prst="rect">
              <a:avLst/>
            </a:prstGeom>
          </p:spPr>
        </p:pic>
      </p:grpSp>
      <p:sp>
        <p:nvSpPr>
          <p:cNvPr id="12" name="object 12"/>
          <p:cNvSpPr txBox="1"/>
          <p:nvPr/>
        </p:nvSpPr>
        <p:spPr>
          <a:xfrm>
            <a:off x="345440" y="3578097"/>
            <a:ext cx="11506200" cy="1688464"/>
          </a:xfrm>
          <a:prstGeom prst="rect">
            <a:avLst/>
          </a:prstGeom>
        </p:spPr>
        <p:txBody>
          <a:bodyPr vert="horz" wrap="square" lIns="0" tIns="12700" rIns="0" bIns="0" rtlCol="0">
            <a:spAutoFit/>
          </a:bodyPr>
          <a:lstStyle/>
          <a:p>
            <a:pPr marL="240029" indent="-227329">
              <a:lnSpc>
                <a:spcPct val="100000"/>
              </a:lnSpc>
              <a:spcBef>
                <a:spcPts val="100"/>
              </a:spcBef>
              <a:buFont typeface="Arial"/>
              <a:buChar char="•"/>
              <a:tabLst>
                <a:tab pos="240029" algn="l"/>
              </a:tabLst>
            </a:pPr>
            <a:r>
              <a:rPr sz="2400" dirty="0">
                <a:latin typeface="Calibri"/>
                <a:cs typeface="Calibri"/>
              </a:rPr>
              <a:t>Concerns</a:t>
            </a:r>
            <a:r>
              <a:rPr sz="2400" spc="-55" dirty="0">
                <a:latin typeface="Calibri"/>
                <a:cs typeface="Calibri"/>
              </a:rPr>
              <a:t> </a:t>
            </a:r>
            <a:r>
              <a:rPr sz="2400" dirty="0">
                <a:latin typeface="Calibri"/>
                <a:cs typeface="Calibri"/>
              </a:rPr>
              <a:t>about</a:t>
            </a:r>
            <a:r>
              <a:rPr sz="2400" spc="-45" dirty="0">
                <a:latin typeface="Calibri"/>
                <a:cs typeface="Calibri"/>
              </a:rPr>
              <a:t> </a:t>
            </a:r>
            <a:r>
              <a:rPr sz="2400" spc="-10" dirty="0">
                <a:latin typeface="Calibri"/>
                <a:cs typeface="Calibri"/>
              </a:rPr>
              <a:t>patients</a:t>
            </a:r>
            <a:r>
              <a:rPr sz="2400" spc="-55" dirty="0">
                <a:latin typeface="Calibri"/>
                <a:cs typeface="Calibri"/>
              </a:rPr>
              <a:t> </a:t>
            </a:r>
            <a:r>
              <a:rPr sz="2400" dirty="0">
                <a:latin typeface="Calibri"/>
                <a:cs typeface="Calibri"/>
              </a:rPr>
              <a:t>on</a:t>
            </a:r>
            <a:r>
              <a:rPr sz="2400" spc="-45" dirty="0">
                <a:latin typeface="Calibri"/>
                <a:cs typeface="Calibri"/>
              </a:rPr>
              <a:t> </a:t>
            </a:r>
            <a:r>
              <a:rPr sz="2400" spc="-20" dirty="0">
                <a:latin typeface="Calibri"/>
                <a:cs typeface="Calibri"/>
              </a:rPr>
              <a:t>AI’s</a:t>
            </a:r>
            <a:r>
              <a:rPr sz="2400" spc="-55" dirty="0">
                <a:latin typeface="Calibri"/>
                <a:cs typeface="Calibri"/>
              </a:rPr>
              <a:t> </a:t>
            </a:r>
            <a:r>
              <a:rPr sz="2400" dirty="0">
                <a:latin typeface="Calibri"/>
                <a:cs typeface="Calibri"/>
              </a:rPr>
              <a:t>thanks</a:t>
            </a:r>
            <a:r>
              <a:rPr sz="2400" spc="-4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a</a:t>
            </a:r>
            <a:r>
              <a:rPr sz="2400" spc="-40" dirty="0">
                <a:latin typeface="Calibri"/>
                <a:cs typeface="Calibri"/>
              </a:rPr>
              <a:t> </a:t>
            </a:r>
            <a:r>
              <a:rPr sz="2400" dirty="0">
                <a:latin typeface="Calibri"/>
                <a:cs typeface="Calibri"/>
              </a:rPr>
              <a:t>small,</a:t>
            </a:r>
            <a:r>
              <a:rPr sz="2400" spc="-55" dirty="0">
                <a:latin typeface="Calibri"/>
                <a:cs typeface="Calibri"/>
              </a:rPr>
              <a:t> </a:t>
            </a:r>
            <a:r>
              <a:rPr sz="2400" dirty="0">
                <a:latin typeface="Calibri"/>
                <a:cs typeface="Calibri"/>
              </a:rPr>
              <a:t>badly</a:t>
            </a:r>
            <a:r>
              <a:rPr sz="2400" spc="-45" dirty="0">
                <a:latin typeface="Calibri"/>
                <a:cs typeface="Calibri"/>
              </a:rPr>
              <a:t> </a:t>
            </a:r>
            <a:r>
              <a:rPr sz="2400" dirty="0">
                <a:latin typeface="Calibri"/>
                <a:cs typeface="Calibri"/>
              </a:rPr>
              <a:t>controlled</a:t>
            </a:r>
            <a:r>
              <a:rPr sz="2400" spc="-45" dirty="0">
                <a:latin typeface="Calibri"/>
                <a:cs typeface="Calibri"/>
              </a:rPr>
              <a:t> </a:t>
            </a:r>
            <a:r>
              <a:rPr sz="2400" dirty="0">
                <a:latin typeface="Calibri"/>
                <a:cs typeface="Calibri"/>
              </a:rPr>
              <a:t>2006</a:t>
            </a:r>
            <a:r>
              <a:rPr sz="2400" spc="-50" dirty="0">
                <a:latin typeface="Calibri"/>
                <a:cs typeface="Calibri"/>
              </a:rPr>
              <a:t> </a:t>
            </a:r>
            <a:r>
              <a:rPr sz="2400" spc="-10" dirty="0">
                <a:latin typeface="Calibri"/>
                <a:cs typeface="Calibri"/>
              </a:rPr>
              <a:t>study</a:t>
            </a:r>
            <a:endParaRPr sz="2400" dirty="0">
              <a:latin typeface="Calibri"/>
              <a:cs typeface="Calibri"/>
            </a:endParaRPr>
          </a:p>
          <a:p>
            <a:pPr marL="240029" marR="5080" indent="-227329">
              <a:lnSpc>
                <a:spcPct val="160100"/>
              </a:lnSpc>
              <a:spcBef>
                <a:spcPts val="990"/>
              </a:spcBef>
              <a:buFont typeface="Arial"/>
              <a:buChar char="•"/>
              <a:tabLst>
                <a:tab pos="241300" algn="l"/>
              </a:tabLst>
            </a:pPr>
            <a:r>
              <a:rPr sz="2400" b="1" dirty="0">
                <a:solidFill>
                  <a:srgbClr val="2E5496"/>
                </a:solidFill>
                <a:latin typeface="Calibri"/>
                <a:cs typeface="Calibri"/>
              </a:rPr>
              <a:t>BMS</a:t>
            </a:r>
            <a:r>
              <a:rPr sz="2400" spc="-95" dirty="0">
                <a:solidFill>
                  <a:srgbClr val="2E5496"/>
                </a:solidFill>
                <a:latin typeface="Times New Roman"/>
                <a:cs typeface="Times New Roman"/>
              </a:rPr>
              <a:t> </a:t>
            </a:r>
            <a:r>
              <a:rPr sz="2400" b="1" spc="-10" dirty="0">
                <a:solidFill>
                  <a:srgbClr val="2E5496"/>
                </a:solidFill>
                <a:latin typeface="Calibri"/>
                <a:cs typeface="Calibri"/>
              </a:rPr>
              <a:t>suggests</a:t>
            </a:r>
            <a:r>
              <a:rPr sz="2400" spc="-95" dirty="0">
                <a:solidFill>
                  <a:srgbClr val="2E5496"/>
                </a:solidFill>
                <a:latin typeface="Times New Roman"/>
                <a:cs typeface="Times New Roman"/>
              </a:rPr>
              <a:t> </a:t>
            </a:r>
            <a:r>
              <a:rPr sz="2400" b="1" spc="-10" dirty="0">
                <a:solidFill>
                  <a:srgbClr val="2E5496"/>
                </a:solidFill>
                <a:latin typeface="Calibri"/>
                <a:cs typeface="Calibri"/>
              </a:rPr>
              <a:t>offering</a:t>
            </a:r>
            <a:r>
              <a:rPr sz="2400" spc="-95" dirty="0">
                <a:solidFill>
                  <a:srgbClr val="2E5496"/>
                </a:solidFill>
                <a:latin typeface="Times New Roman"/>
                <a:cs typeface="Times New Roman"/>
              </a:rPr>
              <a:t> </a:t>
            </a:r>
            <a:r>
              <a:rPr sz="2400" b="1" spc="-10" dirty="0">
                <a:solidFill>
                  <a:srgbClr val="2E5496"/>
                </a:solidFill>
                <a:latin typeface="Calibri"/>
                <a:cs typeface="Calibri"/>
              </a:rPr>
              <a:t>non-</a:t>
            </a:r>
            <a:r>
              <a:rPr sz="2400" b="1" dirty="0">
                <a:solidFill>
                  <a:srgbClr val="2E5496"/>
                </a:solidFill>
                <a:latin typeface="Calibri"/>
                <a:cs typeface="Calibri"/>
              </a:rPr>
              <a:t>E</a:t>
            </a:r>
            <a:r>
              <a:rPr sz="2400" spc="-95" dirty="0">
                <a:solidFill>
                  <a:srgbClr val="2E5496"/>
                </a:solidFill>
                <a:latin typeface="Times New Roman"/>
                <a:cs typeface="Times New Roman"/>
              </a:rPr>
              <a:t> </a:t>
            </a:r>
            <a:r>
              <a:rPr sz="2400" b="1" spc="-10" dirty="0">
                <a:solidFill>
                  <a:srgbClr val="2E5496"/>
                </a:solidFill>
                <a:latin typeface="Calibri"/>
                <a:cs typeface="Calibri"/>
              </a:rPr>
              <a:t>remedies</a:t>
            </a:r>
            <a:r>
              <a:rPr sz="2400" spc="-95" dirty="0">
                <a:solidFill>
                  <a:srgbClr val="2E5496"/>
                </a:solidFill>
                <a:latin typeface="Times New Roman"/>
                <a:cs typeface="Times New Roman"/>
              </a:rPr>
              <a:t> </a:t>
            </a:r>
            <a:r>
              <a:rPr sz="2400" b="1" dirty="0">
                <a:solidFill>
                  <a:srgbClr val="2E5496"/>
                </a:solidFill>
                <a:latin typeface="Calibri"/>
                <a:cs typeface="Calibri"/>
              </a:rPr>
              <a:t>first</a:t>
            </a:r>
            <a:r>
              <a:rPr sz="2400" spc="-100" dirty="0">
                <a:solidFill>
                  <a:srgbClr val="2E5496"/>
                </a:solidFill>
                <a:latin typeface="Times New Roman"/>
                <a:cs typeface="Times New Roman"/>
              </a:rPr>
              <a:t> </a:t>
            </a:r>
            <a:r>
              <a:rPr sz="2400" b="1" dirty="0">
                <a:solidFill>
                  <a:srgbClr val="2E5496"/>
                </a:solidFill>
                <a:latin typeface="Calibri"/>
                <a:cs typeface="Calibri"/>
              </a:rPr>
              <a:t>and</a:t>
            </a:r>
            <a:r>
              <a:rPr sz="2400" spc="-100" dirty="0">
                <a:solidFill>
                  <a:srgbClr val="2E5496"/>
                </a:solidFill>
                <a:latin typeface="Times New Roman"/>
                <a:cs typeface="Times New Roman"/>
              </a:rPr>
              <a:t> </a:t>
            </a:r>
            <a:r>
              <a:rPr sz="2400" b="1" dirty="0">
                <a:solidFill>
                  <a:srgbClr val="2E5496"/>
                </a:solidFill>
                <a:latin typeface="Calibri"/>
                <a:cs typeface="Calibri"/>
              </a:rPr>
              <a:t>then</a:t>
            </a:r>
            <a:r>
              <a:rPr sz="2400" spc="-80" dirty="0">
                <a:solidFill>
                  <a:srgbClr val="2E5496"/>
                </a:solidFill>
                <a:latin typeface="Times New Roman"/>
                <a:cs typeface="Times New Roman"/>
              </a:rPr>
              <a:t> </a:t>
            </a:r>
            <a:r>
              <a:rPr sz="2400" b="1" dirty="0">
                <a:solidFill>
                  <a:srgbClr val="2E5496"/>
                </a:solidFill>
                <a:latin typeface="Calibri"/>
                <a:cs typeface="Calibri"/>
              </a:rPr>
              <a:t>local</a:t>
            </a:r>
            <a:r>
              <a:rPr sz="2400" spc="-120" dirty="0">
                <a:solidFill>
                  <a:srgbClr val="2E5496"/>
                </a:solidFill>
                <a:latin typeface="Times New Roman"/>
                <a:cs typeface="Times New Roman"/>
              </a:rPr>
              <a:t> </a:t>
            </a:r>
            <a:r>
              <a:rPr sz="2400" b="1" spc="-10" dirty="0">
                <a:solidFill>
                  <a:srgbClr val="2E5496"/>
                </a:solidFill>
                <a:latin typeface="Calibri"/>
                <a:cs typeface="Calibri"/>
              </a:rPr>
              <a:t>vaginal</a:t>
            </a:r>
            <a:r>
              <a:rPr sz="2400" spc="-100" dirty="0">
                <a:solidFill>
                  <a:srgbClr val="2E5496"/>
                </a:solidFill>
                <a:latin typeface="Times New Roman"/>
                <a:cs typeface="Times New Roman"/>
              </a:rPr>
              <a:t> </a:t>
            </a:r>
            <a:r>
              <a:rPr sz="2400" b="1" spc="-10" dirty="0">
                <a:solidFill>
                  <a:srgbClr val="2E5496"/>
                </a:solidFill>
                <a:latin typeface="Calibri"/>
                <a:cs typeface="Calibri"/>
              </a:rPr>
              <a:t>estrogen</a:t>
            </a:r>
            <a:r>
              <a:rPr sz="2400" spc="-110" dirty="0">
                <a:solidFill>
                  <a:srgbClr val="2E5496"/>
                </a:solidFill>
                <a:latin typeface="Times New Roman"/>
                <a:cs typeface="Times New Roman"/>
              </a:rPr>
              <a:t> </a:t>
            </a:r>
            <a:r>
              <a:rPr sz="2400" b="1" dirty="0">
                <a:solidFill>
                  <a:srgbClr val="2E5496"/>
                </a:solidFill>
                <a:latin typeface="Calibri"/>
                <a:cs typeface="Calibri"/>
              </a:rPr>
              <a:t>if</a:t>
            </a:r>
            <a:r>
              <a:rPr sz="2400" spc="-95" dirty="0">
                <a:solidFill>
                  <a:srgbClr val="2E5496"/>
                </a:solidFill>
                <a:latin typeface="Times New Roman"/>
                <a:cs typeface="Times New Roman"/>
              </a:rPr>
              <a:t> </a:t>
            </a:r>
            <a:r>
              <a:rPr sz="2400" b="1" dirty="0">
                <a:solidFill>
                  <a:srgbClr val="2E5496"/>
                </a:solidFill>
                <a:latin typeface="Calibri"/>
                <a:cs typeface="Calibri"/>
              </a:rPr>
              <a:t>oncology</a:t>
            </a:r>
            <a:r>
              <a:rPr sz="2400" spc="-125" dirty="0">
                <a:solidFill>
                  <a:srgbClr val="2E5496"/>
                </a:solidFill>
                <a:latin typeface="Times New Roman"/>
                <a:cs typeface="Times New Roman"/>
              </a:rPr>
              <a:t> </a:t>
            </a:r>
            <a:r>
              <a:rPr sz="2400" b="1" spc="-25" dirty="0">
                <a:solidFill>
                  <a:srgbClr val="2E5496"/>
                </a:solidFill>
                <a:latin typeface="Calibri"/>
                <a:cs typeface="Calibri"/>
              </a:rPr>
              <a:t>do</a:t>
            </a:r>
            <a:r>
              <a:rPr sz="2400" spc="-25" dirty="0">
                <a:solidFill>
                  <a:srgbClr val="2E5496"/>
                </a:solidFill>
                <a:latin typeface="Times New Roman"/>
                <a:cs typeface="Times New Roman"/>
              </a:rPr>
              <a:t> 	</a:t>
            </a:r>
            <a:r>
              <a:rPr sz="2400" b="1" dirty="0">
                <a:solidFill>
                  <a:srgbClr val="2E5496"/>
                </a:solidFill>
                <a:latin typeface="Calibri"/>
                <a:cs typeface="Calibri"/>
              </a:rPr>
              <a:t>not</a:t>
            </a:r>
            <a:r>
              <a:rPr sz="2400" spc="-105" dirty="0">
                <a:solidFill>
                  <a:srgbClr val="2E5496"/>
                </a:solidFill>
                <a:latin typeface="Times New Roman"/>
                <a:cs typeface="Times New Roman"/>
              </a:rPr>
              <a:t> </a:t>
            </a:r>
            <a:r>
              <a:rPr sz="2400" b="1" spc="-10" dirty="0">
                <a:solidFill>
                  <a:srgbClr val="2E5496"/>
                </a:solidFill>
                <a:latin typeface="Calibri"/>
                <a:cs typeface="Calibri"/>
              </a:rPr>
              <a:t>have</a:t>
            </a:r>
            <a:r>
              <a:rPr sz="2400" spc="-100" dirty="0">
                <a:solidFill>
                  <a:srgbClr val="2E5496"/>
                </a:solidFill>
                <a:latin typeface="Times New Roman"/>
                <a:cs typeface="Times New Roman"/>
              </a:rPr>
              <a:t> </a:t>
            </a:r>
            <a:r>
              <a:rPr sz="2400" b="1" dirty="0">
                <a:solidFill>
                  <a:srgbClr val="2E5496"/>
                </a:solidFill>
                <a:latin typeface="Calibri"/>
                <a:cs typeface="Calibri"/>
              </a:rPr>
              <a:t>an</a:t>
            </a:r>
            <a:r>
              <a:rPr sz="2400" spc="-100" dirty="0">
                <a:solidFill>
                  <a:srgbClr val="2E5496"/>
                </a:solidFill>
                <a:latin typeface="Times New Roman"/>
                <a:cs typeface="Times New Roman"/>
              </a:rPr>
              <a:t> </a:t>
            </a:r>
            <a:r>
              <a:rPr sz="2400" b="1" spc="-10" dirty="0">
                <a:solidFill>
                  <a:srgbClr val="2E5496"/>
                </a:solidFill>
                <a:latin typeface="Calibri"/>
                <a:cs typeface="Calibri"/>
              </a:rPr>
              <a:t>objection</a:t>
            </a:r>
            <a:endParaRPr sz="2400" dirty="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59</a:t>
            </a:fld>
            <a:endParaRPr spc="-25" dirty="0"/>
          </a:p>
        </p:txBody>
      </p:sp>
      <p:sp>
        <p:nvSpPr>
          <p:cNvPr id="14" name="Footer Placeholder 13"/>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98753" y="549605"/>
            <a:ext cx="5361940" cy="697230"/>
          </a:xfrm>
          <a:prstGeom prst="rect">
            <a:avLst/>
          </a:prstGeom>
        </p:spPr>
        <p:txBody>
          <a:bodyPr vert="horz" wrap="square" lIns="0" tIns="13335" rIns="0" bIns="0" rtlCol="0">
            <a:spAutoFit/>
          </a:bodyPr>
          <a:lstStyle/>
          <a:p>
            <a:pPr marL="12700">
              <a:lnSpc>
                <a:spcPct val="100000"/>
              </a:lnSpc>
              <a:spcBef>
                <a:spcPts val="105"/>
              </a:spcBef>
            </a:pPr>
            <a:r>
              <a:rPr dirty="0"/>
              <a:t>So…</a:t>
            </a:r>
            <a:r>
              <a:rPr spc="-215" dirty="0"/>
              <a:t> </a:t>
            </a:r>
            <a:r>
              <a:rPr spc="-20" dirty="0"/>
              <a:t>what</a:t>
            </a:r>
            <a:r>
              <a:rPr spc="-185" dirty="0"/>
              <a:t> </a:t>
            </a:r>
            <a:r>
              <a:rPr dirty="0"/>
              <a:t>can</a:t>
            </a:r>
            <a:r>
              <a:rPr spc="-190" dirty="0"/>
              <a:t> </a:t>
            </a:r>
            <a:r>
              <a:rPr dirty="0"/>
              <a:t>be</a:t>
            </a:r>
            <a:r>
              <a:rPr spc="-180" dirty="0"/>
              <a:t> </a:t>
            </a:r>
            <a:r>
              <a:rPr spc="-10" dirty="0"/>
              <a:t>done</a:t>
            </a:r>
            <a:r>
              <a:rPr spc="-204" dirty="0"/>
              <a:t> </a:t>
            </a:r>
            <a:r>
              <a:rPr spc="-50"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a:t>
            </a:fld>
            <a:endParaRPr spc="-25" dirty="0"/>
          </a:p>
        </p:txBody>
      </p:sp>
      <p:sp>
        <p:nvSpPr>
          <p:cNvPr id="3" name="object 3"/>
          <p:cNvSpPr txBox="1"/>
          <p:nvPr/>
        </p:nvSpPr>
        <p:spPr>
          <a:xfrm>
            <a:off x="498753" y="1591183"/>
            <a:ext cx="11159847" cy="3718967"/>
          </a:xfrm>
          <a:prstGeom prst="rect">
            <a:avLst/>
          </a:prstGeom>
        </p:spPr>
        <p:txBody>
          <a:bodyPr vert="horz" wrap="square" lIns="0" tIns="60960" rIns="0" bIns="0" rtlCol="0">
            <a:spAutoFit/>
          </a:bodyPr>
          <a:lstStyle/>
          <a:p>
            <a:pPr marL="240029" marR="5080" indent="-227329">
              <a:lnSpc>
                <a:spcPts val="3020"/>
              </a:lnSpc>
              <a:spcBef>
                <a:spcPts val="480"/>
              </a:spcBef>
              <a:buFont typeface="Arial"/>
              <a:buChar char="•"/>
              <a:tabLst>
                <a:tab pos="241300" algn="l"/>
              </a:tabLst>
            </a:pPr>
            <a:r>
              <a:rPr sz="2800" spc="-10" dirty="0">
                <a:latin typeface="Calibri"/>
                <a:cs typeface="Calibri"/>
              </a:rPr>
              <a:t>Menopause</a:t>
            </a:r>
            <a:r>
              <a:rPr sz="2800" spc="-130" dirty="0">
                <a:latin typeface="Times New Roman"/>
                <a:cs typeface="Times New Roman"/>
              </a:rPr>
              <a:t> </a:t>
            </a:r>
            <a:r>
              <a:rPr sz="2800" dirty="0">
                <a:latin typeface="Calibri"/>
                <a:cs typeface="Calibri"/>
              </a:rPr>
              <a:t>hormone</a:t>
            </a:r>
            <a:r>
              <a:rPr sz="2800" spc="-140" dirty="0">
                <a:latin typeface="Times New Roman"/>
                <a:cs typeface="Times New Roman"/>
              </a:rPr>
              <a:t> </a:t>
            </a:r>
            <a:r>
              <a:rPr sz="2800" spc="-10" dirty="0">
                <a:latin typeface="Calibri"/>
                <a:cs typeface="Calibri"/>
              </a:rPr>
              <a:t>therapies</a:t>
            </a:r>
            <a:r>
              <a:rPr sz="2800" spc="-145" dirty="0">
                <a:latin typeface="Times New Roman"/>
                <a:cs typeface="Times New Roman"/>
              </a:rPr>
              <a:t> </a:t>
            </a:r>
            <a:r>
              <a:rPr sz="2800" spc="-10" dirty="0">
                <a:latin typeface="Calibri"/>
                <a:cs typeface="Calibri"/>
              </a:rPr>
              <a:t>(estrogen</a:t>
            </a:r>
            <a:r>
              <a:rPr sz="2800" spc="-135" dirty="0">
                <a:latin typeface="Times New Roman"/>
                <a:cs typeface="Times New Roman"/>
              </a:rPr>
              <a:t> </a:t>
            </a:r>
            <a:r>
              <a:rPr sz="2800" dirty="0">
                <a:latin typeface="Calibri"/>
                <a:cs typeface="Calibri"/>
              </a:rPr>
              <a:t>and</a:t>
            </a:r>
            <a:r>
              <a:rPr sz="2800" spc="-150" dirty="0">
                <a:latin typeface="Times New Roman"/>
                <a:cs typeface="Times New Roman"/>
              </a:rPr>
              <a:t> </a:t>
            </a:r>
            <a:r>
              <a:rPr sz="2800" spc="-10" dirty="0">
                <a:latin typeface="Calibri"/>
                <a:cs typeface="Calibri"/>
              </a:rPr>
              <a:t>progestagen</a:t>
            </a:r>
            <a:r>
              <a:rPr sz="2800" spc="-10" dirty="0">
                <a:latin typeface="Times New Roman"/>
                <a:cs typeface="Times New Roman"/>
              </a:rPr>
              <a:t> </a:t>
            </a:r>
            <a:r>
              <a:rPr sz="2800" dirty="0">
                <a:latin typeface="Calibri"/>
                <a:cs typeface="Calibri"/>
              </a:rPr>
              <a:t>and</a:t>
            </a:r>
            <a:r>
              <a:rPr sz="2800" spc="-130" dirty="0">
                <a:latin typeface="Times New Roman"/>
                <a:cs typeface="Times New Roman"/>
              </a:rPr>
              <a:t> </a:t>
            </a:r>
            <a:r>
              <a:rPr sz="2800" spc="-25" dirty="0">
                <a:latin typeface="Calibri"/>
                <a:cs typeface="Calibri"/>
              </a:rPr>
              <a:t>testosterone)</a:t>
            </a:r>
            <a:r>
              <a:rPr sz="2800" spc="-110" dirty="0">
                <a:latin typeface="Times New Roman"/>
                <a:cs typeface="Times New Roman"/>
              </a:rPr>
              <a:t> </a:t>
            </a:r>
            <a:r>
              <a:rPr sz="2800" dirty="0">
                <a:latin typeface="Calibri"/>
                <a:cs typeface="Calibri"/>
              </a:rPr>
              <a:t>aka</a:t>
            </a:r>
            <a:r>
              <a:rPr sz="2800" spc="-135" dirty="0">
                <a:latin typeface="Times New Roman"/>
                <a:cs typeface="Times New Roman"/>
              </a:rPr>
              <a:t> </a:t>
            </a:r>
            <a:r>
              <a:rPr lang="en-IE" sz="2800" spc="-135" dirty="0">
                <a:latin typeface="Times New Roman"/>
                <a:cs typeface="Times New Roman"/>
              </a:rPr>
              <a:t>MHT or </a:t>
            </a:r>
            <a:r>
              <a:rPr sz="2800" dirty="0">
                <a:latin typeface="Calibri"/>
                <a:cs typeface="Calibri"/>
              </a:rPr>
              <a:t>HRT</a:t>
            </a:r>
            <a:r>
              <a:rPr sz="2800" spc="-120" dirty="0">
                <a:latin typeface="Times New Roman"/>
                <a:cs typeface="Times New Roman"/>
              </a:rPr>
              <a:t> </a:t>
            </a:r>
            <a:r>
              <a:rPr sz="2800" dirty="0">
                <a:solidFill>
                  <a:srgbClr val="2E5496"/>
                </a:solidFill>
                <a:latin typeface="Calibri"/>
                <a:cs typeface="Calibri"/>
              </a:rPr>
              <a:t>has</a:t>
            </a:r>
            <a:r>
              <a:rPr sz="2800" spc="-120" dirty="0">
                <a:solidFill>
                  <a:srgbClr val="2E5496"/>
                </a:solidFill>
                <a:latin typeface="Times New Roman"/>
                <a:cs typeface="Times New Roman"/>
              </a:rPr>
              <a:t> </a:t>
            </a:r>
            <a:r>
              <a:rPr sz="2800" dirty="0">
                <a:solidFill>
                  <a:srgbClr val="2E5496"/>
                </a:solidFill>
                <a:latin typeface="Calibri"/>
                <a:cs typeface="Calibri"/>
              </a:rPr>
              <a:t>become</a:t>
            </a:r>
            <a:r>
              <a:rPr sz="2800" spc="-125" dirty="0">
                <a:solidFill>
                  <a:srgbClr val="2E5496"/>
                </a:solidFill>
                <a:latin typeface="Times New Roman"/>
                <a:cs typeface="Times New Roman"/>
              </a:rPr>
              <a:t> </a:t>
            </a:r>
            <a:r>
              <a:rPr sz="2800" dirty="0">
                <a:solidFill>
                  <a:srgbClr val="2E5496"/>
                </a:solidFill>
                <a:latin typeface="Calibri"/>
                <a:cs typeface="Calibri"/>
              </a:rPr>
              <a:t>widely</a:t>
            </a:r>
            <a:r>
              <a:rPr sz="2800" spc="-130" dirty="0">
                <a:solidFill>
                  <a:srgbClr val="2E5496"/>
                </a:solidFill>
                <a:latin typeface="Times New Roman"/>
                <a:cs typeface="Times New Roman"/>
              </a:rPr>
              <a:t> </a:t>
            </a:r>
            <a:r>
              <a:rPr sz="2800" dirty="0">
                <a:solidFill>
                  <a:srgbClr val="2E5496"/>
                </a:solidFill>
                <a:latin typeface="Calibri"/>
                <a:cs typeface="Calibri"/>
              </a:rPr>
              <a:t>popular</a:t>
            </a:r>
            <a:r>
              <a:rPr sz="2800" spc="-110" dirty="0">
                <a:solidFill>
                  <a:srgbClr val="2E5496"/>
                </a:solidFill>
                <a:latin typeface="Times New Roman"/>
                <a:cs typeface="Times New Roman"/>
              </a:rPr>
              <a:t> </a:t>
            </a:r>
            <a:r>
              <a:rPr sz="2800" dirty="0">
                <a:solidFill>
                  <a:srgbClr val="2E5496"/>
                </a:solidFill>
                <a:latin typeface="Calibri"/>
                <a:cs typeface="Calibri"/>
              </a:rPr>
              <a:t>for</a:t>
            </a:r>
            <a:r>
              <a:rPr sz="2800" spc="-135" dirty="0">
                <a:solidFill>
                  <a:srgbClr val="2E5496"/>
                </a:solidFill>
                <a:latin typeface="Times New Roman"/>
                <a:cs typeface="Times New Roman"/>
              </a:rPr>
              <a:t> </a:t>
            </a:r>
            <a:r>
              <a:rPr sz="2800" spc="-25" dirty="0">
                <a:solidFill>
                  <a:srgbClr val="2E5496"/>
                </a:solidFill>
                <a:latin typeface="Calibri"/>
                <a:cs typeface="Calibri"/>
              </a:rPr>
              <a:t>the</a:t>
            </a:r>
            <a:r>
              <a:rPr sz="2800" spc="-25" dirty="0">
                <a:solidFill>
                  <a:srgbClr val="2E5496"/>
                </a:solidFill>
                <a:latin typeface="Times New Roman"/>
                <a:cs typeface="Times New Roman"/>
              </a:rPr>
              <a:t> </a:t>
            </a:r>
            <a:r>
              <a:rPr sz="2800" dirty="0">
                <a:solidFill>
                  <a:srgbClr val="2E5496"/>
                </a:solidFill>
                <a:latin typeface="Calibri"/>
                <a:cs typeface="Calibri"/>
              </a:rPr>
              <a:t>management</a:t>
            </a:r>
            <a:r>
              <a:rPr sz="2800" spc="-120" dirty="0">
                <a:solidFill>
                  <a:srgbClr val="2E5496"/>
                </a:solidFill>
                <a:latin typeface="Times New Roman"/>
                <a:cs typeface="Times New Roman"/>
              </a:rPr>
              <a:t> </a:t>
            </a:r>
            <a:r>
              <a:rPr sz="2800" dirty="0">
                <a:solidFill>
                  <a:srgbClr val="2E5496"/>
                </a:solidFill>
                <a:latin typeface="Calibri"/>
                <a:cs typeface="Calibri"/>
              </a:rPr>
              <a:t>of</a:t>
            </a:r>
            <a:r>
              <a:rPr sz="2800" spc="-114" dirty="0">
                <a:solidFill>
                  <a:srgbClr val="2E5496"/>
                </a:solidFill>
                <a:latin typeface="Times New Roman"/>
                <a:cs typeface="Times New Roman"/>
              </a:rPr>
              <a:t> </a:t>
            </a:r>
            <a:r>
              <a:rPr sz="2800" spc="-10" dirty="0">
                <a:solidFill>
                  <a:srgbClr val="2E5496"/>
                </a:solidFill>
                <a:latin typeface="Calibri"/>
                <a:cs typeface="Calibri"/>
              </a:rPr>
              <a:t>symptoms</a:t>
            </a:r>
            <a:r>
              <a:rPr lang="en-IE" sz="2800" spc="-10" dirty="0">
                <a:solidFill>
                  <a:srgbClr val="2E5496"/>
                </a:solidFill>
                <a:latin typeface="Calibri"/>
                <a:cs typeface="Calibri"/>
              </a:rPr>
              <a:t> but </a:t>
            </a:r>
          </a:p>
          <a:p>
            <a:pPr marL="240029" marR="5080" indent="-227329">
              <a:lnSpc>
                <a:spcPts val="3020"/>
              </a:lnSpc>
              <a:spcBef>
                <a:spcPts val="480"/>
              </a:spcBef>
              <a:buFont typeface="Arial"/>
              <a:buChar char="•"/>
              <a:tabLst>
                <a:tab pos="241300" algn="l"/>
              </a:tabLst>
            </a:pPr>
            <a:r>
              <a:rPr lang="en-IE" sz="2800" spc="-10" dirty="0">
                <a:solidFill>
                  <a:srgbClr val="2E5496"/>
                </a:solidFill>
                <a:latin typeface="Calibri"/>
                <a:cs typeface="Calibri"/>
              </a:rPr>
              <a:t>HRT is not the only way to control menopause symptoms </a:t>
            </a:r>
            <a:endParaRPr sz="2800" dirty="0">
              <a:latin typeface="Calibri"/>
              <a:cs typeface="Calibri"/>
            </a:endParaRPr>
          </a:p>
          <a:p>
            <a:pPr marL="240029" indent="-227329">
              <a:lnSpc>
                <a:spcPct val="100000"/>
              </a:lnSpc>
              <a:spcBef>
                <a:spcPts val="635"/>
              </a:spcBef>
              <a:buFont typeface="Arial"/>
              <a:buChar char="•"/>
              <a:tabLst>
                <a:tab pos="240029" algn="l"/>
              </a:tabLst>
            </a:pPr>
            <a:r>
              <a:rPr sz="2800" dirty="0">
                <a:latin typeface="Calibri"/>
                <a:cs typeface="Calibri"/>
              </a:rPr>
              <a:t>But</a:t>
            </a:r>
            <a:r>
              <a:rPr sz="2800" spc="-110" dirty="0">
                <a:latin typeface="Times New Roman"/>
                <a:cs typeface="Times New Roman"/>
              </a:rPr>
              <a:t> </a:t>
            </a:r>
            <a:r>
              <a:rPr sz="2800" dirty="0">
                <a:latin typeface="Calibri"/>
                <a:cs typeface="Calibri"/>
              </a:rPr>
              <a:t>what</a:t>
            </a:r>
            <a:r>
              <a:rPr sz="2800" spc="-120" dirty="0">
                <a:latin typeface="Times New Roman"/>
                <a:cs typeface="Times New Roman"/>
              </a:rPr>
              <a:t> </a:t>
            </a:r>
            <a:r>
              <a:rPr sz="2800" dirty="0">
                <a:latin typeface="Calibri"/>
                <a:cs typeface="Calibri"/>
              </a:rPr>
              <a:t>if</a:t>
            </a:r>
            <a:r>
              <a:rPr sz="2800" spc="-120" dirty="0">
                <a:latin typeface="Times New Roman"/>
                <a:cs typeface="Times New Roman"/>
              </a:rPr>
              <a:t> </a:t>
            </a:r>
            <a:r>
              <a:rPr sz="2800" dirty="0">
                <a:latin typeface="Calibri"/>
                <a:cs typeface="Calibri"/>
              </a:rPr>
              <a:t>you</a:t>
            </a:r>
            <a:r>
              <a:rPr sz="2800" spc="-95" dirty="0">
                <a:latin typeface="Times New Roman"/>
                <a:cs typeface="Times New Roman"/>
              </a:rPr>
              <a:t> </a:t>
            </a:r>
            <a:r>
              <a:rPr sz="2800" spc="-10" dirty="0">
                <a:latin typeface="Calibri"/>
                <a:cs typeface="Calibri"/>
              </a:rPr>
              <a:t>have</a:t>
            </a:r>
            <a:r>
              <a:rPr sz="2800" spc="-120" dirty="0">
                <a:latin typeface="Times New Roman"/>
                <a:cs typeface="Times New Roman"/>
              </a:rPr>
              <a:t> </a:t>
            </a:r>
            <a:r>
              <a:rPr sz="2800" dirty="0">
                <a:latin typeface="Calibri"/>
                <a:cs typeface="Calibri"/>
              </a:rPr>
              <a:t>been</a:t>
            </a:r>
            <a:r>
              <a:rPr sz="2800" spc="-110" dirty="0">
                <a:latin typeface="Times New Roman"/>
                <a:cs typeface="Times New Roman"/>
              </a:rPr>
              <a:t> </a:t>
            </a:r>
            <a:r>
              <a:rPr sz="2800" spc="-10" dirty="0">
                <a:latin typeface="Calibri"/>
                <a:cs typeface="Calibri"/>
              </a:rPr>
              <a:t>diagnosed</a:t>
            </a:r>
            <a:r>
              <a:rPr sz="2800" spc="-95" dirty="0">
                <a:latin typeface="Times New Roman"/>
                <a:cs typeface="Times New Roman"/>
              </a:rPr>
              <a:t> </a:t>
            </a:r>
            <a:r>
              <a:rPr sz="2800" dirty="0">
                <a:latin typeface="Calibri"/>
                <a:cs typeface="Calibri"/>
              </a:rPr>
              <a:t>with</a:t>
            </a:r>
            <a:r>
              <a:rPr sz="2800" spc="-114" dirty="0">
                <a:latin typeface="Times New Roman"/>
                <a:cs typeface="Times New Roman"/>
              </a:rPr>
              <a:t> </a:t>
            </a:r>
            <a:r>
              <a:rPr sz="2800" dirty="0">
                <a:latin typeface="Calibri"/>
                <a:cs typeface="Calibri"/>
              </a:rPr>
              <a:t>a</a:t>
            </a:r>
            <a:r>
              <a:rPr sz="2800" spc="-114" dirty="0">
                <a:latin typeface="Times New Roman"/>
                <a:cs typeface="Times New Roman"/>
              </a:rPr>
              <a:t> </a:t>
            </a:r>
            <a:r>
              <a:rPr sz="2800" spc="-10" dirty="0">
                <a:latin typeface="Calibri"/>
                <a:cs typeface="Calibri"/>
              </a:rPr>
              <a:t>Cancer?</a:t>
            </a:r>
            <a:endParaRPr sz="2800" dirty="0">
              <a:latin typeface="Calibri"/>
              <a:cs typeface="Calibri"/>
            </a:endParaRPr>
          </a:p>
          <a:p>
            <a:pPr marL="240029" marR="180975" indent="-227329">
              <a:lnSpc>
                <a:spcPts val="3020"/>
              </a:lnSpc>
              <a:spcBef>
                <a:spcPts val="1045"/>
              </a:spcBef>
              <a:buFont typeface="Arial"/>
              <a:buChar char="•"/>
              <a:tabLst>
                <a:tab pos="241300" algn="l"/>
              </a:tabLst>
            </a:pPr>
            <a:r>
              <a:rPr sz="2800" dirty="0">
                <a:latin typeface="Calibri"/>
                <a:cs typeface="Calibri"/>
              </a:rPr>
              <a:t>How</a:t>
            </a:r>
            <a:r>
              <a:rPr sz="2800" spc="-130" dirty="0">
                <a:latin typeface="Times New Roman"/>
                <a:cs typeface="Times New Roman"/>
              </a:rPr>
              <a:t> </a:t>
            </a:r>
            <a:r>
              <a:rPr sz="2800" dirty="0">
                <a:latin typeface="Calibri"/>
                <a:cs typeface="Calibri"/>
              </a:rPr>
              <a:t>might</a:t>
            </a:r>
            <a:r>
              <a:rPr sz="2800" spc="-130" dirty="0">
                <a:latin typeface="Times New Roman"/>
                <a:cs typeface="Times New Roman"/>
              </a:rPr>
              <a:t> </a:t>
            </a:r>
            <a:r>
              <a:rPr sz="2800" dirty="0">
                <a:latin typeface="Calibri"/>
                <a:cs typeface="Calibri"/>
              </a:rPr>
              <a:t>that</a:t>
            </a:r>
            <a:r>
              <a:rPr sz="2800" spc="-145" dirty="0">
                <a:latin typeface="Times New Roman"/>
                <a:cs typeface="Times New Roman"/>
              </a:rPr>
              <a:t> </a:t>
            </a:r>
            <a:r>
              <a:rPr sz="2800" spc="-10" dirty="0">
                <a:latin typeface="Calibri"/>
                <a:cs typeface="Calibri"/>
              </a:rPr>
              <a:t>affect</a:t>
            </a:r>
            <a:r>
              <a:rPr sz="2800" spc="-140" dirty="0">
                <a:latin typeface="Times New Roman"/>
                <a:cs typeface="Times New Roman"/>
              </a:rPr>
              <a:t> </a:t>
            </a:r>
            <a:r>
              <a:rPr sz="2800" dirty="0">
                <a:latin typeface="Calibri"/>
                <a:cs typeface="Calibri"/>
              </a:rPr>
              <a:t>your</a:t>
            </a:r>
            <a:r>
              <a:rPr sz="2800" spc="-135" dirty="0">
                <a:latin typeface="Times New Roman"/>
                <a:cs typeface="Times New Roman"/>
              </a:rPr>
              <a:t> </a:t>
            </a:r>
            <a:r>
              <a:rPr sz="2800" dirty="0">
                <a:latin typeface="Calibri"/>
                <a:cs typeface="Calibri"/>
              </a:rPr>
              <a:t>choices</a:t>
            </a:r>
            <a:r>
              <a:rPr sz="2800" spc="-120" dirty="0">
                <a:latin typeface="Times New Roman"/>
                <a:cs typeface="Times New Roman"/>
              </a:rPr>
              <a:t> </a:t>
            </a:r>
            <a:r>
              <a:rPr sz="2800" dirty="0">
                <a:latin typeface="Calibri"/>
                <a:cs typeface="Calibri"/>
              </a:rPr>
              <a:t>in</a:t>
            </a:r>
            <a:r>
              <a:rPr sz="2800" spc="-145" dirty="0">
                <a:latin typeface="Times New Roman"/>
                <a:cs typeface="Times New Roman"/>
              </a:rPr>
              <a:t> </a:t>
            </a:r>
            <a:r>
              <a:rPr sz="2800" dirty="0">
                <a:latin typeface="Calibri"/>
                <a:cs typeface="Calibri"/>
              </a:rPr>
              <a:t>managing</a:t>
            </a:r>
            <a:r>
              <a:rPr sz="2800" spc="-140" dirty="0">
                <a:latin typeface="Times New Roman"/>
                <a:cs typeface="Times New Roman"/>
              </a:rPr>
              <a:t> </a:t>
            </a:r>
            <a:r>
              <a:rPr sz="2800" spc="-10" dirty="0">
                <a:latin typeface="Calibri"/>
                <a:cs typeface="Calibri"/>
              </a:rPr>
              <a:t>menopausal</a:t>
            </a:r>
            <a:r>
              <a:rPr sz="2800" spc="-10" dirty="0">
                <a:latin typeface="Times New Roman"/>
                <a:cs typeface="Times New Roman"/>
              </a:rPr>
              <a:t> </a:t>
            </a:r>
            <a:r>
              <a:rPr sz="2800" spc="-10" dirty="0">
                <a:latin typeface="Calibri"/>
                <a:cs typeface="Calibri"/>
              </a:rPr>
              <a:t>symptoms?</a:t>
            </a:r>
            <a:endParaRPr sz="2800" dirty="0">
              <a:latin typeface="Calibri"/>
              <a:cs typeface="Calibri"/>
            </a:endParaRPr>
          </a:p>
          <a:p>
            <a:pPr marL="240029" indent="-227329">
              <a:lnSpc>
                <a:spcPct val="100000"/>
              </a:lnSpc>
              <a:spcBef>
                <a:spcPts val="625"/>
              </a:spcBef>
              <a:buFont typeface="Arial"/>
              <a:buChar char="•"/>
              <a:tabLst>
                <a:tab pos="240029" algn="l"/>
                <a:tab pos="7750175" algn="l"/>
              </a:tabLst>
            </a:pPr>
            <a:r>
              <a:rPr sz="2800" dirty="0">
                <a:latin typeface="Calibri"/>
                <a:cs typeface="Calibri"/>
              </a:rPr>
              <a:t>What</a:t>
            </a:r>
            <a:r>
              <a:rPr sz="2800" spc="-110" dirty="0">
                <a:latin typeface="Times New Roman"/>
                <a:cs typeface="Times New Roman"/>
              </a:rPr>
              <a:t> </a:t>
            </a:r>
            <a:r>
              <a:rPr sz="2800" dirty="0">
                <a:latin typeface="Calibri"/>
                <a:cs typeface="Calibri"/>
              </a:rPr>
              <a:t>are</a:t>
            </a:r>
            <a:r>
              <a:rPr sz="2800" spc="-125" dirty="0">
                <a:latin typeface="Times New Roman"/>
                <a:cs typeface="Times New Roman"/>
              </a:rPr>
              <a:t> </a:t>
            </a:r>
            <a:r>
              <a:rPr sz="2800" dirty="0">
                <a:latin typeface="Calibri"/>
                <a:cs typeface="Calibri"/>
              </a:rPr>
              <a:t>the</a:t>
            </a:r>
            <a:r>
              <a:rPr sz="2800" spc="-114" dirty="0">
                <a:latin typeface="Times New Roman"/>
                <a:cs typeface="Times New Roman"/>
              </a:rPr>
              <a:t> </a:t>
            </a:r>
            <a:r>
              <a:rPr sz="2800" spc="-20" dirty="0">
                <a:latin typeface="Calibri"/>
                <a:cs typeface="Calibri"/>
              </a:rPr>
              <a:t>recommendations</a:t>
            </a:r>
            <a:r>
              <a:rPr sz="2800" spc="-90" dirty="0">
                <a:latin typeface="Times New Roman"/>
                <a:cs typeface="Times New Roman"/>
              </a:rPr>
              <a:t> </a:t>
            </a:r>
            <a:r>
              <a:rPr sz="2800" dirty="0">
                <a:latin typeface="Calibri"/>
                <a:cs typeface="Calibri"/>
              </a:rPr>
              <a:t>from</a:t>
            </a:r>
            <a:r>
              <a:rPr sz="2800" spc="-110" dirty="0">
                <a:latin typeface="Times New Roman"/>
                <a:cs typeface="Times New Roman"/>
              </a:rPr>
              <a:t> </a:t>
            </a:r>
            <a:r>
              <a:rPr sz="2800" dirty="0">
                <a:latin typeface="Calibri"/>
                <a:cs typeface="Calibri"/>
              </a:rPr>
              <a:t>the</a:t>
            </a:r>
            <a:r>
              <a:rPr sz="2800" spc="-110" dirty="0">
                <a:latin typeface="Times New Roman"/>
                <a:cs typeface="Times New Roman"/>
              </a:rPr>
              <a:t> </a:t>
            </a:r>
            <a:r>
              <a:rPr sz="2800" spc="-10" dirty="0">
                <a:latin typeface="Calibri"/>
                <a:cs typeface="Calibri"/>
              </a:rPr>
              <a:t>experts?</a:t>
            </a:r>
            <a:r>
              <a:rPr sz="2800" dirty="0">
                <a:latin typeface="Times New Roman"/>
                <a:cs typeface="Times New Roman"/>
              </a:rPr>
              <a:t>	</a:t>
            </a:r>
            <a:endParaRPr sz="2800" dirty="0">
              <a:latin typeface="Calibri"/>
              <a:cs typeface="Calibri"/>
            </a:endParaRPr>
          </a:p>
          <a:p>
            <a:pPr marL="240029" marR="963294" indent="-227329">
              <a:lnSpc>
                <a:spcPts val="3020"/>
              </a:lnSpc>
              <a:spcBef>
                <a:spcPts val="1055"/>
              </a:spcBef>
              <a:buFont typeface="Arial"/>
              <a:buChar char="•"/>
              <a:tabLst>
                <a:tab pos="241300" algn="l"/>
              </a:tabLst>
            </a:pPr>
            <a:r>
              <a:rPr sz="2800" dirty="0">
                <a:latin typeface="Calibri"/>
                <a:cs typeface="Calibri"/>
              </a:rPr>
              <a:t>Who</a:t>
            </a:r>
            <a:r>
              <a:rPr sz="2800" spc="-130" dirty="0">
                <a:latin typeface="Times New Roman"/>
                <a:cs typeface="Times New Roman"/>
              </a:rPr>
              <a:t> </a:t>
            </a:r>
            <a:r>
              <a:rPr sz="2800" dirty="0">
                <a:latin typeface="Calibri"/>
                <a:cs typeface="Calibri"/>
              </a:rPr>
              <a:t>can</a:t>
            </a:r>
            <a:r>
              <a:rPr sz="2800" spc="-125" dirty="0">
                <a:latin typeface="Times New Roman"/>
                <a:cs typeface="Times New Roman"/>
              </a:rPr>
              <a:t> </a:t>
            </a:r>
            <a:r>
              <a:rPr sz="2800" dirty="0">
                <a:latin typeface="Calibri"/>
                <a:cs typeface="Calibri"/>
              </a:rPr>
              <a:t>you</a:t>
            </a:r>
            <a:r>
              <a:rPr sz="2800" spc="-120" dirty="0">
                <a:latin typeface="Times New Roman"/>
                <a:cs typeface="Times New Roman"/>
              </a:rPr>
              <a:t> </a:t>
            </a:r>
            <a:r>
              <a:rPr sz="2800" dirty="0">
                <a:latin typeface="Calibri"/>
                <a:cs typeface="Calibri"/>
              </a:rPr>
              <a:t>turn</a:t>
            </a:r>
            <a:r>
              <a:rPr sz="2800" spc="-110" dirty="0">
                <a:latin typeface="Times New Roman"/>
                <a:cs typeface="Times New Roman"/>
              </a:rPr>
              <a:t> </a:t>
            </a:r>
            <a:r>
              <a:rPr sz="2800" dirty="0">
                <a:latin typeface="Calibri"/>
                <a:cs typeface="Calibri"/>
              </a:rPr>
              <a:t>to</a:t>
            </a:r>
            <a:r>
              <a:rPr sz="2800" spc="-135" dirty="0">
                <a:latin typeface="Times New Roman"/>
                <a:cs typeface="Times New Roman"/>
              </a:rPr>
              <a:t> </a:t>
            </a:r>
            <a:r>
              <a:rPr sz="2800" dirty="0">
                <a:latin typeface="Calibri"/>
                <a:cs typeface="Calibri"/>
              </a:rPr>
              <a:t>for</a:t>
            </a:r>
            <a:r>
              <a:rPr sz="2800" spc="-120" dirty="0">
                <a:latin typeface="Times New Roman"/>
                <a:cs typeface="Times New Roman"/>
              </a:rPr>
              <a:t> </a:t>
            </a:r>
            <a:r>
              <a:rPr sz="2800" spc="-35" dirty="0">
                <a:latin typeface="Calibri"/>
                <a:cs typeface="Calibri"/>
              </a:rPr>
              <a:t>ACCURATE</a:t>
            </a:r>
            <a:r>
              <a:rPr sz="2800" spc="-130" dirty="0">
                <a:latin typeface="Times New Roman"/>
                <a:cs typeface="Times New Roman"/>
              </a:rPr>
              <a:t> </a:t>
            </a:r>
            <a:r>
              <a:rPr sz="2800" spc="-20" dirty="0">
                <a:latin typeface="Calibri"/>
                <a:cs typeface="Calibri"/>
              </a:rPr>
              <a:t>information</a:t>
            </a:r>
            <a:r>
              <a:rPr sz="2800" spc="-130" dirty="0">
                <a:latin typeface="Times New Roman"/>
                <a:cs typeface="Times New Roman"/>
              </a:rPr>
              <a:t> </a:t>
            </a:r>
            <a:r>
              <a:rPr sz="2800" dirty="0">
                <a:latin typeface="Calibri"/>
                <a:cs typeface="Calibri"/>
              </a:rPr>
              <a:t>here</a:t>
            </a:r>
            <a:r>
              <a:rPr sz="2800" spc="-114" dirty="0">
                <a:latin typeface="Times New Roman"/>
                <a:cs typeface="Times New Roman"/>
              </a:rPr>
              <a:t> </a:t>
            </a:r>
            <a:r>
              <a:rPr sz="2800" spc="-25" dirty="0">
                <a:latin typeface="Calibri"/>
                <a:cs typeface="Calibri"/>
              </a:rPr>
              <a:t>in</a:t>
            </a:r>
            <a:r>
              <a:rPr sz="2800" spc="-25" dirty="0">
                <a:latin typeface="Times New Roman"/>
                <a:cs typeface="Times New Roman"/>
              </a:rPr>
              <a:t> 	</a:t>
            </a:r>
            <a:r>
              <a:rPr sz="2800" dirty="0">
                <a:latin typeface="Calibri"/>
                <a:cs typeface="Calibri"/>
              </a:rPr>
              <a:t>Ireland</a:t>
            </a:r>
            <a:r>
              <a:rPr sz="2800" spc="-175" dirty="0">
                <a:latin typeface="Times New Roman"/>
                <a:cs typeface="Times New Roman"/>
              </a:rPr>
              <a:t> </a:t>
            </a:r>
            <a:r>
              <a:rPr sz="2800" spc="-50" dirty="0">
                <a:latin typeface="Calibri"/>
                <a:cs typeface="Calibri"/>
              </a:rPr>
              <a:t>?</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67717" y="242138"/>
            <a:ext cx="11228705" cy="690574"/>
          </a:xfrm>
          <a:prstGeom prst="rect">
            <a:avLst/>
          </a:prstGeom>
        </p:spPr>
        <p:txBody>
          <a:bodyPr vert="horz" wrap="square" lIns="0" tIns="13335" rIns="0" bIns="0" rtlCol="0">
            <a:spAutoFit/>
          </a:bodyPr>
          <a:lstStyle/>
          <a:p>
            <a:pPr marL="12700">
              <a:lnSpc>
                <a:spcPct val="100000"/>
              </a:lnSpc>
              <a:spcBef>
                <a:spcPts val="105"/>
              </a:spcBef>
            </a:pPr>
            <a:r>
              <a:rPr sz="2400" b="1" spc="-55" dirty="0"/>
              <a:t>What</a:t>
            </a:r>
            <a:r>
              <a:rPr sz="2400" b="1" spc="-220" dirty="0">
                <a:latin typeface="Times New Roman"/>
                <a:cs typeface="Times New Roman"/>
              </a:rPr>
              <a:t> </a:t>
            </a:r>
            <a:r>
              <a:rPr sz="2400" b="1" spc="-40" dirty="0"/>
              <a:t>about</a:t>
            </a:r>
            <a:r>
              <a:rPr sz="2400" b="1" spc="-204" dirty="0">
                <a:latin typeface="Times New Roman"/>
                <a:cs typeface="Times New Roman"/>
              </a:rPr>
              <a:t> </a:t>
            </a:r>
            <a:r>
              <a:rPr sz="2400" b="1" spc="-130" dirty="0"/>
              <a:t>L</a:t>
            </a:r>
            <a:r>
              <a:rPr lang="en-IE" sz="2400" b="1" spc="-130" dirty="0" err="1"/>
              <a:t>ocal</a:t>
            </a:r>
            <a:r>
              <a:rPr lang="en-IE" sz="2400" b="1" spc="-130" dirty="0"/>
              <a:t> </a:t>
            </a:r>
            <a:r>
              <a:rPr sz="2400" b="1" spc="-130" dirty="0"/>
              <a:t>V</a:t>
            </a:r>
            <a:r>
              <a:rPr lang="en-IE" sz="2400" b="1" spc="-130" dirty="0" err="1"/>
              <a:t>aginal</a:t>
            </a:r>
            <a:r>
              <a:rPr lang="en-IE" sz="2400" b="1" spc="-130" dirty="0"/>
              <a:t> </a:t>
            </a:r>
            <a:r>
              <a:rPr sz="2400" b="1" spc="-130" dirty="0"/>
              <a:t>E</a:t>
            </a:r>
            <a:r>
              <a:rPr lang="en-IE" sz="2400" b="1" spc="-130" dirty="0" err="1"/>
              <a:t>strogen</a:t>
            </a:r>
            <a:r>
              <a:rPr sz="2400" b="1" spc="-200" dirty="0">
                <a:latin typeface="Times New Roman"/>
                <a:cs typeface="Times New Roman"/>
              </a:rPr>
              <a:t> </a:t>
            </a:r>
            <a:r>
              <a:rPr sz="2400" b="1" spc="-50" dirty="0"/>
              <a:t>for</a:t>
            </a:r>
            <a:r>
              <a:rPr sz="2400" b="1" spc="-215" dirty="0">
                <a:latin typeface="Times New Roman"/>
                <a:cs typeface="Times New Roman"/>
              </a:rPr>
              <a:t> </a:t>
            </a:r>
            <a:r>
              <a:rPr sz="2400" b="1" spc="-35" dirty="0"/>
              <a:t>people</a:t>
            </a:r>
            <a:r>
              <a:rPr sz="2400" b="1" spc="-220" dirty="0">
                <a:latin typeface="Times New Roman"/>
                <a:cs typeface="Times New Roman"/>
              </a:rPr>
              <a:t> </a:t>
            </a:r>
            <a:r>
              <a:rPr sz="2400" b="1" dirty="0"/>
              <a:t>on</a:t>
            </a:r>
            <a:r>
              <a:rPr sz="2400" b="1" spc="-215" dirty="0">
                <a:latin typeface="Times New Roman"/>
                <a:cs typeface="Times New Roman"/>
              </a:rPr>
              <a:t> </a:t>
            </a:r>
            <a:r>
              <a:rPr sz="2400" b="1" spc="-50" dirty="0"/>
              <a:t>Adjuvant</a:t>
            </a:r>
            <a:r>
              <a:rPr sz="2400" b="1" spc="-204" dirty="0">
                <a:latin typeface="Times New Roman"/>
                <a:cs typeface="Times New Roman"/>
              </a:rPr>
              <a:t> </a:t>
            </a:r>
            <a:r>
              <a:rPr sz="2400" b="1" spc="-10" dirty="0"/>
              <a:t>Therapies</a:t>
            </a:r>
            <a:r>
              <a:rPr spc="-10"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60</a:t>
            </a:fld>
            <a:endParaRPr spc="-25" dirty="0"/>
          </a:p>
        </p:txBody>
      </p:sp>
      <p:sp>
        <p:nvSpPr>
          <p:cNvPr id="3" name="object 3"/>
          <p:cNvSpPr txBox="1"/>
          <p:nvPr/>
        </p:nvSpPr>
        <p:spPr>
          <a:xfrm>
            <a:off x="267715" y="1080643"/>
            <a:ext cx="11303000" cy="4385945"/>
          </a:xfrm>
          <a:prstGeom prst="rect">
            <a:avLst/>
          </a:prstGeom>
        </p:spPr>
        <p:txBody>
          <a:bodyPr vert="horz" wrap="square" lIns="0" tIns="47625" rIns="0" bIns="0" rtlCol="0">
            <a:spAutoFit/>
          </a:bodyPr>
          <a:lstStyle/>
          <a:p>
            <a:pPr marL="241300" marR="579120" indent="-228600">
              <a:lnSpc>
                <a:spcPts val="2160"/>
              </a:lnSpc>
              <a:spcBef>
                <a:spcPts val="375"/>
              </a:spcBef>
              <a:buFont typeface="Arial"/>
              <a:buChar char="•"/>
              <a:tabLst>
                <a:tab pos="241300" algn="l"/>
              </a:tabLst>
            </a:pPr>
            <a:r>
              <a:rPr sz="2000" spc="-60" dirty="0">
                <a:latin typeface="Calibri"/>
                <a:cs typeface="Calibri"/>
              </a:rPr>
              <a:t>LVE</a:t>
            </a:r>
            <a:r>
              <a:rPr sz="2000" spc="-65" dirty="0">
                <a:latin typeface="Times New Roman"/>
                <a:cs typeface="Times New Roman"/>
              </a:rPr>
              <a:t> </a:t>
            </a:r>
            <a:r>
              <a:rPr sz="2000" dirty="0">
                <a:latin typeface="Calibri"/>
                <a:cs typeface="Calibri"/>
              </a:rPr>
              <a:t>can</a:t>
            </a:r>
            <a:r>
              <a:rPr sz="2000" spc="-105" dirty="0">
                <a:latin typeface="Times New Roman"/>
                <a:cs typeface="Times New Roman"/>
              </a:rPr>
              <a:t> </a:t>
            </a:r>
            <a:r>
              <a:rPr sz="2000" dirty="0">
                <a:latin typeface="Calibri"/>
                <a:cs typeface="Calibri"/>
              </a:rPr>
              <a:t>be</a:t>
            </a:r>
            <a:r>
              <a:rPr sz="2000" spc="-90" dirty="0">
                <a:latin typeface="Times New Roman"/>
                <a:cs typeface="Times New Roman"/>
              </a:rPr>
              <a:t> </a:t>
            </a:r>
            <a:r>
              <a:rPr sz="2000" spc="-10" dirty="0">
                <a:latin typeface="Calibri"/>
                <a:cs typeface="Calibri"/>
              </a:rPr>
              <a:t>considered</a:t>
            </a:r>
            <a:r>
              <a:rPr sz="2000" spc="-85" dirty="0">
                <a:latin typeface="Times New Roman"/>
                <a:cs typeface="Times New Roman"/>
              </a:rPr>
              <a:t> </a:t>
            </a:r>
            <a:r>
              <a:rPr sz="2000" dirty="0">
                <a:latin typeface="Calibri"/>
                <a:cs typeface="Calibri"/>
              </a:rPr>
              <a:t>in</a:t>
            </a:r>
            <a:r>
              <a:rPr sz="2000" spc="-80" dirty="0">
                <a:latin typeface="Times New Roman"/>
                <a:cs typeface="Times New Roman"/>
              </a:rPr>
              <a:t> </a:t>
            </a:r>
            <a:r>
              <a:rPr sz="2000" dirty="0">
                <a:latin typeface="Calibri"/>
                <a:cs typeface="Calibri"/>
              </a:rPr>
              <a:t>women</a:t>
            </a:r>
            <a:r>
              <a:rPr sz="2000" spc="-80" dirty="0">
                <a:latin typeface="Times New Roman"/>
                <a:cs typeface="Times New Roman"/>
              </a:rPr>
              <a:t> </a:t>
            </a:r>
            <a:r>
              <a:rPr sz="2000" dirty="0">
                <a:latin typeface="Calibri"/>
                <a:cs typeface="Calibri"/>
              </a:rPr>
              <a:t>who</a:t>
            </a:r>
            <a:r>
              <a:rPr sz="2000" spc="-100" dirty="0">
                <a:latin typeface="Times New Roman"/>
                <a:cs typeface="Times New Roman"/>
              </a:rPr>
              <a:t> </a:t>
            </a:r>
            <a:r>
              <a:rPr sz="2000" dirty="0">
                <a:latin typeface="Calibri"/>
                <a:cs typeface="Calibri"/>
              </a:rPr>
              <a:t>have</a:t>
            </a:r>
            <a:r>
              <a:rPr sz="2000" spc="-60" dirty="0">
                <a:latin typeface="Times New Roman"/>
                <a:cs typeface="Times New Roman"/>
              </a:rPr>
              <a:t> </a:t>
            </a:r>
            <a:r>
              <a:rPr sz="2000" spc="-10" dirty="0">
                <a:latin typeface="Calibri"/>
                <a:cs typeface="Calibri"/>
              </a:rPr>
              <a:t>estrogen</a:t>
            </a:r>
            <a:r>
              <a:rPr sz="2000" spc="-85" dirty="0">
                <a:latin typeface="Times New Roman"/>
                <a:cs typeface="Times New Roman"/>
              </a:rPr>
              <a:t> </a:t>
            </a:r>
            <a:r>
              <a:rPr sz="2000" spc="-10" dirty="0">
                <a:latin typeface="Calibri"/>
                <a:cs typeface="Calibri"/>
              </a:rPr>
              <a:t>negative</a:t>
            </a:r>
            <a:r>
              <a:rPr sz="2000" spc="-65" dirty="0">
                <a:latin typeface="Times New Roman"/>
                <a:cs typeface="Times New Roman"/>
              </a:rPr>
              <a:t> </a:t>
            </a:r>
            <a:r>
              <a:rPr sz="2000" dirty="0">
                <a:latin typeface="Calibri"/>
                <a:cs typeface="Calibri"/>
              </a:rPr>
              <a:t>tumours</a:t>
            </a:r>
            <a:r>
              <a:rPr sz="2000" spc="-90" dirty="0">
                <a:latin typeface="Times New Roman"/>
                <a:cs typeface="Times New Roman"/>
              </a:rPr>
              <a:t> </a:t>
            </a:r>
            <a:r>
              <a:rPr sz="2000" dirty="0">
                <a:latin typeface="Calibri"/>
                <a:cs typeface="Calibri"/>
              </a:rPr>
              <a:t>or</a:t>
            </a:r>
            <a:r>
              <a:rPr sz="2000" spc="-80" dirty="0">
                <a:latin typeface="Times New Roman"/>
                <a:cs typeface="Times New Roman"/>
              </a:rPr>
              <a:t> </a:t>
            </a:r>
            <a:r>
              <a:rPr sz="2000" dirty="0">
                <a:latin typeface="Calibri"/>
                <a:cs typeface="Calibri"/>
              </a:rPr>
              <a:t>who</a:t>
            </a:r>
            <a:r>
              <a:rPr sz="2000" spc="-100" dirty="0">
                <a:latin typeface="Times New Roman"/>
                <a:cs typeface="Times New Roman"/>
              </a:rPr>
              <a:t> </a:t>
            </a:r>
            <a:r>
              <a:rPr sz="2000" dirty="0">
                <a:latin typeface="Calibri"/>
                <a:cs typeface="Calibri"/>
              </a:rPr>
              <a:t>are</a:t>
            </a:r>
            <a:r>
              <a:rPr sz="2000" spc="-80" dirty="0">
                <a:latin typeface="Times New Roman"/>
                <a:cs typeface="Times New Roman"/>
              </a:rPr>
              <a:t> </a:t>
            </a:r>
            <a:r>
              <a:rPr sz="2000" dirty="0">
                <a:latin typeface="Calibri"/>
                <a:cs typeface="Calibri"/>
              </a:rPr>
              <a:t>taking</a:t>
            </a:r>
            <a:r>
              <a:rPr sz="2000" spc="-80" dirty="0">
                <a:latin typeface="Times New Roman"/>
                <a:cs typeface="Times New Roman"/>
              </a:rPr>
              <a:t> </a:t>
            </a:r>
            <a:r>
              <a:rPr sz="2000" spc="-10" dirty="0">
                <a:latin typeface="Calibri"/>
                <a:cs typeface="Calibri"/>
              </a:rPr>
              <a:t>tamoxifen,</a:t>
            </a:r>
            <a:r>
              <a:rPr sz="2000" spc="-75" dirty="0">
                <a:latin typeface="Times New Roman"/>
                <a:cs typeface="Times New Roman"/>
              </a:rPr>
              <a:t> </a:t>
            </a:r>
            <a:r>
              <a:rPr sz="2000" spc="-25" dirty="0">
                <a:latin typeface="Calibri"/>
                <a:cs typeface="Calibri"/>
              </a:rPr>
              <a:t>it</a:t>
            </a:r>
            <a:r>
              <a:rPr sz="2000" spc="-25" dirty="0">
                <a:latin typeface="Times New Roman"/>
                <a:cs typeface="Times New Roman"/>
              </a:rPr>
              <a:t> </a:t>
            </a:r>
            <a:r>
              <a:rPr sz="2000" dirty="0">
                <a:latin typeface="Calibri"/>
                <a:cs typeface="Calibri"/>
              </a:rPr>
              <a:t>should</a:t>
            </a:r>
            <a:r>
              <a:rPr sz="2000" spc="-80" dirty="0">
                <a:latin typeface="Times New Roman"/>
                <a:cs typeface="Times New Roman"/>
              </a:rPr>
              <a:t> </a:t>
            </a:r>
            <a:r>
              <a:rPr sz="2000" dirty="0">
                <a:latin typeface="Calibri"/>
                <a:cs typeface="Calibri"/>
              </a:rPr>
              <a:t>be</a:t>
            </a:r>
            <a:r>
              <a:rPr sz="2000" spc="-90" dirty="0">
                <a:latin typeface="Times New Roman"/>
                <a:cs typeface="Times New Roman"/>
              </a:rPr>
              <a:t> </a:t>
            </a:r>
            <a:r>
              <a:rPr sz="2000" spc="-10" dirty="0">
                <a:latin typeface="Calibri"/>
                <a:cs typeface="Calibri"/>
              </a:rPr>
              <a:t>discussed</a:t>
            </a:r>
            <a:r>
              <a:rPr sz="2000" spc="-65" dirty="0">
                <a:latin typeface="Times New Roman"/>
                <a:cs typeface="Times New Roman"/>
              </a:rPr>
              <a:t> </a:t>
            </a:r>
            <a:r>
              <a:rPr sz="2000" dirty="0">
                <a:latin typeface="Calibri"/>
                <a:cs typeface="Calibri"/>
              </a:rPr>
              <a:t>with</a:t>
            </a:r>
            <a:r>
              <a:rPr sz="2000" spc="-80" dirty="0">
                <a:latin typeface="Times New Roman"/>
                <a:cs typeface="Times New Roman"/>
              </a:rPr>
              <a:t> </a:t>
            </a:r>
            <a:r>
              <a:rPr sz="2000" dirty="0">
                <a:latin typeface="Calibri"/>
                <a:cs typeface="Calibri"/>
              </a:rPr>
              <a:t>the</a:t>
            </a:r>
            <a:r>
              <a:rPr sz="2000" spc="-80" dirty="0">
                <a:latin typeface="Times New Roman"/>
                <a:cs typeface="Times New Roman"/>
              </a:rPr>
              <a:t> </a:t>
            </a:r>
            <a:r>
              <a:rPr sz="2000" spc="-10" dirty="0">
                <a:latin typeface="Calibri"/>
                <a:cs typeface="Calibri"/>
              </a:rPr>
              <a:t>relevant</a:t>
            </a:r>
            <a:r>
              <a:rPr sz="2000" spc="-65" dirty="0">
                <a:latin typeface="Times New Roman"/>
                <a:cs typeface="Times New Roman"/>
              </a:rPr>
              <a:t> </a:t>
            </a:r>
            <a:r>
              <a:rPr sz="2000" dirty="0">
                <a:latin typeface="Calibri"/>
                <a:cs typeface="Calibri"/>
              </a:rPr>
              <a:t>oncology</a:t>
            </a:r>
            <a:r>
              <a:rPr sz="2000" spc="-120" dirty="0">
                <a:latin typeface="Times New Roman"/>
                <a:cs typeface="Times New Roman"/>
              </a:rPr>
              <a:t> </a:t>
            </a:r>
            <a:r>
              <a:rPr sz="2000" spc="-20" dirty="0">
                <a:latin typeface="Calibri"/>
                <a:cs typeface="Calibri"/>
              </a:rPr>
              <a:t>team</a:t>
            </a:r>
            <a:endParaRPr sz="2000" dirty="0">
              <a:latin typeface="Calibri"/>
              <a:cs typeface="Calibri"/>
            </a:endParaRPr>
          </a:p>
          <a:p>
            <a:pPr marL="240665" indent="-227965">
              <a:lnSpc>
                <a:spcPct val="100000"/>
              </a:lnSpc>
              <a:spcBef>
                <a:spcPts val="725"/>
              </a:spcBef>
              <a:buFont typeface="Arial"/>
              <a:buChar char="•"/>
              <a:tabLst>
                <a:tab pos="240665" algn="l"/>
              </a:tabLst>
            </a:pPr>
            <a:r>
              <a:rPr sz="2000" spc="-60" dirty="0">
                <a:latin typeface="Calibri"/>
                <a:cs typeface="Calibri"/>
              </a:rPr>
              <a:t>LVE</a:t>
            </a:r>
            <a:r>
              <a:rPr sz="2000" spc="-65" dirty="0">
                <a:latin typeface="Times New Roman"/>
                <a:cs typeface="Times New Roman"/>
              </a:rPr>
              <a:t> </a:t>
            </a:r>
            <a:r>
              <a:rPr sz="2000" dirty="0">
                <a:latin typeface="Calibri"/>
                <a:cs typeface="Calibri"/>
              </a:rPr>
              <a:t>should</a:t>
            </a:r>
            <a:r>
              <a:rPr sz="2000" spc="-100" dirty="0">
                <a:latin typeface="Times New Roman"/>
                <a:cs typeface="Times New Roman"/>
              </a:rPr>
              <a:t> </a:t>
            </a:r>
            <a:r>
              <a:rPr sz="2000" dirty="0">
                <a:latin typeface="Calibri"/>
                <a:cs typeface="Calibri"/>
              </a:rPr>
              <a:t>not</a:t>
            </a:r>
            <a:r>
              <a:rPr sz="2000" spc="-85" dirty="0">
                <a:latin typeface="Times New Roman"/>
                <a:cs typeface="Times New Roman"/>
              </a:rPr>
              <a:t> </a:t>
            </a:r>
            <a:r>
              <a:rPr sz="2000" dirty="0">
                <a:latin typeface="Calibri"/>
                <a:cs typeface="Calibri"/>
              </a:rPr>
              <a:t>be</a:t>
            </a:r>
            <a:r>
              <a:rPr sz="2000" spc="-85" dirty="0">
                <a:latin typeface="Times New Roman"/>
                <a:cs typeface="Times New Roman"/>
              </a:rPr>
              <a:t> </a:t>
            </a:r>
            <a:r>
              <a:rPr sz="2000" dirty="0">
                <a:latin typeface="Calibri"/>
                <a:cs typeface="Calibri"/>
              </a:rPr>
              <a:t>used</a:t>
            </a:r>
            <a:r>
              <a:rPr sz="2000" spc="-75" dirty="0">
                <a:latin typeface="Times New Roman"/>
                <a:cs typeface="Times New Roman"/>
              </a:rPr>
              <a:t> </a:t>
            </a:r>
            <a:r>
              <a:rPr sz="2000" dirty="0">
                <a:latin typeface="Calibri"/>
                <a:cs typeface="Calibri"/>
              </a:rPr>
              <a:t>in</a:t>
            </a:r>
            <a:r>
              <a:rPr sz="2000" spc="-75" dirty="0">
                <a:latin typeface="Times New Roman"/>
                <a:cs typeface="Times New Roman"/>
              </a:rPr>
              <a:t> </a:t>
            </a:r>
            <a:r>
              <a:rPr sz="2000" dirty="0">
                <a:latin typeface="Calibri"/>
                <a:cs typeface="Calibri"/>
              </a:rPr>
              <a:t>women</a:t>
            </a:r>
            <a:r>
              <a:rPr sz="2000" spc="-75" dirty="0">
                <a:latin typeface="Times New Roman"/>
                <a:cs typeface="Times New Roman"/>
              </a:rPr>
              <a:t> </a:t>
            </a:r>
            <a:r>
              <a:rPr sz="2000" dirty="0">
                <a:latin typeface="Calibri"/>
                <a:cs typeface="Calibri"/>
              </a:rPr>
              <a:t>taking</a:t>
            </a:r>
            <a:r>
              <a:rPr sz="2000" spc="-75" dirty="0">
                <a:latin typeface="Times New Roman"/>
                <a:cs typeface="Times New Roman"/>
              </a:rPr>
              <a:t> </a:t>
            </a:r>
            <a:r>
              <a:rPr sz="2000" spc="-10" dirty="0">
                <a:latin typeface="Calibri"/>
                <a:cs typeface="Calibri"/>
              </a:rPr>
              <a:t>aromatase</a:t>
            </a:r>
            <a:r>
              <a:rPr sz="2000" spc="-60" dirty="0">
                <a:latin typeface="Times New Roman"/>
                <a:cs typeface="Times New Roman"/>
              </a:rPr>
              <a:t> </a:t>
            </a:r>
            <a:r>
              <a:rPr sz="2000" spc="-10" dirty="0">
                <a:latin typeface="Calibri"/>
                <a:cs typeface="Calibri"/>
              </a:rPr>
              <a:t>inhibitors.</a:t>
            </a:r>
            <a:endParaRPr sz="2000" dirty="0">
              <a:latin typeface="Calibri"/>
              <a:cs typeface="Calibri"/>
            </a:endParaRPr>
          </a:p>
          <a:p>
            <a:pPr marL="241300" marR="5080" indent="-228600">
              <a:lnSpc>
                <a:spcPts val="2160"/>
              </a:lnSpc>
              <a:spcBef>
                <a:spcPts val="1040"/>
              </a:spcBef>
              <a:buFont typeface="Arial"/>
              <a:buChar char="•"/>
              <a:tabLst>
                <a:tab pos="241300" algn="l"/>
              </a:tabLst>
            </a:pPr>
            <a:r>
              <a:rPr sz="2000" spc="-20" dirty="0">
                <a:latin typeface="Calibri"/>
                <a:cs typeface="Calibri"/>
              </a:rPr>
              <a:t>Ospemifene</a:t>
            </a:r>
            <a:r>
              <a:rPr sz="2000" spc="-80" dirty="0">
                <a:latin typeface="Times New Roman"/>
                <a:cs typeface="Times New Roman"/>
              </a:rPr>
              <a:t> </a:t>
            </a:r>
            <a:r>
              <a:rPr sz="2000" dirty="0">
                <a:latin typeface="Calibri"/>
                <a:cs typeface="Calibri"/>
              </a:rPr>
              <a:t>is</a:t>
            </a:r>
            <a:r>
              <a:rPr sz="2000" spc="-65" dirty="0">
                <a:latin typeface="Times New Roman"/>
                <a:cs typeface="Times New Roman"/>
              </a:rPr>
              <a:t> </a:t>
            </a:r>
            <a:r>
              <a:rPr sz="2000" spc="-10" dirty="0">
                <a:latin typeface="Calibri"/>
                <a:cs typeface="Calibri"/>
              </a:rPr>
              <a:t>licensed</a:t>
            </a:r>
            <a:r>
              <a:rPr sz="2000" spc="-70" dirty="0">
                <a:latin typeface="Times New Roman"/>
                <a:cs typeface="Times New Roman"/>
              </a:rPr>
              <a:t> </a:t>
            </a:r>
            <a:r>
              <a:rPr sz="2000" dirty="0">
                <a:latin typeface="Calibri"/>
                <a:cs typeface="Calibri"/>
              </a:rPr>
              <a:t>for</a:t>
            </a:r>
            <a:r>
              <a:rPr sz="2000" spc="-85" dirty="0">
                <a:latin typeface="Times New Roman"/>
                <a:cs typeface="Times New Roman"/>
              </a:rPr>
              <a:t> </a:t>
            </a:r>
            <a:r>
              <a:rPr sz="2000" dirty="0">
                <a:latin typeface="Calibri"/>
                <a:cs typeface="Calibri"/>
              </a:rPr>
              <a:t>use</a:t>
            </a:r>
            <a:r>
              <a:rPr sz="2000" spc="-80" dirty="0">
                <a:latin typeface="Times New Roman"/>
                <a:cs typeface="Times New Roman"/>
              </a:rPr>
              <a:t> </a:t>
            </a:r>
            <a:r>
              <a:rPr sz="2000" dirty="0">
                <a:latin typeface="Calibri"/>
                <a:cs typeface="Calibri"/>
              </a:rPr>
              <a:t>in</a:t>
            </a:r>
            <a:r>
              <a:rPr sz="2000" spc="-85" dirty="0">
                <a:latin typeface="Times New Roman"/>
                <a:cs typeface="Times New Roman"/>
              </a:rPr>
              <a:t> </a:t>
            </a:r>
            <a:r>
              <a:rPr sz="2000" dirty="0">
                <a:latin typeface="Calibri"/>
                <a:cs typeface="Calibri"/>
              </a:rPr>
              <a:t>women</a:t>
            </a:r>
            <a:r>
              <a:rPr sz="2000" spc="-75" dirty="0">
                <a:latin typeface="Times New Roman"/>
                <a:cs typeface="Times New Roman"/>
              </a:rPr>
              <a:t> </a:t>
            </a:r>
            <a:r>
              <a:rPr sz="2000" dirty="0">
                <a:latin typeface="Calibri"/>
                <a:cs typeface="Calibri"/>
              </a:rPr>
              <a:t>who</a:t>
            </a:r>
            <a:r>
              <a:rPr sz="2000" spc="-80" dirty="0">
                <a:latin typeface="Times New Roman"/>
                <a:cs typeface="Times New Roman"/>
              </a:rPr>
              <a:t> </a:t>
            </a:r>
            <a:r>
              <a:rPr sz="2000" spc="-10" dirty="0">
                <a:latin typeface="Calibri"/>
                <a:cs typeface="Calibri"/>
              </a:rPr>
              <a:t>have</a:t>
            </a:r>
            <a:r>
              <a:rPr sz="2000" spc="-75" dirty="0">
                <a:latin typeface="Times New Roman"/>
                <a:cs typeface="Times New Roman"/>
              </a:rPr>
              <a:t> </a:t>
            </a:r>
            <a:r>
              <a:rPr sz="2000" spc="-10" dirty="0">
                <a:latin typeface="Calibri"/>
                <a:cs typeface="Calibri"/>
              </a:rPr>
              <a:t>completed</a:t>
            </a:r>
            <a:r>
              <a:rPr sz="2000" spc="-85" dirty="0">
                <a:latin typeface="Times New Roman"/>
                <a:cs typeface="Times New Roman"/>
              </a:rPr>
              <a:t> </a:t>
            </a:r>
            <a:r>
              <a:rPr sz="2000" dirty="0">
                <a:latin typeface="Calibri"/>
                <a:cs typeface="Calibri"/>
              </a:rPr>
              <a:t>their</a:t>
            </a:r>
            <a:r>
              <a:rPr sz="2000" spc="-65" dirty="0">
                <a:latin typeface="Times New Roman"/>
                <a:cs typeface="Times New Roman"/>
              </a:rPr>
              <a:t> </a:t>
            </a:r>
            <a:r>
              <a:rPr sz="2000" spc="-10" dirty="0">
                <a:latin typeface="Calibri"/>
                <a:cs typeface="Calibri"/>
              </a:rPr>
              <a:t>breast</a:t>
            </a:r>
            <a:r>
              <a:rPr sz="2000" spc="-65" dirty="0">
                <a:latin typeface="Times New Roman"/>
                <a:cs typeface="Times New Roman"/>
              </a:rPr>
              <a:t> </a:t>
            </a:r>
            <a:r>
              <a:rPr sz="2000" dirty="0">
                <a:latin typeface="Calibri"/>
                <a:cs typeface="Calibri"/>
              </a:rPr>
              <a:t>cancer</a:t>
            </a:r>
            <a:r>
              <a:rPr sz="2000" spc="-90" dirty="0">
                <a:latin typeface="Times New Roman"/>
                <a:cs typeface="Times New Roman"/>
              </a:rPr>
              <a:t> </a:t>
            </a:r>
            <a:r>
              <a:rPr sz="2000" spc="-25" dirty="0">
                <a:latin typeface="Calibri"/>
                <a:cs typeface="Calibri"/>
              </a:rPr>
              <a:t>therapy.</a:t>
            </a:r>
            <a:r>
              <a:rPr sz="2000" spc="-95" dirty="0">
                <a:latin typeface="Times New Roman"/>
                <a:cs typeface="Times New Roman"/>
              </a:rPr>
              <a:t> </a:t>
            </a:r>
            <a:r>
              <a:rPr sz="2000" dirty="0">
                <a:latin typeface="Calibri"/>
                <a:cs typeface="Calibri"/>
              </a:rPr>
              <a:t>But</a:t>
            </a:r>
            <a:r>
              <a:rPr sz="2000" spc="-85" dirty="0">
                <a:latin typeface="Times New Roman"/>
                <a:cs typeface="Times New Roman"/>
              </a:rPr>
              <a:t> </a:t>
            </a:r>
            <a:r>
              <a:rPr sz="2000" dirty="0">
                <a:latin typeface="Calibri"/>
                <a:cs typeface="Calibri"/>
              </a:rPr>
              <a:t>there</a:t>
            </a:r>
            <a:r>
              <a:rPr sz="2000" spc="-75" dirty="0">
                <a:latin typeface="Times New Roman"/>
                <a:cs typeface="Times New Roman"/>
              </a:rPr>
              <a:t> </a:t>
            </a:r>
            <a:r>
              <a:rPr sz="2000" spc="-25" dirty="0">
                <a:latin typeface="Calibri"/>
                <a:cs typeface="Calibri"/>
              </a:rPr>
              <a:t>is</a:t>
            </a:r>
            <a:r>
              <a:rPr sz="2000" spc="-25" dirty="0">
                <a:latin typeface="Times New Roman"/>
                <a:cs typeface="Times New Roman"/>
              </a:rPr>
              <a:t> </a:t>
            </a:r>
            <a:r>
              <a:rPr sz="2000" dirty="0">
                <a:latin typeface="Calibri"/>
                <a:cs typeface="Calibri"/>
              </a:rPr>
              <a:t>limited</a:t>
            </a:r>
            <a:r>
              <a:rPr sz="2000" spc="-65" dirty="0">
                <a:latin typeface="Times New Roman"/>
                <a:cs typeface="Times New Roman"/>
              </a:rPr>
              <a:t> </a:t>
            </a:r>
            <a:r>
              <a:rPr sz="2000" spc="-10" dirty="0">
                <a:latin typeface="Calibri"/>
                <a:cs typeface="Calibri"/>
              </a:rPr>
              <a:t>long-term</a:t>
            </a:r>
            <a:r>
              <a:rPr sz="2000" spc="-100" dirty="0">
                <a:latin typeface="Times New Roman"/>
                <a:cs typeface="Times New Roman"/>
              </a:rPr>
              <a:t> </a:t>
            </a:r>
            <a:r>
              <a:rPr sz="2000" spc="-10" dirty="0">
                <a:latin typeface="Calibri"/>
                <a:cs typeface="Calibri"/>
              </a:rPr>
              <a:t>safety</a:t>
            </a:r>
            <a:r>
              <a:rPr sz="2000" spc="-80" dirty="0">
                <a:latin typeface="Times New Roman"/>
                <a:cs typeface="Times New Roman"/>
              </a:rPr>
              <a:t> </a:t>
            </a:r>
            <a:r>
              <a:rPr sz="2000" dirty="0">
                <a:latin typeface="Calibri"/>
                <a:cs typeface="Calibri"/>
              </a:rPr>
              <a:t>data</a:t>
            </a:r>
            <a:r>
              <a:rPr sz="2000" spc="-90" dirty="0">
                <a:latin typeface="Times New Roman"/>
                <a:cs typeface="Times New Roman"/>
              </a:rPr>
              <a:t> </a:t>
            </a:r>
            <a:r>
              <a:rPr sz="2000" dirty="0">
                <a:latin typeface="Calibri"/>
                <a:cs typeface="Calibri"/>
              </a:rPr>
              <a:t>from</a:t>
            </a:r>
            <a:r>
              <a:rPr sz="2000" spc="-75" dirty="0">
                <a:latin typeface="Times New Roman"/>
                <a:cs typeface="Times New Roman"/>
              </a:rPr>
              <a:t> </a:t>
            </a:r>
            <a:r>
              <a:rPr sz="2000" dirty="0">
                <a:latin typeface="Calibri"/>
                <a:cs typeface="Calibri"/>
              </a:rPr>
              <a:t>clinical</a:t>
            </a:r>
            <a:r>
              <a:rPr sz="2000" spc="-85" dirty="0">
                <a:latin typeface="Times New Roman"/>
                <a:cs typeface="Times New Roman"/>
              </a:rPr>
              <a:t> </a:t>
            </a:r>
            <a:r>
              <a:rPr sz="2000" dirty="0">
                <a:latin typeface="Calibri"/>
                <a:cs typeface="Calibri"/>
              </a:rPr>
              <a:t>trials</a:t>
            </a:r>
            <a:r>
              <a:rPr sz="2000" spc="-70" dirty="0">
                <a:latin typeface="Times New Roman"/>
                <a:cs typeface="Times New Roman"/>
              </a:rPr>
              <a:t> </a:t>
            </a:r>
            <a:r>
              <a:rPr sz="2000" dirty="0">
                <a:latin typeface="Calibri"/>
                <a:cs typeface="Calibri"/>
              </a:rPr>
              <a:t>so</a:t>
            </a:r>
            <a:r>
              <a:rPr sz="2000" spc="-85" dirty="0">
                <a:latin typeface="Times New Roman"/>
                <a:cs typeface="Times New Roman"/>
              </a:rPr>
              <a:t> </a:t>
            </a:r>
            <a:r>
              <a:rPr sz="2000" dirty="0">
                <a:latin typeface="Calibri"/>
                <a:cs typeface="Calibri"/>
              </a:rPr>
              <a:t>it</a:t>
            </a:r>
            <a:r>
              <a:rPr sz="2000" spc="-85" dirty="0">
                <a:latin typeface="Times New Roman"/>
                <a:cs typeface="Times New Roman"/>
              </a:rPr>
              <a:t> </a:t>
            </a:r>
            <a:r>
              <a:rPr sz="2000" dirty="0">
                <a:latin typeface="Calibri"/>
                <a:cs typeface="Calibri"/>
              </a:rPr>
              <a:t>is</a:t>
            </a:r>
            <a:r>
              <a:rPr sz="2000" spc="-80" dirty="0">
                <a:latin typeface="Times New Roman"/>
                <a:cs typeface="Times New Roman"/>
              </a:rPr>
              <a:t> </a:t>
            </a:r>
            <a:r>
              <a:rPr sz="2000" spc="-10" dirty="0">
                <a:latin typeface="Calibri"/>
                <a:cs typeface="Calibri"/>
              </a:rPr>
              <a:t>best</a:t>
            </a:r>
            <a:r>
              <a:rPr sz="2000" spc="-85" dirty="0">
                <a:latin typeface="Times New Roman"/>
                <a:cs typeface="Times New Roman"/>
              </a:rPr>
              <a:t> </a:t>
            </a:r>
            <a:r>
              <a:rPr sz="2000" dirty="0">
                <a:latin typeface="Calibri"/>
                <a:cs typeface="Calibri"/>
              </a:rPr>
              <a:t>to</a:t>
            </a:r>
            <a:r>
              <a:rPr sz="2000" spc="-85" dirty="0">
                <a:latin typeface="Times New Roman"/>
                <a:cs typeface="Times New Roman"/>
              </a:rPr>
              <a:t> </a:t>
            </a:r>
            <a:r>
              <a:rPr sz="2000" spc="-10" dirty="0">
                <a:latin typeface="Calibri"/>
                <a:cs typeface="Calibri"/>
              </a:rPr>
              <a:t>inform</a:t>
            </a:r>
            <a:r>
              <a:rPr sz="2000" spc="-100" dirty="0">
                <a:latin typeface="Times New Roman"/>
                <a:cs typeface="Times New Roman"/>
              </a:rPr>
              <a:t> </a:t>
            </a:r>
            <a:r>
              <a:rPr sz="2000" dirty="0">
                <a:latin typeface="Calibri"/>
                <a:cs typeface="Calibri"/>
              </a:rPr>
              <a:t>the</a:t>
            </a:r>
            <a:r>
              <a:rPr sz="2000" spc="-85" dirty="0">
                <a:latin typeface="Times New Roman"/>
                <a:cs typeface="Times New Roman"/>
              </a:rPr>
              <a:t> </a:t>
            </a:r>
            <a:r>
              <a:rPr sz="2000" spc="-10" dirty="0">
                <a:latin typeface="Calibri"/>
                <a:cs typeface="Calibri"/>
              </a:rPr>
              <a:t>breast</a:t>
            </a:r>
            <a:r>
              <a:rPr sz="2000" spc="-90" dirty="0">
                <a:latin typeface="Times New Roman"/>
                <a:cs typeface="Times New Roman"/>
              </a:rPr>
              <a:t> </a:t>
            </a:r>
            <a:r>
              <a:rPr sz="2000" spc="-10" dirty="0">
                <a:latin typeface="Calibri"/>
                <a:cs typeface="Calibri"/>
              </a:rPr>
              <a:t>specialist</a:t>
            </a:r>
            <a:r>
              <a:rPr sz="2000" spc="-50" dirty="0">
                <a:latin typeface="Times New Roman"/>
                <a:cs typeface="Times New Roman"/>
              </a:rPr>
              <a:t> </a:t>
            </a:r>
            <a:r>
              <a:rPr sz="2000" dirty="0">
                <a:latin typeface="Calibri"/>
                <a:cs typeface="Calibri"/>
              </a:rPr>
              <a:t>team</a:t>
            </a:r>
            <a:r>
              <a:rPr sz="2000" spc="-80" dirty="0">
                <a:latin typeface="Times New Roman"/>
                <a:cs typeface="Times New Roman"/>
              </a:rPr>
              <a:t> </a:t>
            </a:r>
            <a:r>
              <a:rPr sz="2000" dirty="0">
                <a:latin typeface="Calibri"/>
                <a:cs typeface="Calibri"/>
              </a:rPr>
              <a:t>in</a:t>
            </a:r>
            <a:r>
              <a:rPr sz="2000" spc="-95" dirty="0">
                <a:latin typeface="Times New Roman"/>
                <a:cs typeface="Times New Roman"/>
              </a:rPr>
              <a:t> </a:t>
            </a:r>
            <a:r>
              <a:rPr sz="2000" spc="-10" dirty="0">
                <a:latin typeface="Calibri"/>
                <a:cs typeface="Calibri"/>
              </a:rPr>
              <a:t>advance.</a:t>
            </a:r>
            <a:endParaRPr sz="2000" dirty="0">
              <a:latin typeface="Calibri"/>
              <a:cs typeface="Calibri"/>
            </a:endParaRPr>
          </a:p>
          <a:p>
            <a:pPr marL="240665" indent="-227965">
              <a:lnSpc>
                <a:spcPts val="2280"/>
              </a:lnSpc>
              <a:spcBef>
                <a:spcPts val="725"/>
              </a:spcBef>
              <a:buFont typeface="Arial"/>
              <a:buChar char="•"/>
              <a:tabLst>
                <a:tab pos="240665" algn="l"/>
              </a:tabLst>
            </a:pPr>
            <a:r>
              <a:rPr sz="2000" dirty="0">
                <a:latin typeface="Calibri"/>
                <a:cs typeface="Calibri"/>
              </a:rPr>
              <a:t>Due</a:t>
            </a:r>
            <a:r>
              <a:rPr sz="2000" spc="-90" dirty="0">
                <a:latin typeface="Times New Roman"/>
                <a:cs typeface="Times New Roman"/>
              </a:rPr>
              <a:t> </a:t>
            </a:r>
            <a:r>
              <a:rPr sz="2000" dirty="0">
                <a:latin typeface="Calibri"/>
                <a:cs typeface="Calibri"/>
              </a:rPr>
              <a:t>to</a:t>
            </a:r>
            <a:r>
              <a:rPr sz="2000" spc="-70" dirty="0">
                <a:latin typeface="Times New Roman"/>
                <a:cs typeface="Times New Roman"/>
              </a:rPr>
              <a:t> </a:t>
            </a:r>
            <a:r>
              <a:rPr sz="2000" dirty="0">
                <a:latin typeface="Calibri"/>
                <a:cs typeface="Calibri"/>
              </a:rPr>
              <a:t>a</a:t>
            </a:r>
            <a:r>
              <a:rPr sz="2000" spc="-70" dirty="0">
                <a:latin typeface="Times New Roman"/>
                <a:cs typeface="Times New Roman"/>
              </a:rPr>
              <a:t> </a:t>
            </a:r>
            <a:r>
              <a:rPr sz="2000" dirty="0">
                <a:latin typeface="Calibri"/>
                <a:cs typeface="Calibri"/>
              </a:rPr>
              <a:t>lack</a:t>
            </a:r>
            <a:r>
              <a:rPr sz="2000" spc="-70" dirty="0">
                <a:latin typeface="Times New Roman"/>
                <a:cs typeface="Times New Roman"/>
              </a:rPr>
              <a:t> </a:t>
            </a:r>
            <a:r>
              <a:rPr sz="2000" dirty="0">
                <a:latin typeface="Calibri"/>
                <a:cs typeface="Calibri"/>
              </a:rPr>
              <a:t>of</a:t>
            </a:r>
            <a:r>
              <a:rPr sz="2000" spc="-80" dirty="0">
                <a:latin typeface="Times New Roman"/>
                <a:cs typeface="Times New Roman"/>
              </a:rPr>
              <a:t> </a:t>
            </a:r>
            <a:r>
              <a:rPr sz="2000" spc="-10" dirty="0">
                <a:latin typeface="Calibri"/>
                <a:cs typeface="Calibri"/>
              </a:rPr>
              <a:t>long-</a:t>
            </a:r>
            <a:r>
              <a:rPr sz="2000" dirty="0">
                <a:latin typeface="Calibri"/>
                <a:cs typeface="Calibri"/>
              </a:rPr>
              <a:t>term</a:t>
            </a:r>
            <a:r>
              <a:rPr sz="2000" spc="-75" dirty="0">
                <a:latin typeface="Times New Roman"/>
                <a:cs typeface="Times New Roman"/>
              </a:rPr>
              <a:t> </a:t>
            </a:r>
            <a:r>
              <a:rPr sz="2000" spc="-10" dirty="0">
                <a:latin typeface="Calibri"/>
                <a:cs typeface="Calibri"/>
              </a:rPr>
              <a:t>data,</a:t>
            </a:r>
            <a:r>
              <a:rPr sz="2000" spc="-75" dirty="0">
                <a:latin typeface="Times New Roman"/>
                <a:cs typeface="Times New Roman"/>
              </a:rPr>
              <a:t> </a:t>
            </a:r>
            <a:r>
              <a:rPr sz="2000" dirty="0">
                <a:latin typeface="Calibri"/>
                <a:cs typeface="Calibri"/>
              </a:rPr>
              <a:t>NICE</a:t>
            </a:r>
            <a:r>
              <a:rPr sz="2000" spc="-90" dirty="0">
                <a:latin typeface="Times New Roman"/>
                <a:cs typeface="Times New Roman"/>
              </a:rPr>
              <a:t> </a:t>
            </a:r>
            <a:r>
              <a:rPr sz="2000" spc="-10" dirty="0">
                <a:latin typeface="Calibri"/>
                <a:cs typeface="Calibri"/>
              </a:rPr>
              <a:t>recommends</a:t>
            </a:r>
            <a:r>
              <a:rPr sz="2000" spc="-80" dirty="0">
                <a:latin typeface="Times New Roman"/>
                <a:cs typeface="Times New Roman"/>
              </a:rPr>
              <a:t> </a:t>
            </a:r>
            <a:r>
              <a:rPr sz="2000" dirty="0">
                <a:latin typeface="Calibri"/>
                <a:cs typeface="Calibri"/>
              </a:rPr>
              <a:t>laser</a:t>
            </a:r>
            <a:r>
              <a:rPr sz="2000" spc="-50" dirty="0">
                <a:latin typeface="Times New Roman"/>
                <a:cs typeface="Times New Roman"/>
              </a:rPr>
              <a:t> </a:t>
            </a:r>
            <a:r>
              <a:rPr sz="2000" spc="-10" dirty="0">
                <a:latin typeface="Calibri"/>
                <a:cs typeface="Calibri"/>
              </a:rPr>
              <a:t>therapy</a:t>
            </a:r>
            <a:r>
              <a:rPr sz="2000" spc="-85" dirty="0">
                <a:latin typeface="Times New Roman"/>
                <a:cs typeface="Times New Roman"/>
              </a:rPr>
              <a:t> </a:t>
            </a:r>
            <a:r>
              <a:rPr sz="2000" dirty="0">
                <a:latin typeface="Calibri"/>
                <a:cs typeface="Calibri"/>
              </a:rPr>
              <a:t>should</a:t>
            </a:r>
            <a:r>
              <a:rPr sz="2000" spc="-75" dirty="0">
                <a:latin typeface="Times New Roman"/>
                <a:cs typeface="Times New Roman"/>
              </a:rPr>
              <a:t> </a:t>
            </a:r>
            <a:r>
              <a:rPr sz="2000" dirty="0">
                <a:latin typeface="Calibri"/>
                <a:cs typeface="Calibri"/>
              </a:rPr>
              <a:t>only</a:t>
            </a:r>
            <a:r>
              <a:rPr sz="2000" spc="-90" dirty="0">
                <a:latin typeface="Times New Roman"/>
                <a:cs typeface="Times New Roman"/>
              </a:rPr>
              <a:t> </a:t>
            </a:r>
            <a:r>
              <a:rPr sz="2000" dirty="0">
                <a:latin typeface="Calibri"/>
                <a:cs typeface="Calibri"/>
              </a:rPr>
              <a:t>be</a:t>
            </a:r>
            <a:r>
              <a:rPr sz="2000" spc="-80" dirty="0">
                <a:latin typeface="Times New Roman"/>
                <a:cs typeface="Times New Roman"/>
              </a:rPr>
              <a:t> </a:t>
            </a:r>
            <a:r>
              <a:rPr sz="2000" dirty="0">
                <a:latin typeface="Calibri"/>
                <a:cs typeface="Calibri"/>
              </a:rPr>
              <a:t>used</a:t>
            </a:r>
            <a:r>
              <a:rPr sz="2000" spc="-70" dirty="0">
                <a:latin typeface="Times New Roman"/>
                <a:cs typeface="Times New Roman"/>
              </a:rPr>
              <a:t> </a:t>
            </a:r>
            <a:r>
              <a:rPr sz="2000" dirty="0">
                <a:latin typeface="Calibri"/>
                <a:cs typeface="Calibri"/>
              </a:rPr>
              <a:t>in</a:t>
            </a:r>
            <a:r>
              <a:rPr sz="2000" spc="-75" dirty="0">
                <a:latin typeface="Times New Roman"/>
                <a:cs typeface="Times New Roman"/>
              </a:rPr>
              <a:t> </a:t>
            </a:r>
            <a:r>
              <a:rPr sz="2000" dirty="0">
                <a:latin typeface="Calibri"/>
                <a:cs typeface="Calibri"/>
              </a:rPr>
              <a:t>the</a:t>
            </a:r>
            <a:r>
              <a:rPr sz="2000" spc="-70" dirty="0">
                <a:latin typeface="Times New Roman"/>
                <a:cs typeface="Times New Roman"/>
              </a:rPr>
              <a:t> </a:t>
            </a:r>
            <a:r>
              <a:rPr sz="2000" spc="-10" dirty="0">
                <a:latin typeface="Calibri"/>
                <a:cs typeface="Calibri"/>
              </a:rPr>
              <a:t>context</a:t>
            </a:r>
            <a:r>
              <a:rPr sz="2000" spc="-70" dirty="0">
                <a:latin typeface="Times New Roman"/>
                <a:cs typeface="Times New Roman"/>
              </a:rPr>
              <a:t> </a:t>
            </a:r>
            <a:r>
              <a:rPr sz="2000" dirty="0">
                <a:latin typeface="Calibri"/>
                <a:cs typeface="Calibri"/>
              </a:rPr>
              <a:t>of</a:t>
            </a:r>
            <a:r>
              <a:rPr sz="2000" spc="-85" dirty="0">
                <a:latin typeface="Times New Roman"/>
                <a:cs typeface="Times New Roman"/>
              </a:rPr>
              <a:t> </a:t>
            </a:r>
            <a:r>
              <a:rPr sz="2000" spc="-50" dirty="0">
                <a:latin typeface="Calibri"/>
                <a:cs typeface="Calibri"/>
              </a:rPr>
              <a:t>a</a:t>
            </a:r>
            <a:endParaRPr sz="2000" dirty="0">
              <a:latin typeface="Calibri"/>
              <a:cs typeface="Calibri"/>
            </a:endParaRPr>
          </a:p>
          <a:p>
            <a:pPr marL="241300">
              <a:lnSpc>
                <a:spcPts val="2280"/>
              </a:lnSpc>
            </a:pPr>
            <a:r>
              <a:rPr sz="2000" dirty="0">
                <a:latin typeface="Calibri"/>
                <a:cs typeface="Calibri"/>
              </a:rPr>
              <a:t>clinical</a:t>
            </a:r>
            <a:r>
              <a:rPr sz="2000" spc="-114" dirty="0">
                <a:latin typeface="Times New Roman"/>
                <a:cs typeface="Times New Roman"/>
              </a:rPr>
              <a:t> </a:t>
            </a:r>
            <a:r>
              <a:rPr sz="2000" spc="-10" dirty="0">
                <a:latin typeface="Calibri"/>
                <a:cs typeface="Calibri"/>
              </a:rPr>
              <a:t>trial</a:t>
            </a:r>
            <a:endParaRPr sz="2000" dirty="0">
              <a:latin typeface="Calibri"/>
              <a:cs typeface="Calibri"/>
            </a:endParaRPr>
          </a:p>
          <a:p>
            <a:pPr marL="240665" indent="-227965">
              <a:lnSpc>
                <a:spcPts val="2280"/>
              </a:lnSpc>
              <a:spcBef>
                <a:spcPts val="755"/>
              </a:spcBef>
              <a:buFont typeface="Arial"/>
              <a:buChar char="•"/>
              <a:tabLst>
                <a:tab pos="240665" algn="l"/>
              </a:tabLst>
            </a:pPr>
            <a:r>
              <a:rPr sz="2000" spc="-20" dirty="0">
                <a:latin typeface="Calibri"/>
                <a:cs typeface="Calibri"/>
              </a:rPr>
              <a:t>Vaginal</a:t>
            </a:r>
            <a:r>
              <a:rPr sz="2000" spc="-55" dirty="0">
                <a:latin typeface="Calibri"/>
                <a:cs typeface="Calibri"/>
              </a:rPr>
              <a:t> </a:t>
            </a:r>
            <a:r>
              <a:rPr sz="2000" dirty="0">
                <a:latin typeface="Calibri"/>
                <a:cs typeface="Calibri"/>
              </a:rPr>
              <a:t>DHEA</a:t>
            </a:r>
            <a:r>
              <a:rPr sz="2000" spc="-65" dirty="0">
                <a:latin typeface="Calibri"/>
                <a:cs typeface="Calibri"/>
              </a:rPr>
              <a:t> </a:t>
            </a:r>
            <a:r>
              <a:rPr sz="2000" spc="-10" dirty="0">
                <a:latin typeface="Calibri"/>
                <a:cs typeface="Calibri"/>
              </a:rPr>
              <a:t>(“IntraRosa”)</a:t>
            </a:r>
            <a:r>
              <a:rPr sz="2000" spc="-50" dirty="0">
                <a:latin typeface="Calibri"/>
                <a:cs typeface="Calibri"/>
              </a:rPr>
              <a:t> </a:t>
            </a:r>
            <a:r>
              <a:rPr sz="2000" dirty="0">
                <a:latin typeface="Calibri"/>
                <a:cs typeface="Calibri"/>
              </a:rPr>
              <a:t>acts</a:t>
            </a:r>
            <a:r>
              <a:rPr sz="2000" spc="-45" dirty="0">
                <a:latin typeface="Calibri"/>
                <a:cs typeface="Calibri"/>
              </a:rPr>
              <a:t> </a:t>
            </a:r>
            <a:r>
              <a:rPr sz="2000" dirty="0">
                <a:latin typeface="Calibri"/>
                <a:cs typeface="Calibri"/>
              </a:rPr>
              <a:t>locally</a:t>
            </a:r>
            <a:r>
              <a:rPr sz="2000" spc="-40" dirty="0">
                <a:latin typeface="Calibri"/>
                <a:cs typeface="Calibri"/>
              </a:rPr>
              <a:t> </a:t>
            </a:r>
            <a:r>
              <a:rPr sz="2000" dirty="0">
                <a:latin typeface="Calibri"/>
                <a:cs typeface="Calibri"/>
              </a:rPr>
              <a:t>and</a:t>
            </a:r>
            <a:r>
              <a:rPr sz="2000" spc="-55" dirty="0">
                <a:latin typeface="Calibri"/>
                <a:cs typeface="Calibri"/>
              </a:rPr>
              <a:t> </a:t>
            </a:r>
            <a:r>
              <a:rPr sz="2000" dirty="0">
                <a:latin typeface="Calibri"/>
                <a:cs typeface="Calibri"/>
              </a:rPr>
              <a:t>seems</a:t>
            </a:r>
            <a:r>
              <a:rPr sz="2000" spc="-35" dirty="0">
                <a:latin typeface="Calibri"/>
                <a:cs typeface="Calibri"/>
              </a:rPr>
              <a:t> </a:t>
            </a:r>
            <a:r>
              <a:rPr sz="2000" dirty="0">
                <a:latin typeface="Calibri"/>
                <a:cs typeface="Calibri"/>
              </a:rPr>
              <a:t>to</a:t>
            </a:r>
            <a:r>
              <a:rPr sz="2000" spc="-45" dirty="0">
                <a:latin typeface="Calibri"/>
                <a:cs typeface="Calibri"/>
              </a:rPr>
              <a:t> </a:t>
            </a:r>
            <a:r>
              <a:rPr sz="2000" dirty="0">
                <a:latin typeface="Calibri"/>
                <a:cs typeface="Calibri"/>
              </a:rPr>
              <a:t>be</a:t>
            </a:r>
            <a:r>
              <a:rPr sz="2000" spc="-50" dirty="0">
                <a:latin typeface="Calibri"/>
                <a:cs typeface="Calibri"/>
              </a:rPr>
              <a:t> </a:t>
            </a:r>
            <a:r>
              <a:rPr sz="2000" spc="-10" dirty="0">
                <a:latin typeface="Calibri"/>
                <a:cs typeface="Calibri"/>
              </a:rPr>
              <a:t>effective</a:t>
            </a:r>
            <a:r>
              <a:rPr sz="2000" spc="-35" dirty="0">
                <a:latin typeface="Calibri"/>
                <a:cs typeface="Calibri"/>
              </a:rPr>
              <a:t> </a:t>
            </a:r>
            <a:r>
              <a:rPr sz="2000" dirty="0">
                <a:latin typeface="Calibri"/>
                <a:cs typeface="Calibri"/>
              </a:rPr>
              <a:t>even</a:t>
            </a:r>
            <a:r>
              <a:rPr sz="2000" spc="-40" dirty="0">
                <a:latin typeface="Calibri"/>
                <a:cs typeface="Calibri"/>
              </a:rPr>
              <a:t> </a:t>
            </a:r>
            <a:r>
              <a:rPr sz="2000" dirty="0">
                <a:latin typeface="Calibri"/>
                <a:cs typeface="Calibri"/>
              </a:rPr>
              <a:t>when</a:t>
            </a:r>
            <a:r>
              <a:rPr sz="2000" spc="-65" dirty="0">
                <a:latin typeface="Calibri"/>
                <a:cs typeface="Calibri"/>
              </a:rPr>
              <a:t> </a:t>
            </a:r>
            <a:r>
              <a:rPr sz="2000" dirty="0">
                <a:latin typeface="Calibri"/>
                <a:cs typeface="Calibri"/>
              </a:rPr>
              <a:t>used</a:t>
            </a:r>
            <a:r>
              <a:rPr sz="2000" spc="-45" dirty="0">
                <a:latin typeface="Calibri"/>
                <a:cs typeface="Calibri"/>
              </a:rPr>
              <a:t> </a:t>
            </a:r>
            <a:r>
              <a:rPr sz="2000" dirty="0">
                <a:latin typeface="Calibri"/>
                <a:cs typeface="Calibri"/>
              </a:rPr>
              <a:t>with</a:t>
            </a:r>
            <a:r>
              <a:rPr sz="2000" spc="-55" dirty="0">
                <a:latin typeface="Calibri"/>
                <a:cs typeface="Calibri"/>
              </a:rPr>
              <a:t> </a:t>
            </a:r>
            <a:r>
              <a:rPr sz="2000" spc="-10" dirty="0">
                <a:latin typeface="Calibri"/>
                <a:cs typeface="Calibri"/>
              </a:rPr>
              <a:t>tamoxifen</a:t>
            </a:r>
            <a:r>
              <a:rPr sz="2000" spc="-45" dirty="0">
                <a:latin typeface="Calibri"/>
                <a:cs typeface="Calibri"/>
              </a:rPr>
              <a:t> </a:t>
            </a:r>
            <a:r>
              <a:rPr sz="2000" spc="-25" dirty="0">
                <a:latin typeface="Calibri"/>
                <a:cs typeface="Calibri"/>
              </a:rPr>
              <a:t>and</a:t>
            </a:r>
            <a:endParaRPr sz="2000" dirty="0">
              <a:latin typeface="Calibri"/>
              <a:cs typeface="Calibri"/>
            </a:endParaRPr>
          </a:p>
          <a:p>
            <a:pPr marL="241300">
              <a:lnSpc>
                <a:spcPts val="2280"/>
              </a:lnSpc>
            </a:pPr>
            <a:r>
              <a:rPr sz="2000" spc="-10" dirty="0">
                <a:latin typeface="Calibri"/>
                <a:cs typeface="Calibri"/>
              </a:rPr>
              <a:t>aromatase</a:t>
            </a:r>
            <a:r>
              <a:rPr sz="2000" spc="-95" dirty="0">
                <a:latin typeface="Times New Roman"/>
                <a:cs typeface="Times New Roman"/>
              </a:rPr>
              <a:t> </a:t>
            </a:r>
            <a:r>
              <a:rPr sz="2000" spc="-10" dirty="0">
                <a:latin typeface="Calibri"/>
                <a:cs typeface="Calibri"/>
              </a:rPr>
              <a:t>inhibitors.</a:t>
            </a:r>
            <a:endParaRPr sz="2000" dirty="0">
              <a:latin typeface="Calibri"/>
              <a:cs typeface="Calibri"/>
            </a:endParaRPr>
          </a:p>
          <a:p>
            <a:pPr marL="240665" indent="-227965">
              <a:lnSpc>
                <a:spcPts val="2280"/>
              </a:lnSpc>
              <a:spcBef>
                <a:spcPts val="770"/>
              </a:spcBef>
              <a:buFont typeface="Arial"/>
              <a:buChar char="•"/>
              <a:tabLst>
                <a:tab pos="240665" algn="l"/>
              </a:tabLst>
            </a:pPr>
            <a:r>
              <a:rPr sz="2000" spc="-10" dirty="0">
                <a:latin typeface="Calibri"/>
                <a:cs typeface="Calibri"/>
              </a:rPr>
              <a:t>Systemic</a:t>
            </a:r>
            <a:r>
              <a:rPr sz="2000" spc="-75" dirty="0">
                <a:latin typeface="Times New Roman"/>
                <a:cs typeface="Times New Roman"/>
              </a:rPr>
              <a:t> </a:t>
            </a:r>
            <a:r>
              <a:rPr sz="2000" dirty="0">
                <a:latin typeface="Calibri"/>
                <a:cs typeface="Calibri"/>
              </a:rPr>
              <a:t>absorption</a:t>
            </a:r>
            <a:r>
              <a:rPr sz="2000" spc="-85" dirty="0">
                <a:latin typeface="Times New Roman"/>
                <a:cs typeface="Times New Roman"/>
              </a:rPr>
              <a:t> </a:t>
            </a:r>
            <a:r>
              <a:rPr sz="2000" dirty="0">
                <a:latin typeface="Calibri"/>
                <a:cs typeface="Calibri"/>
              </a:rPr>
              <a:t>is</a:t>
            </a:r>
            <a:r>
              <a:rPr sz="2000" spc="-85" dirty="0">
                <a:latin typeface="Times New Roman"/>
                <a:cs typeface="Times New Roman"/>
              </a:rPr>
              <a:t> </a:t>
            </a:r>
            <a:r>
              <a:rPr sz="2000" dirty="0">
                <a:latin typeface="Calibri"/>
                <a:cs typeface="Calibri"/>
              </a:rPr>
              <a:t>meant</a:t>
            </a:r>
            <a:r>
              <a:rPr sz="2000" spc="-65" dirty="0">
                <a:latin typeface="Times New Roman"/>
                <a:cs typeface="Times New Roman"/>
              </a:rPr>
              <a:t> </a:t>
            </a:r>
            <a:r>
              <a:rPr sz="2000" dirty="0">
                <a:latin typeface="Calibri"/>
                <a:cs typeface="Calibri"/>
              </a:rPr>
              <a:t>to</a:t>
            </a:r>
            <a:r>
              <a:rPr sz="2000" spc="-85" dirty="0">
                <a:latin typeface="Times New Roman"/>
                <a:cs typeface="Times New Roman"/>
              </a:rPr>
              <a:t> </a:t>
            </a:r>
            <a:r>
              <a:rPr sz="2000" dirty="0">
                <a:latin typeface="Calibri"/>
                <a:cs typeface="Calibri"/>
              </a:rPr>
              <a:t>be</a:t>
            </a:r>
            <a:r>
              <a:rPr sz="2000" spc="-90" dirty="0">
                <a:latin typeface="Times New Roman"/>
                <a:cs typeface="Times New Roman"/>
              </a:rPr>
              <a:t> </a:t>
            </a:r>
            <a:r>
              <a:rPr sz="2000" dirty="0">
                <a:latin typeface="Calibri"/>
                <a:cs typeface="Calibri"/>
              </a:rPr>
              <a:t>minimal,</a:t>
            </a:r>
            <a:r>
              <a:rPr sz="2000" spc="-70" dirty="0">
                <a:latin typeface="Times New Roman"/>
                <a:cs typeface="Times New Roman"/>
              </a:rPr>
              <a:t> </a:t>
            </a:r>
            <a:r>
              <a:rPr sz="2000" dirty="0">
                <a:latin typeface="Calibri"/>
                <a:cs typeface="Calibri"/>
              </a:rPr>
              <a:t>but</a:t>
            </a:r>
            <a:r>
              <a:rPr sz="2000" spc="-80" dirty="0">
                <a:latin typeface="Times New Roman"/>
                <a:cs typeface="Times New Roman"/>
              </a:rPr>
              <a:t> </a:t>
            </a:r>
            <a:r>
              <a:rPr sz="2000" spc="-10" dirty="0">
                <a:latin typeface="Calibri"/>
                <a:cs typeface="Calibri"/>
              </a:rPr>
              <a:t>clinical</a:t>
            </a:r>
            <a:r>
              <a:rPr sz="2000" spc="-90" dirty="0">
                <a:latin typeface="Times New Roman"/>
                <a:cs typeface="Times New Roman"/>
              </a:rPr>
              <a:t> </a:t>
            </a:r>
            <a:r>
              <a:rPr sz="2000" dirty="0">
                <a:latin typeface="Calibri"/>
                <a:cs typeface="Calibri"/>
              </a:rPr>
              <a:t>trial</a:t>
            </a:r>
            <a:r>
              <a:rPr sz="2000" spc="-65" dirty="0">
                <a:latin typeface="Times New Roman"/>
                <a:cs typeface="Times New Roman"/>
              </a:rPr>
              <a:t> </a:t>
            </a:r>
            <a:r>
              <a:rPr sz="2000" dirty="0">
                <a:latin typeface="Calibri"/>
                <a:cs typeface="Calibri"/>
              </a:rPr>
              <a:t>evidence</a:t>
            </a:r>
            <a:r>
              <a:rPr sz="2000" spc="-80" dirty="0">
                <a:latin typeface="Times New Roman"/>
                <a:cs typeface="Times New Roman"/>
              </a:rPr>
              <a:t> </a:t>
            </a:r>
            <a:r>
              <a:rPr sz="2000" dirty="0">
                <a:latin typeface="Calibri"/>
                <a:cs typeface="Calibri"/>
              </a:rPr>
              <a:t>about</a:t>
            </a:r>
            <a:r>
              <a:rPr sz="2000" spc="-105" dirty="0">
                <a:latin typeface="Times New Roman"/>
                <a:cs typeface="Times New Roman"/>
              </a:rPr>
              <a:t> </a:t>
            </a:r>
            <a:r>
              <a:rPr sz="2000" dirty="0">
                <a:latin typeface="Calibri"/>
                <a:cs typeface="Calibri"/>
              </a:rPr>
              <a:t>the</a:t>
            </a:r>
            <a:r>
              <a:rPr sz="2000" spc="-80" dirty="0">
                <a:latin typeface="Times New Roman"/>
                <a:cs typeface="Times New Roman"/>
              </a:rPr>
              <a:t> </a:t>
            </a:r>
            <a:r>
              <a:rPr sz="2000" spc="-10" dirty="0">
                <a:latin typeface="Calibri"/>
                <a:cs typeface="Calibri"/>
              </a:rPr>
              <a:t>safety</a:t>
            </a:r>
            <a:r>
              <a:rPr sz="2000" spc="-85" dirty="0">
                <a:latin typeface="Times New Roman"/>
                <a:cs typeface="Times New Roman"/>
              </a:rPr>
              <a:t> </a:t>
            </a:r>
            <a:r>
              <a:rPr sz="2000" dirty="0">
                <a:latin typeface="Calibri"/>
                <a:cs typeface="Calibri"/>
              </a:rPr>
              <a:t>and</a:t>
            </a:r>
            <a:r>
              <a:rPr sz="2000" spc="-90" dirty="0">
                <a:latin typeface="Times New Roman"/>
                <a:cs typeface="Times New Roman"/>
              </a:rPr>
              <a:t> </a:t>
            </a:r>
            <a:r>
              <a:rPr sz="2000" spc="-10" dirty="0">
                <a:latin typeface="Calibri"/>
                <a:cs typeface="Calibri"/>
              </a:rPr>
              <a:t>efficacy</a:t>
            </a:r>
            <a:r>
              <a:rPr sz="2000" spc="-95" dirty="0">
                <a:latin typeface="Times New Roman"/>
                <a:cs typeface="Times New Roman"/>
              </a:rPr>
              <a:t> </a:t>
            </a:r>
            <a:r>
              <a:rPr sz="2000" spc="-25" dirty="0">
                <a:latin typeface="Calibri"/>
                <a:cs typeface="Calibri"/>
              </a:rPr>
              <a:t>of</a:t>
            </a:r>
            <a:endParaRPr sz="2000" dirty="0">
              <a:latin typeface="Calibri"/>
              <a:cs typeface="Calibri"/>
            </a:endParaRPr>
          </a:p>
          <a:p>
            <a:pPr marL="241300">
              <a:lnSpc>
                <a:spcPts val="2280"/>
              </a:lnSpc>
            </a:pPr>
            <a:r>
              <a:rPr sz="2000" dirty="0">
                <a:latin typeface="Calibri"/>
                <a:cs typeface="Calibri"/>
              </a:rPr>
              <a:t>DHEA</a:t>
            </a:r>
            <a:r>
              <a:rPr sz="2000" spc="-100" dirty="0">
                <a:latin typeface="Times New Roman"/>
                <a:cs typeface="Times New Roman"/>
              </a:rPr>
              <a:t> </a:t>
            </a:r>
            <a:r>
              <a:rPr sz="2000" dirty="0">
                <a:latin typeface="Calibri"/>
                <a:cs typeface="Calibri"/>
              </a:rPr>
              <a:t>is</a:t>
            </a:r>
            <a:r>
              <a:rPr sz="2000" spc="-75" dirty="0">
                <a:latin typeface="Times New Roman"/>
                <a:cs typeface="Times New Roman"/>
              </a:rPr>
              <a:t> </a:t>
            </a:r>
            <a:r>
              <a:rPr sz="2000" spc="-10" dirty="0">
                <a:latin typeface="Calibri"/>
                <a:cs typeface="Calibri"/>
              </a:rPr>
              <a:t>required</a:t>
            </a:r>
            <a:r>
              <a:rPr sz="2000" spc="-90" dirty="0">
                <a:latin typeface="Times New Roman"/>
                <a:cs typeface="Times New Roman"/>
              </a:rPr>
              <a:t> </a:t>
            </a:r>
            <a:r>
              <a:rPr sz="2000" dirty="0">
                <a:latin typeface="Calibri"/>
                <a:cs typeface="Calibri"/>
              </a:rPr>
              <a:t>in</a:t>
            </a:r>
            <a:r>
              <a:rPr sz="2000" spc="-85" dirty="0">
                <a:latin typeface="Times New Roman"/>
                <a:cs typeface="Times New Roman"/>
              </a:rPr>
              <a:t> </a:t>
            </a:r>
            <a:r>
              <a:rPr sz="2000" dirty="0">
                <a:latin typeface="Calibri"/>
                <a:cs typeface="Calibri"/>
              </a:rPr>
              <a:t>women</a:t>
            </a:r>
            <a:r>
              <a:rPr sz="2000" spc="-80" dirty="0">
                <a:latin typeface="Times New Roman"/>
                <a:cs typeface="Times New Roman"/>
              </a:rPr>
              <a:t> </a:t>
            </a:r>
            <a:r>
              <a:rPr sz="2000" spc="-10" dirty="0">
                <a:latin typeface="Calibri"/>
                <a:cs typeface="Calibri"/>
              </a:rPr>
              <a:t>treated</a:t>
            </a:r>
            <a:r>
              <a:rPr sz="2000" spc="-70" dirty="0">
                <a:latin typeface="Times New Roman"/>
                <a:cs typeface="Times New Roman"/>
              </a:rPr>
              <a:t> </a:t>
            </a:r>
            <a:r>
              <a:rPr sz="2000" dirty="0">
                <a:latin typeface="Calibri"/>
                <a:cs typeface="Calibri"/>
              </a:rPr>
              <a:t>for</a:t>
            </a:r>
            <a:r>
              <a:rPr sz="2000" spc="-90" dirty="0">
                <a:latin typeface="Times New Roman"/>
                <a:cs typeface="Times New Roman"/>
              </a:rPr>
              <a:t> </a:t>
            </a:r>
            <a:r>
              <a:rPr sz="2000" spc="-10" dirty="0">
                <a:latin typeface="Calibri"/>
                <a:cs typeface="Calibri"/>
              </a:rPr>
              <a:t>breast</a:t>
            </a:r>
            <a:r>
              <a:rPr sz="2000" spc="-70" dirty="0">
                <a:latin typeface="Times New Roman"/>
                <a:cs typeface="Times New Roman"/>
              </a:rPr>
              <a:t> </a:t>
            </a:r>
            <a:r>
              <a:rPr sz="2000" spc="-10" dirty="0">
                <a:latin typeface="Calibri"/>
                <a:cs typeface="Calibri"/>
              </a:rPr>
              <a:t>cancer</a:t>
            </a:r>
            <a:endParaRPr sz="2000" dirty="0">
              <a:latin typeface="Calibri"/>
              <a:cs typeface="Calibri"/>
            </a:endParaRPr>
          </a:p>
          <a:p>
            <a:pPr marL="241300" marR="102235" indent="-228600">
              <a:lnSpc>
                <a:spcPts val="2160"/>
              </a:lnSpc>
              <a:spcBef>
                <a:spcPts val="1025"/>
              </a:spcBef>
              <a:buFont typeface="Arial"/>
              <a:buChar char="•"/>
              <a:tabLst>
                <a:tab pos="241300" algn="l"/>
              </a:tabLst>
            </a:pPr>
            <a:r>
              <a:rPr sz="2000" b="1" dirty="0">
                <a:solidFill>
                  <a:srgbClr val="2E5496"/>
                </a:solidFill>
                <a:latin typeface="Calibri"/>
                <a:cs typeface="Calibri"/>
              </a:rPr>
              <a:t>The</a:t>
            </a:r>
            <a:r>
              <a:rPr sz="2000" spc="-90" dirty="0">
                <a:solidFill>
                  <a:srgbClr val="2E5496"/>
                </a:solidFill>
                <a:latin typeface="Times New Roman"/>
                <a:cs typeface="Times New Roman"/>
              </a:rPr>
              <a:t> </a:t>
            </a:r>
            <a:r>
              <a:rPr sz="2000" b="1" dirty="0">
                <a:solidFill>
                  <a:srgbClr val="2E5496"/>
                </a:solidFill>
                <a:latin typeface="Calibri"/>
                <a:cs typeface="Calibri"/>
              </a:rPr>
              <a:t>American</a:t>
            </a:r>
            <a:r>
              <a:rPr sz="2000" spc="-85" dirty="0">
                <a:solidFill>
                  <a:srgbClr val="2E5496"/>
                </a:solidFill>
                <a:latin typeface="Times New Roman"/>
                <a:cs typeface="Times New Roman"/>
              </a:rPr>
              <a:t> </a:t>
            </a:r>
            <a:r>
              <a:rPr sz="2000" b="1" dirty="0">
                <a:solidFill>
                  <a:srgbClr val="2E5496"/>
                </a:solidFill>
                <a:latin typeface="Calibri"/>
                <a:cs typeface="Calibri"/>
              </a:rPr>
              <a:t>Society</a:t>
            </a:r>
            <a:r>
              <a:rPr sz="2000" spc="-95" dirty="0">
                <a:solidFill>
                  <a:srgbClr val="2E5496"/>
                </a:solidFill>
                <a:latin typeface="Times New Roman"/>
                <a:cs typeface="Times New Roman"/>
              </a:rPr>
              <a:t> </a:t>
            </a:r>
            <a:r>
              <a:rPr sz="2000" b="1" dirty="0">
                <a:solidFill>
                  <a:srgbClr val="2E5496"/>
                </a:solidFill>
                <a:latin typeface="Calibri"/>
                <a:cs typeface="Calibri"/>
              </a:rPr>
              <a:t>of</a:t>
            </a:r>
            <a:r>
              <a:rPr sz="2000" spc="-80" dirty="0">
                <a:solidFill>
                  <a:srgbClr val="2E5496"/>
                </a:solidFill>
                <a:latin typeface="Times New Roman"/>
                <a:cs typeface="Times New Roman"/>
              </a:rPr>
              <a:t> </a:t>
            </a:r>
            <a:r>
              <a:rPr sz="2000" b="1" dirty="0">
                <a:solidFill>
                  <a:srgbClr val="2E5496"/>
                </a:solidFill>
                <a:latin typeface="Calibri"/>
                <a:cs typeface="Calibri"/>
              </a:rPr>
              <a:t>Clinical</a:t>
            </a:r>
            <a:r>
              <a:rPr sz="2000" spc="-90" dirty="0">
                <a:solidFill>
                  <a:srgbClr val="2E5496"/>
                </a:solidFill>
                <a:latin typeface="Times New Roman"/>
                <a:cs typeface="Times New Roman"/>
              </a:rPr>
              <a:t> </a:t>
            </a:r>
            <a:r>
              <a:rPr sz="2000" b="1" dirty="0">
                <a:solidFill>
                  <a:srgbClr val="2E5496"/>
                </a:solidFill>
                <a:latin typeface="Calibri"/>
                <a:cs typeface="Calibri"/>
              </a:rPr>
              <a:t>Oncology</a:t>
            </a:r>
            <a:r>
              <a:rPr sz="2000" spc="-110" dirty="0">
                <a:solidFill>
                  <a:srgbClr val="2E5496"/>
                </a:solidFill>
                <a:latin typeface="Times New Roman"/>
                <a:cs typeface="Times New Roman"/>
              </a:rPr>
              <a:t> </a:t>
            </a:r>
            <a:r>
              <a:rPr sz="2000" b="1" dirty="0">
                <a:solidFill>
                  <a:srgbClr val="2E5496"/>
                </a:solidFill>
                <a:latin typeface="Calibri"/>
                <a:cs typeface="Calibri"/>
              </a:rPr>
              <a:t>Clinical</a:t>
            </a:r>
            <a:r>
              <a:rPr sz="2000" spc="-90" dirty="0">
                <a:solidFill>
                  <a:srgbClr val="2E5496"/>
                </a:solidFill>
                <a:latin typeface="Times New Roman"/>
                <a:cs typeface="Times New Roman"/>
              </a:rPr>
              <a:t> </a:t>
            </a:r>
            <a:r>
              <a:rPr sz="2000" b="1" spc="-10" dirty="0">
                <a:solidFill>
                  <a:srgbClr val="2E5496"/>
                </a:solidFill>
                <a:latin typeface="Calibri"/>
                <a:cs typeface="Calibri"/>
              </a:rPr>
              <a:t>Practice</a:t>
            </a:r>
            <a:r>
              <a:rPr sz="2000" spc="-100" dirty="0">
                <a:solidFill>
                  <a:srgbClr val="2E5496"/>
                </a:solidFill>
                <a:latin typeface="Times New Roman"/>
                <a:cs typeface="Times New Roman"/>
              </a:rPr>
              <a:t> </a:t>
            </a:r>
            <a:r>
              <a:rPr sz="2000" b="1" dirty="0">
                <a:solidFill>
                  <a:srgbClr val="2E5496"/>
                </a:solidFill>
                <a:latin typeface="Calibri"/>
                <a:cs typeface="Calibri"/>
              </a:rPr>
              <a:t>Guidelines</a:t>
            </a:r>
            <a:r>
              <a:rPr sz="2000" spc="-90" dirty="0">
                <a:solidFill>
                  <a:srgbClr val="2E5496"/>
                </a:solidFill>
                <a:latin typeface="Times New Roman"/>
                <a:cs typeface="Times New Roman"/>
              </a:rPr>
              <a:t> </a:t>
            </a:r>
            <a:r>
              <a:rPr sz="2000" b="1" spc="-10" dirty="0">
                <a:solidFill>
                  <a:srgbClr val="2E5496"/>
                </a:solidFill>
                <a:latin typeface="Calibri"/>
                <a:cs typeface="Calibri"/>
              </a:rPr>
              <a:t>states</a:t>
            </a:r>
            <a:r>
              <a:rPr sz="2000" spc="-75" dirty="0">
                <a:solidFill>
                  <a:srgbClr val="2E5496"/>
                </a:solidFill>
                <a:latin typeface="Times New Roman"/>
                <a:cs typeface="Times New Roman"/>
              </a:rPr>
              <a:t> </a:t>
            </a:r>
            <a:r>
              <a:rPr sz="2000" b="1" dirty="0">
                <a:solidFill>
                  <a:srgbClr val="2E5496"/>
                </a:solidFill>
                <a:latin typeface="Calibri"/>
                <a:cs typeface="Calibri"/>
              </a:rPr>
              <a:t>that</a:t>
            </a:r>
            <a:r>
              <a:rPr sz="2000" spc="-85" dirty="0">
                <a:solidFill>
                  <a:srgbClr val="2E5496"/>
                </a:solidFill>
                <a:latin typeface="Times New Roman"/>
                <a:cs typeface="Times New Roman"/>
              </a:rPr>
              <a:t> </a:t>
            </a:r>
            <a:r>
              <a:rPr sz="2000" b="1" dirty="0">
                <a:solidFill>
                  <a:srgbClr val="2E5496"/>
                </a:solidFill>
                <a:latin typeface="Calibri"/>
                <a:cs typeface="Calibri"/>
              </a:rPr>
              <a:t>DHEA</a:t>
            </a:r>
            <a:r>
              <a:rPr sz="2000" spc="-75" dirty="0">
                <a:solidFill>
                  <a:srgbClr val="2E5496"/>
                </a:solidFill>
                <a:latin typeface="Times New Roman"/>
                <a:cs typeface="Times New Roman"/>
              </a:rPr>
              <a:t> </a:t>
            </a:r>
            <a:r>
              <a:rPr sz="2000" b="1" dirty="0">
                <a:solidFill>
                  <a:srgbClr val="2E5496"/>
                </a:solidFill>
                <a:latin typeface="Calibri"/>
                <a:cs typeface="Calibri"/>
              </a:rPr>
              <a:t>can</a:t>
            </a:r>
            <a:r>
              <a:rPr sz="2000" spc="-90" dirty="0">
                <a:solidFill>
                  <a:srgbClr val="2E5496"/>
                </a:solidFill>
                <a:latin typeface="Times New Roman"/>
                <a:cs typeface="Times New Roman"/>
              </a:rPr>
              <a:t> </a:t>
            </a:r>
            <a:r>
              <a:rPr sz="2000" b="1" dirty="0">
                <a:solidFill>
                  <a:srgbClr val="2E5496"/>
                </a:solidFill>
                <a:latin typeface="Calibri"/>
                <a:cs typeface="Calibri"/>
              </a:rPr>
              <a:t>be</a:t>
            </a:r>
            <a:r>
              <a:rPr sz="2000" spc="-70" dirty="0">
                <a:solidFill>
                  <a:srgbClr val="2E5496"/>
                </a:solidFill>
                <a:latin typeface="Times New Roman"/>
                <a:cs typeface="Times New Roman"/>
              </a:rPr>
              <a:t> </a:t>
            </a:r>
            <a:r>
              <a:rPr sz="2000" b="1" spc="-10" dirty="0">
                <a:solidFill>
                  <a:srgbClr val="2E5496"/>
                </a:solidFill>
                <a:latin typeface="Calibri"/>
                <a:cs typeface="Calibri"/>
              </a:rPr>
              <a:t>offered</a:t>
            </a:r>
            <a:r>
              <a:rPr sz="2000" spc="-75" dirty="0">
                <a:solidFill>
                  <a:srgbClr val="2E5496"/>
                </a:solidFill>
                <a:latin typeface="Times New Roman"/>
                <a:cs typeface="Times New Roman"/>
              </a:rPr>
              <a:t> </a:t>
            </a:r>
            <a:r>
              <a:rPr sz="2000" b="1" spc="-25" dirty="0">
                <a:solidFill>
                  <a:srgbClr val="2E5496"/>
                </a:solidFill>
                <a:latin typeface="Calibri"/>
                <a:cs typeface="Calibri"/>
              </a:rPr>
              <a:t>to</a:t>
            </a:r>
            <a:r>
              <a:rPr sz="2000" spc="-25" dirty="0">
                <a:solidFill>
                  <a:srgbClr val="2E5496"/>
                </a:solidFill>
                <a:latin typeface="Times New Roman"/>
                <a:cs typeface="Times New Roman"/>
              </a:rPr>
              <a:t> </a:t>
            </a:r>
            <a:r>
              <a:rPr sz="2000" b="1" dirty="0">
                <a:solidFill>
                  <a:srgbClr val="2E5496"/>
                </a:solidFill>
                <a:latin typeface="Calibri"/>
                <a:cs typeface="Calibri"/>
              </a:rPr>
              <a:t>women</a:t>
            </a:r>
            <a:r>
              <a:rPr sz="2000" spc="-85" dirty="0">
                <a:solidFill>
                  <a:srgbClr val="2E5496"/>
                </a:solidFill>
                <a:latin typeface="Times New Roman"/>
                <a:cs typeface="Times New Roman"/>
              </a:rPr>
              <a:t> </a:t>
            </a:r>
            <a:r>
              <a:rPr sz="2000" b="1" dirty="0">
                <a:solidFill>
                  <a:srgbClr val="2E5496"/>
                </a:solidFill>
                <a:latin typeface="Calibri"/>
                <a:cs typeface="Calibri"/>
              </a:rPr>
              <a:t>with</a:t>
            </a:r>
            <a:r>
              <a:rPr sz="2000" spc="-85" dirty="0">
                <a:solidFill>
                  <a:srgbClr val="2E5496"/>
                </a:solidFill>
                <a:latin typeface="Times New Roman"/>
                <a:cs typeface="Times New Roman"/>
              </a:rPr>
              <a:t> </a:t>
            </a:r>
            <a:r>
              <a:rPr sz="2000" b="1" spc="-10" dirty="0">
                <a:solidFill>
                  <a:srgbClr val="2E5496"/>
                </a:solidFill>
                <a:latin typeface="Calibri"/>
                <a:cs typeface="Calibri"/>
              </a:rPr>
              <a:t>current</a:t>
            </a:r>
            <a:r>
              <a:rPr sz="2000" spc="-70" dirty="0">
                <a:solidFill>
                  <a:srgbClr val="2E5496"/>
                </a:solidFill>
                <a:latin typeface="Times New Roman"/>
                <a:cs typeface="Times New Roman"/>
              </a:rPr>
              <a:t> </a:t>
            </a:r>
            <a:r>
              <a:rPr sz="2000" b="1" dirty="0">
                <a:solidFill>
                  <a:srgbClr val="2E5496"/>
                </a:solidFill>
                <a:latin typeface="Calibri"/>
                <a:cs typeface="Calibri"/>
              </a:rPr>
              <a:t>or</a:t>
            </a:r>
            <a:r>
              <a:rPr sz="2000" spc="-65" dirty="0">
                <a:solidFill>
                  <a:srgbClr val="2E5496"/>
                </a:solidFill>
                <a:latin typeface="Times New Roman"/>
                <a:cs typeface="Times New Roman"/>
              </a:rPr>
              <a:t> </a:t>
            </a:r>
            <a:r>
              <a:rPr sz="2000" b="1" dirty="0">
                <a:solidFill>
                  <a:srgbClr val="2E5496"/>
                </a:solidFill>
                <a:latin typeface="Calibri"/>
                <a:cs typeface="Calibri"/>
              </a:rPr>
              <a:t>a</a:t>
            </a:r>
            <a:r>
              <a:rPr sz="2000" spc="-65" dirty="0">
                <a:solidFill>
                  <a:srgbClr val="2E5496"/>
                </a:solidFill>
                <a:latin typeface="Times New Roman"/>
                <a:cs typeface="Times New Roman"/>
              </a:rPr>
              <a:t> </a:t>
            </a:r>
            <a:r>
              <a:rPr sz="2000" b="1" dirty="0">
                <a:solidFill>
                  <a:srgbClr val="2E5496"/>
                </a:solidFill>
                <a:latin typeface="Calibri"/>
                <a:cs typeface="Calibri"/>
              </a:rPr>
              <a:t>history</a:t>
            </a:r>
            <a:r>
              <a:rPr sz="2000" spc="-85" dirty="0">
                <a:solidFill>
                  <a:srgbClr val="2E5496"/>
                </a:solidFill>
                <a:latin typeface="Times New Roman"/>
                <a:cs typeface="Times New Roman"/>
              </a:rPr>
              <a:t> </a:t>
            </a:r>
            <a:r>
              <a:rPr sz="2000" b="1" dirty="0">
                <a:solidFill>
                  <a:srgbClr val="2E5496"/>
                </a:solidFill>
                <a:latin typeface="Calibri"/>
                <a:cs typeface="Calibri"/>
              </a:rPr>
              <a:t>of</a:t>
            </a:r>
            <a:r>
              <a:rPr sz="2000" spc="-65" dirty="0">
                <a:solidFill>
                  <a:srgbClr val="2E5496"/>
                </a:solidFill>
                <a:latin typeface="Times New Roman"/>
                <a:cs typeface="Times New Roman"/>
              </a:rPr>
              <a:t> </a:t>
            </a:r>
            <a:r>
              <a:rPr sz="2000" b="1" spc="-10" dirty="0">
                <a:solidFill>
                  <a:srgbClr val="2E5496"/>
                </a:solidFill>
                <a:latin typeface="Calibri"/>
                <a:cs typeface="Calibri"/>
              </a:rPr>
              <a:t>breast</a:t>
            </a:r>
            <a:r>
              <a:rPr sz="2000" spc="-75" dirty="0">
                <a:solidFill>
                  <a:srgbClr val="2E5496"/>
                </a:solidFill>
                <a:latin typeface="Times New Roman"/>
                <a:cs typeface="Times New Roman"/>
              </a:rPr>
              <a:t> </a:t>
            </a:r>
            <a:r>
              <a:rPr sz="2000" b="1" spc="-10" dirty="0">
                <a:solidFill>
                  <a:srgbClr val="2E5496"/>
                </a:solidFill>
                <a:latin typeface="Calibri"/>
                <a:cs typeface="Calibri"/>
              </a:rPr>
              <a:t>cancer</a:t>
            </a:r>
            <a:r>
              <a:rPr sz="2000" spc="-65" dirty="0">
                <a:solidFill>
                  <a:srgbClr val="2E5496"/>
                </a:solidFill>
                <a:latin typeface="Times New Roman"/>
                <a:cs typeface="Times New Roman"/>
              </a:rPr>
              <a:t> </a:t>
            </a:r>
            <a:r>
              <a:rPr sz="2000" b="1" dirty="0">
                <a:solidFill>
                  <a:srgbClr val="2E5496"/>
                </a:solidFill>
                <a:latin typeface="Calibri"/>
                <a:cs typeface="Calibri"/>
              </a:rPr>
              <a:t>who</a:t>
            </a:r>
            <a:r>
              <a:rPr sz="2000" spc="-65" dirty="0">
                <a:solidFill>
                  <a:srgbClr val="2E5496"/>
                </a:solidFill>
                <a:latin typeface="Times New Roman"/>
                <a:cs typeface="Times New Roman"/>
              </a:rPr>
              <a:t> </a:t>
            </a:r>
            <a:r>
              <a:rPr sz="2000" b="1" u="sng" dirty="0">
                <a:solidFill>
                  <a:srgbClr val="2E5496"/>
                </a:solidFill>
                <a:uFill>
                  <a:solidFill>
                    <a:srgbClr val="2E5496"/>
                  </a:solidFill>
                </a:uFill>
                <a:latin typeface="Calibri"/>
                <a:cs typeface="Calibri"/>
              </a:rPr>
              <a:t>have</a:t>
            </a:r>
            <a:r>
              <a:rPr sz="2000" u="sng" spc="-65" dirty="0">
                <a:solidFill>
                  <a:srgbClr val="2E5496"/>
                </a:solidFill>
                <a:uFill>
                  <a:solidFill>
                    <a:srgbClr val="2E5496"/>
                  </a:solidFill>
                </a:uFill>
                <a:latin typeface="Times New Roman"/>
                <a:cs typeface="Times New Roman"/>
              </a:rPr>
              <a:t> </a:t>
            </a:r>
            <a:r>
              <a:rPr sz="2000" b="1" u="sng" dirty="0">
                <a:solidFill>
                  <a:srgbClr val="2E5496"/>
                </a:solidFill>
                <a:uFill>
                  <a:solidFill>
                    <a:srgbClr val="2E5496"/>
                  </a:solidFill>
                </a:uFill>
                <a:latin typeface="Calibri"/>
                <a:cs typeface="Calibri"/>
              </a:rPr>
              <a:t>not</a:t>
            </a:r>
            <a:r>
              <a:rPr sz="2000" u="sng" spc="-80" dirty="0">
                <a:solidFill>
                  <a:srgbClr val="2E5496"/>
                </a:solidFill>
                <a:uFill>
                  <a:solidFill>
                    <a:srgbClr val="2E5496"/>
                  </a:solidFill>
                </a:uFill>
                <a:latin typeface="Times New Roman"/>
                <a:cs typeface="Times New Roman"/>
              </a:rPr>
              <a:t> </a:t>
            </a:r>
            <a:r>
              <a:rPr sz="2000" b="1" u="sng" spc="-10" dirty="0">
                <a:solidFill>
                  <a:srgbClr val="2E5496"/>
                </a:solidFill>
                <a:uFill>
                  <a:solidFill>
                    <a:srgbClr val="2E5496"/>
                  </a:solidFill>
                </a:uFill>
                <a:latin typeface="Calibri"/>
                <a:cs typeface="Calibri"/>
              </a:rPr>
              <a:t>responded</a:t>
            </a:r>
            <a:r>
              <a:rPr sz="2000" u="sng" spc="-80" dirty="0">
                <a:solidFill>
                  <a:srgbClr val="2E5496"/>
                </a:solidFill>
                <a:uFill>
                  <a:solidFill>
                    <a:srgbClr val="2E5496"/>
                  </a:solidFill>
                </a:uFill>
                <a:latin typeface="Times New Roman"/>
                <a:cs typeface="Times New Roman"/>
              </a:rPr>
              <a:t> </a:t>
            </a:r>
            <a:r>
              <a:rPr sz="2000" b="1" u="sng" dirty="0">
                <a:solidFill>
                  <a:srgbClr val="2E5496"/>
                </a:solidFill>
                <a:uFill>
                  <a:solidFill>
                    <a:srgbClr val="2E5496"/>
                  </a:solidFill>
                </a:uFill>
                <a:latin typeface="Calibri"/>
                <a:cs typeface="Calibri"/>
              </a:rPr>
              <a:t>to</a:t>
            </a:r>
            <a:r>
              <a:rPr sz="2000" u="sng" spc="-70" dirty="0">
                <a:solidFill>
                  <a:srgbClr val="2E5496"/>
                </a:solidFill>
                <a:uFill>
                  <a:solidFill>
                    <a:srgbClr val="2E5496"/>
                  </a:solidFill>
                </a:uFill>
                <a:latin typeface="Times New Roman"/>
                <a:cs typeface="Times New Roman"/>
              </a:rPr>
              <a:t> </a:t>
            </a:r>
            <a:r>
              <a:rPr sz="2000" b="1" u="sng" dirty="0">
                <a:solidFill>
                  <a:srgbClr val="2E5496"/>
                </a:solidFill>
                <a:uFill>
                  <a:solidFill>
                    <a:srgbClr val="2E5496"/>
                  </a:solidFill>
                </a:uFill>
                <a:latin typeface="Calibri"/>
                <a:cs typeface="Calibri"/>
              </a:rPr>
              <a:t>other</a:t>
            </a:r>
            <a:r>
              <a:rPr sz="2000" u="sng" spc="-90" dirty="0">
                <a:solidFill>
                  <a:srgbClr val="2E5496"/>
                </a:solidFill>
                <a:uFill>
                  <a:solidFill>
                    <a:srgbClr val="2E5496"/>
                  </a:solidFill>
                </a:uFill>
                <a:latin typeface="Times New Roman"/>
                <a:cs typeface="Times New Roman"/>
              </a:rPr>
              <a:t> </a:t>
            </a:r>
            <a:r>
              <a:rPr sz="2000" b="1" u="sng" spc="-10" dirty="0">
                <a:solidFill>
                  <a:srgbClr val="2E5496"/>
                </a:solidFill>
                <a:uFill>
                  <a:solidFill>
                    <a:srgbClr val="2E5496"/>
                  </a:solidFill>
                </a:uFill>
                <a:latin typeface="Calibri"/>
                <a:cs typeface="Calibri"/>
              </a:rPr>
              <a:t>treatments</a:t>
            </a:r>
            <a:r>
              <a:rPr sz="2000" u="sng" spc="-70" dirty="0">
                <a:solidFill>
                  <a:srgbClr val="2E5496"/>
                </a:solidFill>
                <a:uFill>
                  <a:solidFill>
                    <a:srgbClr val="2E5496"/>
                  </a:solidFill>
                </a:uFill>
                <a:latin typeface="Times New Roman"/>
                <a:cs typeface="Times New Roman"/>
              </a:rPr>
              <a:t> </a:t>
            </a:r>
            <a:r>
              <a:rPr sz="2000" b="1" u="sng" spc="-50" dirty="0">
                <a:solidFill>
                  <a:srgbClr val="2E5496"/>
                </a:solidFill>
                <a:uFill>
                  <a:solidFill>
                    <a:srgbClr val="2E5496"/>
                  </a:solidFill>
                </a:uFill>
                <a:latin typeface="Calibri"/>
                <a:cs typeface="Calibri"/>
              </a:rPr>
              <a:t>!</a:t>
            </a:r>
            <a:endParaRPr sz="20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88900" rIns="0" bIns="0" rtlCol="0">
            <a:spAutoFit/>
          </a:bodyPr>
          <a:lstStyle/>
          <a:p>
            <a:pPr marL="142240" marR="5080">
              <a:lnSpc>
                <a:spcPts val="4750"/>
              </a:lnSpc>
              <a:spcBef>
                <a:spcPts val="700"/>
              </a:spcBef>
            </a:pPr>
            <a:r>
              <a:rPr spc="-50" dirty="0"/>
              <a:t>DHEA</a:t>
            </a:r>
            <a:r>
              <a:rPr b="0" spc="-210" dirty="0">
                <a:latin typeface="Times New Roman"/>
                <a:cs typeface="Times New Roman"/>
              </a:rPr>
              <a:t> </a:t>
            </a:r>
            <a:r>
              <a:rPr dirty="0"/>
              <a:t>{de</a:t>
            </a:r>
            <a:r>
              <a:rPr b="0" spc="-190" dirty="0">
                <a:latin typeface="Times New Roman"/>
                <a:cs typeface="Times New Roman"/>
              </a:rPr>
              <a:t> </a:t>
            </a:r>
            <a:r>
              <a:rPr spc="-85" dirty="0"/>
              <a:t>hydro</a:t>
            </a:r>
            <a:r>
              <a:rPr b="0" spc="-200" dirty="0">
                <a:latin typeface="Times New Roman"/>
                <a:cs typeface="Times New Roman"/>
              </a:rPr>
              <a:t> </a:t>
            </a:r>
            <a:r>
              <a:rPr spc="-40" dirty="0"/>
              <a:t>epi-</a:t>
            </a:r>
            <a:r>
              <a:rPr spc="-65" dirty="0"/>
              <a:t>androsterone)-</a:t>
            </a:r>
            <a:r>
              <a:rPr b="0" spc="-190" dirty="0">
                <a:latin typeface="Times New Roman"/>
                <a:cs typeface="Times New Roman"/>
              </a:rPr>
              <a:t> </a:t>
            </a:r>
            <a:r>
              <a:rPr dirty="0"/>
              <a:t>a</a:t>
            </a:r>
            <a:r>
              <a:rPr b="0" spc="-160" dirty="0">
                <a:latin typeface="Times New Roman"/>
                <a:cs typeface="Times New Roman"/>
              </a:rPr>
              <a:t> </a:t>
            </a:r>
            <a:r>
              <a:rPr spc="-10" dirty="0"/>
              <a:t>vaginal</a:t>
            </a:r>
            <a:r>
              <a:rPr b="0" spc="-10" dirty="0">
                <a:latin typeface="Times New Roman"/>
                <a:cs typeface="Times New Roman"/>
              </a:rPr>
              <a:t> </a:t>
            </a:r>
            <a:r>
              <a:rPr spc="-55" dirty="0"/>
              <a:t>cream</a:t>
            </a:r>
            <a:r>
              <a:rPr b="0" spc="-225" dirty="0">
                <a:latin typeface="Times New Roman"/>
                <a:cs typeface="Times New Roman"/>
              </a:rPr>
              <a:t> </a:t>
            </a:r>
            <a:r>
              <a:rPr spc="-35" dirty="0"/>
              <a:t>–</a:t>
            </a:r>
            <a:r>
              <a:rPr spc="-65" dirty="0"/>
              <a:t>Prasterone</a:t>
            </a:r>
            <a:r>
              <a:rPr spc="-120" dirty="0"/>
              <a:t> </a:t>
            </a:r>
            <a:r>
              <a:rPr spc="-10" dirty="0"/>
              <a:t>(“IntraRosa”)</a:t>
            </a:r>
          </a:p>
        </p:txBody>
      </p:sp>
      <p:sp>
        <p:nvSpPr>
          <p:cNvPr id="3" name="object 3"/>
          <p:cNvSpPr txBox="1"/>
          <p:nvPr/>
        </p:nvSpPr>
        <p:spPr>
          <a:xfrm>
            <a:off x="418594" y="1821586"/>
            <a:ext cx="10436860" cy="3949065"/>
          </a:xfrm>
          <a:prstGeom prst="rect">
            <a:avLst/>
          </a:prstGeom>
        </p:spPr>
        <p:txBody>
          <a:bodyPr vert="horz" wrap="square" lIns="0" tIns="12700" rIns="0" bIns="0" rtlCol="0">
            <a:spAutoFit/>
          </a:bodyPr>
          <a:lstStyle/>
          <a:p>
            <a:pPr marL="241300" marR="5080" indent="-228600">
              <a:lnSpc>
                <a:spcPct val="130000"/>
              </a:lnSpc>
              <a:spcBef>
                <a:spcPts val="100"/>
              </a:spcBef>
              <a:buFont typeface="Arial"/>
              <a:buChar char="•"/>
              <a:tabLst>
                <a:tab pos="241300" algn="l"/>
                <a:tab pos="9937750" algn="l"/>
              </a:tabLst>
            </a:pPr>
            <a:r>
              <a:rPr sz="2500" spc="-20" dirty="0">
                <a:latin typeface="Calibri"/>
                <a:cs typeface="Calibri"/>
              </a:rPr>
              <a:t>Aromatisation</a:t>
            </a:r>
            <a:r>
              <a:rPr sz="2500" spc="-95" dirty="0">
                <a:latin typeface="Times New Roman"/>
                <a:cs typeface="Times New Roman"/>
              </a:rPr>
              <a:t> </a:t>
            </a:r>
            <a:r>
              <a:rPr sz="2500" dirty="0">
                <a:latin typeface="Calibri"/>
                <a:cs typeface="Calibri"/>
              </a:rPr>
              <a:t>of</a:t>
            </a:r>
            <a:r>
              <a:rPr sz="2500" spc="-95" dirty="0">
                <a:latin typeface="Times New Roman"/>
                <a:cs typeface="Times New Roman"/>
              </a:rPr>
              <a:t> </a:t>
            </a:r>
            <a:r>
              <a:rPr sz="2500" spc="-10" dirty="0">
                <a:latin typeface="Calibri"/>
                <a:cs typeface="Calibri"/>
              </a:rPr>
              <a:t>androstenedione</a:t>
            </a:r>
            <a:r>
              <a:rPr sz="2500" spc="-90" dirty="0">
                <a:latin typeface="Times New Roman"/>
                <a:cs typeface="Times New Roman"/>
              </a:rPr>
              <a:t> </a:t>
            </a:r>
            <a:r>
              <a:rPr sz="2500" dirty="0">
                <a:latin typeface="Calibri"/>
                <a:cs typeface="Calibri"/>
              </a:rPr>
              <a:t>and</a:t>
            </a:r>
            <a:r>
              <a:rPr sz="2500" spc="-95" dirty="0">
                <a:latin typeface="Times New Roman"/>
                <a:cs typeface="Times New Roman"/>
              </a:rPr>
              <a:t> </a:t>
            </a:r>
            <a:r>
              <a:rPr sz="2500" spc="-25" dirty="0">
                <a:latin typeface="Calibri"/>
                <a:cs typeface="Calibri"/>
              </a:rPr>
              <a:t>testosterone</a:t>
            </a:r>
            <a:r>
              <a:rPr sz="2500" spc="-110" dirty="0">
                <a:latin typeface="Times New Roman"/>
                <a:cs typeface="Times New Roman"/>
              </a:rPr>
              <a:t> </a:t>
            </a:r>
            <a:r>
              <a:rPr sz="2500" dirty="0">
                <a:latin typeface="Calibri"/>
                <a:cs typeface="Calibri"/>
              </a:rPr>
              <a:t>locally</a:t>
            </a:r>
            <a:r>
              <a:rPr sz="2500" spc="-85" dirty="0">
                <a:latin typeface="Times New Roman"/>
                <a:cs typeface="Times New Roman"/>
              </a:rPr>
              <a:t> </a:t>
            </a:r>
            <a:r>
              <a:rPr sz="2500" dirty="0">
                <a:latin typeface="Calibri"/>
                <a:cs typeface="Calibri"/>
              </a:rPr>
              <a:t>to</a:t>
            </a:r>
            <a:r>
              <a:rPr sz="2500" spc="-90" dirty="0">
                <a:latin typeface="Times New Roman"/>
                <a:cs typeface="Times New Roman"/>
              </a:rPr>
              <a:t> </a:t>
            </a:r>
            <a:r>
              <a:rPr sz="2500" spc="-10" dirty="0">
                <a:latin typeface="Calibri"/>
                <a:cs typeface="Calibri"/>
              </a:rPr>
              <a:t>estrone</a:t>
            </a:r>
            <a:r>
              <a:rPr sz="2500" spc="-90" dirty="0">
                <a:latin typeface="Times New Roman"/>
                <a:cs typeface="Times New Roman"/>
              </a:rPr>
              <a:t> </a:t>
            </a:r>
            <a:r>
              <a:rPr sz="2500" spc="-20" dirty="0">
                <a:latin typeface="Calibri"/>
                <a:cs typeface="Calibri"/>
              </a:rPr>
              <a:t>(E1)</a:t>
            </a:r>
            <a:r>
              <a:rPr sz="2500" dirty="0">
                <a:latin typeface="Times New Roman"/>
                <a:cs typeface="Times New Roman"/>
              </a:rPr>
              <a:t>	</a:t>
            </a:r>
            <a:r>
              <a:rPr sz="2500" spc="-25" dirty="0">
                <a:latin typeface="Calibri"/>
                <a:cs typeface="Calibri"/>
              </a:rPr>
              <a:t>and</a:t>
            </a:r>
            <a:r>
              <a:rPr sz="2500" spc="-25" dirty="0">
                <a:latin typeface="Times New Roman"/>
                <a:cs typeface="Times New Roman"/>
              </a:rPr>
              <a:t> </a:t>
            </a:r>
            <a:r>
              <a:rPr sz="2500" spc="-10" dirty="0">
                <a:latin typeface="Calibri"/>
                <a:cs typeface="Calibri"/>
              </a:rPr>
              <a:t>estradiol</a:t>
            </a:r>
            <a:r>
              <a:rPr sz="2500" spc="-140" dirty="0">
                <a:latin typeface="Times New Roman"/>
                <a:cs typeface="Times New Roman"/>
              </a:rPr>
              <a:t> </a:t>
            </a:r>
            <a:r>
              <a:rPr sz="2500" spc="-20" dirty="0">
                <a:latin typeface="Calibri"/>
                <a:cs typeface="Calibri"/>
              </a:rPr>
              <a:t>(E2)</a:t>
            </a:r>
            <a:endParaRPr sz="2500" dirty="0">
              <a:latin typeface="Calibri"/>
              <a:cs typeface="Calibri"/>
            </a:endParaRPr>
          </a:p>
          <a:p>
            <a:pPr marL="241300" indent="-228600">
              <a:lnSpc>
                <a:spcPct val="100000"/>
              </a:lnSpc>
              <a:spcBef>
                <a:spcPts val="1895"/>
              </a:spcBef>
              <a:buFont typeface="Arial"/>
              <a:buChar char="•"/>
              <a:tabLst>
                <a:tab pos="241300" algn="l"/>
              </a:tabLst>
            </a:pPr>
            <a:r>
              <a:rPr sz="2500" spc="-25" dirty="0">
                <a:latin typeface="Calibri"/>
                <a:cs typeface="Calibri"/>
              </a:rPr>
              <a:t>Works</a:t>
            </a:r>
            <a:r>
              <a:rPr sz="2500" spc="-120" dirty="0">
                <a:latin typeface="Times New Roman"/>
                <a:cs typeface="Times New Roman"/>
              </a:rPr>
              <a:t> </a:t>
            </a:r>
            <a:r>
              <a:rPr sz="2500" dirty="0">
                <a:latin typeface="Calibri"/>
                <a:cs typeface="Calibri"/>
              </a:rPr>
              <a:t>mainly</a:t>
            </a:r>
            <a:r>
              <a:rPr sz="2500" spc="-95" dirty="0">
                <a:latin typeface="Times New Roman"/>
                <a:cs typeface="Times New Roman"/>
              </a:rPr>
              <a:t> </a:t>
            </a:r>
            <a:r>
              <a:rPr sz="2500" spc="-10" dirty="0">
                <a:latin typeface="Calibri"/>
                <a:cs typeface="Calibri"/>
              </a:rPr>
              <a:t>intra</a:t>
            </a:r>
            <a:r>
              <a:rPr sz="2500" spc="-125" dirty="0">
                <a:latin typeface="Times New Roman"/>
                <a:cs typeface="Times New Roman"/>
              </a:rPr>
              <a:t> </a:t>
            </a:r>
            <a:r>
              <a:rPr sz="2500" dirty="0">
                <a:latin typeface="Calibri"/>
                <a:cs typeface="Calibri"/>
              </a:rPr>
              <a:t>cellularly</a:t>
            </a:r>
            <a:r>
              <a:rPr sz="2500" spc="-100" dirty="0">
                <a:latin typeface="Times New Roman"/>
                <a:cs typeface="Times New Roman"/>
              </a:rPr>
              <a:t> </a:t>
            </a:r>
            <a:r>
              <a:rPr sz="2500" dirty="0">
                <a:latin typeface="Calibri"/>
                <a:cs typeface="Calibri"/>
              </a:rPr>
              <a:t>and</a:t>
            </a:r>
            <a:r>
              <a:rPr sz="2500" spc="-114" dirty="0">
                <a:latin typeface="Times New Roman"/>
                <a:cs typeface="Times New Roman"/>
              </a:rPr>
              <a:t> </a:t>
            </a:r>
            <a:r>
              <a:rPr sz="2500" dirty="0">
                <a:latin typeface="Calibri"/>
                <a:cs typeface="Calibri"/>
              </a:rPr>
              <a:t>so</a:t>
            </a:r>
            <a:r>
              <a:rPr sz="2500" spc="-100" dirty="0">
                <a:latin typeface="Times New Roman"/>
                <a:cs typeface="Times New Roman"/>
              </a:rPr>
              <a:t> </a:t>
            </a:r>
            <a:r>
              <a:rPr sz="2500" b="1" dirty="0">
                <a:solidFill>
                  <a:srgbClr val="2E5496"/>
                </a:solidFill>
                <a:latin typeface="Calibri"/>
                <a:cs typeface="Calibri"/>
              </a:rPr>
              <a:t>virtually</a:t>
            </a:r>
            <a:r>
              <a:rPr sz="2500" spc="-110" dirty="0">
                <a:solidFill>
                  <a:srgbClr val="2E5496"/>
                </a:solidFill>
                <a:latin typeface="Times New Roman"/>
                <a:cs typeface="Times New Roman"/>
              </a:rPr>
              <a:t> </a:t>
            </a:r>
            <a:r>
              <a:rPr sz="2500" b="1" dirty="0">
                <a:solidFill>
                  <a:srgbClr val="2E5496"/>
                </a:solidFill>
                <a:latin typeface="Calibri"/>
                <a:cs typeface="Calibri"/>
              </a:rPr>
              <a:t>NO</a:t>
            </a:r>
            <a:r>
              <a:rPr sz="2500" spc="-114" dirty="0">
                <a:solidFill>
                  <a:srgbClr val="2E5496"/>
                </a:solidFill>
                <a:latin typeface="Times New Roman"/>
                <a:cs typeface="Times New Roman"/>
              </a:rPr>
              <a:t> </a:t>
            </a:r>
            <a:r>
              <a:rPr sz="2500" b="1" spc="-20" dirty="0">
                <a:solidFill>
                  <a:srgbClr val="2E5496"/>
                </a:solidFill>
                <a:latin typeface="Calibri"/>
                <a:cs typeface="Calibri"/>
              </a:rPr>
              <a:t>systemic</a:t>
            </a:r>
            <a:r>
              <a:rPr sz="2500" spc="-100" dirty="0">
                <a:solidFill>
                  <a:srgbClr val="2E5496"/>
                </a:solidFill>
                <a:latin typeface="Times New Roman"/>
                <a:cs typeface="Times New Roman"/>
              </a:rPr>
              <a:t> </a:t>
            </a:r>
            <a:r>
              <a:rPr sz="2500" b="1" spc="-10" dirty="0">
                <a:solidFill>
                  <a:srgbClr val="2E5496"/>
                </a:solidFill>
                <a:latin typeface="Calibri"/>
                <a:cs typeface="Calibri"/>
              </a:rPr>
              <a:t>exposure</a:t>
            </a:r>
            <a:endParaRPr sz="2500" dirty="0">
              <a:latin typeface="Calibri"/>
              <a:cs typeface="Calibri"/>
            </a:endParaRPr>
          </a:p>
          <a:p>
            <a:pPr marL="241300" indent="-228600">
              <a:lnSpc>
                <a:spcPct val="100000"/>
              </a:lnSpc>
              <a:spcBef>
                <a:spcPts val="1900"/>
              </a:spcBef>
              <a:buFont typeface="Arial"/>
              <a:buChar char="•"/>
              <a:tabLst>
                <a:tab pos="241300" algn="l"/>
              </a:tabLst>
            </a:pPr>
            <a:r>
              <a:rPr sz="2500" spc="-25" dirty="0">
                <a:latin typeface="Calibri"/>
                <a:cs typeface="Calibri"/>
              </a:rPr>
              <a:t>Vaginal</a:t>
            </a:r>
            <a:r>
              <a:rPr sz="2500" spc="-95" dirty="0">
                <a:latin typeface="Times New Roman"/>
                <a:cs typeface="Times New Roman"/>
              </a:rPr>
              <a:t> </a:t>
            </a:r>
            <a:r>
              <a:rPr sz="2500" dirty="0">
                <a:latin typeface="Calibri"/>
                <a:cs typeface="Calibri"/>
              </a:rPr>
              <a:t>inserts</a:t>
            </a:r>
            <a:r>
              <a:rPr sz="2500" spc="-90" dirty="0">
                <a:latin typeface="Times New Roman"/>
                <a:cs typeface="Times New Roman"/>
              </a:rPr>
              <a:t> </a:t>
            </a:r>
            <a:r>
              <a:rPr sz="2500" dirty="0">
                <a:latin typeface="Calibri"/>
                <a:cs typeface="Calibri"/>
              </a:rPr>
              <a:t>6.5mg</a:t>
            </a:r>
            <a:r>
              <a:rPr sz="2500" spc="-95" dirty="0">
                <a:latin typeface="Times New Roman"/>
                <a:cs typeface="Times New Roman"/>
              </a:rPr>
              <a:t> </a:t>
            </a:r>
            <a:r>
              <a:rPr sz="2500" dirty="0">
                <a:latin typeface="Calibri"/>
                <a:cs typeface="Calibri"/>
              </a:rPr>
              <a:t>(0.5%</a:t>
            </a:r>
            <a:r>
              <a:rPr sz="2500" spc="-95" dirty="0">
                <a:latin typeface="Times New Roman"/>
                <a:cs typeface="Times New Roman"/>
              </a:rPr>
              <a:t> </a:t>
            </a:r>
            <a:r>
              <a:rPr sz="2500" spc="-10" dirty="0">
                <a:latin typeface="Calibri"/>
                <a:cs typeface="Calibri"/>
              </a:rPr>
              <a:t>formulation)</a:t>
            </a:r>
            <a:endParaRPr sz="2500" dirty="0">
              <a:latin typeface="Calibri"/>
              <a:cs typeface="Calibri"/>
            </a:endParaRPr>
          </a:p>
          <a:p>
            <a:pPr marL="241300" marR="359410" indent="-228600">
              <a:lnSpc>
                <a:spcPct val="130100"/>
              </a:lnSpc>
              <a:spcBef>
                <a:spcPts val="1005"/>
              </a:spcBef>
              <a:buFont typeface="Arial"/>
              <a:buChar char="•"/>
              <a:tabLst>
                <a:tab pos="241300" algn="l"/>
              </a:tabLst>
            </a:pPr>
            <a:r>
              <a:rPr sz="2500" b="1" dirty="0">
                <a:solidFill>
                  <a:srgbClr val="2E5496"/>
                </a:solidFill>
                <a:latin typeface="Calibri"/>
                <a:cs typeface="Calibri"/>
              </a:rPr>
              <a:t>May</a:t>
            </a:r>
            <a:r>
              <a:rPr sz="2500" spc="-105" dirty="0">
                <a:solidFill>
                  <a:srgbClr val="2E5496"/>
                </a:solidFill>
                <a:latin typeface="Times New Roman"/>
                <a:cs typeface="Times New Roman"/>
              </a:rPr>
              <a:t> </a:t>
            </a:r>
            <a:r>
              <a:rPr sz="2500" b="1" dirty="0">
                <a:solidFill>
                  <a:srgbClr val="2E5496"/>
                </a:solidFill>
                <a:latin typeface="Calibri"/>
                <a:cs typeface="Calibri"/>
              </a:rPr>
              <a:t>be</a:t>
            </a:r>
            <a:r>
              <a:rPr sz="2500" spc="-105" dirty="0">
                <a:solidFill>
                  <a:srgbClr val="2E5496"/>
                </a:solidFill>
                <a:latin typeface="Times New Roman"/>
                <a:cs typeface="Times New Roman"/>
              </a:rPr>
              <a:t> </a:t>
            </a:r>
            <a:r>
              <a:rPr sz="2500" b="1" spc="-20" dirty="0">
                <a:solidFill>
                  <a:srgbClr val="2E5496"/>
                </a:solidFill>
                <a:latin typeface="Calibri"/>
                <a:cs typeface="Calibri"/>
              </a:rPr>
              <a:t>preferred</a:t>
            </a:r>
            <a:r>
              <a:rPr sz="2500" spc="-114" dirty="0">
                <a:solidFill>
                  <a:srgbClr val="2E5496"/>
                </a:solidFill>
                <a:latin typeface="Times New Roman"/>
                <a:cs typeface="Times New Roman"/>
              </a:rPr>
              <a:t> </a:t>
            </a:r>
            <a:r>
              <a:rPr sz="2500" b="1" dirty="0">
                <a:solidFill>
                  <a:srgbClr val="2E5496"/>
                </a:solidFill>
                <a:latin typeface="Calibri"/>
                <a:cs typeface="Calibri"/>
              </a:rPr>
              <a:t>in</a:t>
            </a:r>
            <a:r>
              <a:rPr sz="2500" spc="-110" dirty="0">
                <a:solidFill>
                  <a:srgbClr val="2E5496"/>
                </a:solidFill>
                <a:latin typeface="Times New Roman"/>
                <a:cs typeface="Times New Roman"/>
              </a:rPr>
              <a:t> </a:t>
            </a:r>
            <a:r>
              <a:rPr sz="2500" b="1" dirty="0">
                <a:solidFill>
                  <a:srgbClr val="2E5496"/>
                </a:solidFill>
                <a:latin typeface="Calibri"/>
                <a:cs typeface="Calibri"/>
              </a:rPr>
              <a:t>breast</a:t>
            </a:r>
            <a:r>
              <a:rPr sz="2500" spc="-105" dirty="0">
                <a:solidFill>
                  <a:srgbClr val="2E5496"/>
                </a:solidFill>
                <a:latin typeface="Times New Roman"/>
                <a:cs typeface="Times New Roman"/>
              </a:rPr>
              <a:t> </a:t>
            </a:r>
            <a:r>
              <a:rPr sz="2500" b="1" dirty="0">
                <a:solidFill>
                  <a:srgbClr val="2E5496"/>
                </a:solidFill>
                <a:latin typeface="Calibri"/>
                <a:cs typeface="Calibri"/>
              </a:rPr>
              <a:t>CA</a:t>
            </a:r>
            <a:r>
              <a:rPr sz="2500" spc="-110" dirty="0">
                <a:solidFill>
                  <a:srgbClr val="2E5496"/>
                </a:solidFill>
                <a:latin typeface="Times New Roman"/>
                <a:cs typeface="Times New Roman"/>
              </a:rPr>
              <a:t> </a:t>
            </a:r>
            <a:r>
              <a:rPr sz="2500" b="1" dirty="0">
                <a:solidFill>
                  <a:srgbClr val="2E5496"/>
                </a:solidFill>
                <a:latin typeface="Calibri"/>
                <a:cs typeface="Calibri"/>
              </a:rPr>
              <a:t>women</a:t>
            </a:r>
            <a:r>
              <a:rPr sz="2500" spc="-90" dirty="0">
                <a:solidFill>
                  <a:srgbClr val="2E5496"/>
                </a:solidFill>
                <a:latin typeface="Times New Roman"/>
                <a:cs typeface="Times New Roman"/>
              </a:rPr>
              <a:t> </a:t>
            </a:r>
            <a:r>
              <a:rPr sz="2500" b="1" dirty="0">
                <a:solidFill>
                  <a:srgbClr val="2E5496"/>
                </a:solidFill>
                <a:latin typeface="Calibri"/>
                <a:cs typeface="Calibri"/>
              </a:rPr>
              <a:t>but</a:t>
            </a:r>
            <a:r>
              <a:rPr sz="2500" spc="-105" dirty="0">
                <a:solidFill>
                  <a:srgbClr val="2E5496"/>
                </a:solidFill>
                <a:latin typeface="Times New Roman"/>
                <a:cs typeface="Times New Roman"/>
              </a:rPr>
              <a:t> </a:t>
            </a:r>
            <a:r>
              <a:rPr sz="2500" b="1" dirty="0">
                <a:solidFill>
                  <a:srgbClr val="2E5496"/>
                </a:solidFill>
                <a:latin typeface="Calibri"/>
                <a:cs typeface="Calibri"/>
              </a:rPr>
              <a:t>no</a:t>
            </a:r>
            <a:r>
              <a:rPr sz="2500" spc="-100" dirty="0">
                <a:solidFill>
                  <a:srgbClr val="2E5496"/>
                </a:solidFill>
                <a:latin typeface="Times New Roman"/>
                <a:cs typeface="Times New Roman"/>
              </a:rPr>
              <a:t> </a:t>
            </a:r>
            <a:r>
              <a:rPr sz="2500" b="1" dirty="0">
                <a:solidFill>
                  <a:srgbClr val="2E5496"/>
                </a:solidFill>
                <a:latin typeface="Calibri"/>
                <a:cs typeface="Calibri"/>
              </a:rPr>
              <a:t>guidelines</a:t>
            </a:r>
            <a:r>
              <a:rPr sz="2500" spc="-120" dirty="0">
                <a:solidFill>
                  <a:srgbClr val="2E5496"/>
                </a:solidFill>
                <a:latin typeface="Times New Roman"/>
                <a:cs typeface="Times New Roman"/>
              </a:rPr>
              <a:t> </a:t>
            </a:r>
            <a:r>
              <a:rPr sz="2500" b="1" dirty="0">
                <a:solidFill>
                  <a:srgbClr val="2E5496"/>
                </a:solidFill>
                <a:latin typeface="Calibri"/>
                <a:cs typeface="Calibri"/>
              </a:rPr>
              <a:t>as</a:t>
            </a:r>
            <a:r>
              <a:rPr sz="2500" spc="-105" dirty="0">
                <a:solidFill>
                  <a:srgbClr val="2E5496"/>
                </a:solidFill>
                <a:latin typeface="Times New Roman"/>
                <a:cs typeface="Times New Roman"/>
              </a:rPr>
              <a:t> </a:t>
            </a:r>
            <a:r>
              <a:rPr sz="2500" b="1" dirty="0">
                <a:solidFill>
                  <a:srgbClr val="2E5496"/>
                </a:solidFill>
                <a:latin typeface="Calibri"/>
                <a:cs typeface="Calibri"/>
              </a:rPr>
              <a:t>yet</a:t>
            </a:r>
            <a:r>
              <a:rPr sz="2500" spc="-120" dirty="0">
                <a:solidFill>
                  <a:srgbClr val="2E5496"/>
                </a:solidFill>
                <a:latin typeface="Times New Roman"/>
                <a:cs typeface="Times New Roman"/>
              </a:rPr>
              <a:t> </a:t>
            </a:r>
            <a:r>
              <a:rPr sz="2500" b="1" dirty="0">
                <a:solidFill>
                  <a:srgbClr val="2E5496"/>
                </a:solidFill>
                <a:latin typeface="Calibri"/>
                <a:cs typeface="Calibri"/>
              </a:rPr>
              <a:t>and</a:t>
            </a:r>
            <a:r>
              <a:rPr sz="2500" spc="-110" dirty="0">
                <a:solidFill>
                  <a:srgbClr val="2E5496"/>
                </a:solidFill>
                <a:latin typeface="Times New Roman"/>
                <a:cs typeface="Times New Roman"/>
              </a:rPr>
              <a:t> </a:t>
            </a:r>
            <a:r>
              <a:rPr sz="2500" b="1" dirty="0">
                <a:solidFill>
                  <a:srgbClr val="2E5496"/>
                </a:solidFill>
                <a:latin typeface="Calibri"/>
                <a:cs typeface="Calibri"/>
              </a:rPr>
              <a:t>still</a:t>
            </a:r>
            <a:r>
              <a:rPr sz="2500" spc="-110" dirty="0">
                <a:solidFill>
                  <a:srgbClr val="2E5496"/>
                </a:solidFill>
                <a:latin typeface="Times New Roman"/>
                <a:cs typeface="Times New Roman"/>
              </a:rPr>
              <a:t> </a:t>
            </a:r>
            <a:r>
              <a:rPr sz="2500" b="1" spc="-25" dirty="0">
                <a:solidFill>
                  <a:srgbClr val="2E5496"/>
                </a:solidFill>
                <a:latin typeface="Calibri"/>
                <a:cs typeface="Calibri"/>
              </a:rPr>
              <a:t>not</a:t>
            </a:r>
            <a:r>
              <a:rPr sz="2500" spc="-25" dirty="0">
                <a:solidFill>
                  <a:srgbClr val="2E5496"/>
                </a:solidFill>
                <a:latin typeface="Times New Roman"/>
                <a:cs typeface="Times New Roman"/>
              </a:rPr>
              <a:t> </a:t>
            </a:r>
            <a:r>
              <a:rPr sz="2500" b="1" spc="-10" dirty="0">
                <a:solidFill>
                  <a:srgbClr val="2E5496"/>
                </a:solidFill>
                <a:latin typeface="Calibri"/>
                <a:cs typeface="Calibri"/>
              </a:rPr>
              <a:t>recommended</a:t>
            </a:r>
            <a:endParaRPr sz="2500" dirty="0">
              <a:latin typeface="Calibri"/>
              <a:cs typeface="Calibri"/>
            </a:endParaRPr>
          </a:p>
          <a:p>
            <a:pPr marL="240665" indent="-227965">
              <a:lnSpc>
                <a:spcPct val="100000"/>
              </a:lnSpc>
              <a:spcBef>
                <a:spcPts val="1845"/>
              </a:spcBef>
              <a:buFont typeface="Arial"/>
              <a:buChar char="•"/>
              <a:tabLst>
                <a:tab pos="240665" algn="l"/>
                <a:tab pos="4126229" algn="l"/>
              </a:tabLst>
            </a:pPr>
            <a:r>
              <a:rPr sz="2200" dirty="0">
                <a:latin typeface="Calibri"/>
                <a:cs typeface="Calibri"/>
              </a:rPr>
              <a:t>Common</a:t>
            </a:r>
            <a:r>
              <a:rPr sz="2200" spc="-95" dirty="0">
                <a:latin typeface="Times New Roman"/>
                <a:cs typeface="Times New Roman"/>
              </a:rPr>
              <a:t> </a:t>
            </a:r>
            <a:r>
              <a:rPr sz="2200" dirty="0">
                <a:latin typeface="Calibri"/>
                <a:cs typeface="Calibri"/>
              </a:rPr>
              <a:t>reactions</a:t>
            </a:r>
            <a:r>
              <a:rPr sz="2200" spc="-105" dirty="0">
                <a:latin typeface="Times New Roman"/>
                <a:cs typeface="Times New Roman"/>
              </a:rPr>
              <a:t> </a:t>
            </a:r>
            <a:r>
              <a:rPr sz="2200" dirty="0">
                <a:latin typeface="Calibri"/>
                <a:cs typeface="Calibri"/>
              </a:rPr>
              <a:t>/</a:t>
            </a:r>
            <a:r>
              <a:rPr sz="2200" spc="-105" dirty="0">
                <a:latin typeface="Times New Roman"/>
                <a:cs typeface="Times New Roman"/>
              </a:rPr>
              <a:t> </a:t>
            </a:r>
            <a:r>
              <a:rPr sz="2200" spc="-10" dirty="0">
                <a:latin typeface="Calibri"/>
                <a:cs typeface="Calibri"/>
              </a:rPr>
              <a:t>side-effects:</a:t>
            </a:r>
            <a:r>
              <a:rPr sz="2200" dirty="0">
                <a:latin typeface="Times New Roman"/>
                <a:cs typeface="Times New Roman"/>
              </a:rPr>
              <a:t>	</a:t>
            </a:r>
            <a:r>
              <a:rPr sz="2200" spc="-20" dirty="0">
                <a:latin typeface="Calibri"/>
                <a:cs typeface="Calibri"/>
              </a:rPr>
              <a:t>Vaginal</a:t>
            </a:r>
            <a:r>
              <a:rPr sz="2200" spc="-85" dirty="0">
                <a:latin typeface="Times New Roman"/>
                <a:cs typeface="Times New Roman"/>
              </a:rPr>
              <a:t> </a:t>
            </a:r>
            <a:r>
              <a:rPr sz="2200" spc="-10" dirty="0">
                <a:latin typeface="Calibri"/>
                <a:cs typeface="Calibri"/>
              </a:rPr>
              <a:t>discharge</a:t>
            </a:r>
            <a:endParaRPr sz="2200" dirty="0">
              <a:latin typeface="Calibri"/>
              <a:cs typeface="Calibri"/>
            </a:endParaRPr>
          </a:p>
        </p:txBody>
      </p:sp>
      <p:pic>
        <p:nvPicPr>
          <p:cNvPr id="4" name="object 4"/>
          <p:cNvPicPr/>
          <p:nvPr/>
        </p:nvPicPr>
        <p:blipFill>
          <a:blip r:embed="rId2" cstate="print"/>
          <a:stretch>
            <a:fillRect/>
          </a:stretch>
        </p:blipFill>
        <p:spPr>
          <a:xfrm>
            <a:off x="8139683" y="4677155"/>
            <a:ext cx="2105405" cy="128397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61</a:t>
            </a:fld>
            <a:endParaRPr spc="-25" dirty="0"/>
          </a:p>
        </p:txBody>
      </p:sp>
      <p:sp>
        <p:nvSpPr>
          <p:cNvPr id="6" name="Footer Placeholder 5"/>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68019" y="151002"/>
            <a:ext cx="8655685" cy="1300480"/>
          </a:xfrm>
          <a:prstGeom prst="rect">
            <a:avLst/>
          </a:prstGeom>
        </p:spPr>
        <p:txBody>
          <a:bodyPr vert="horz" wrap="square" lIns="0" tIns="88900" rIns="0" bIns="0" rtlCol="0">
            <a:spAutoFit/>
          </a:bodyPr>
          <a:lstStyle/>
          <a:p>
            <a:pPr marL="12700" marR="5080">
              <a:lnSpc>
                <a:spcPts val="4750"/>
              </a:lnSpc>
              <a:spcBef>
                <a:spcPts val="700"/>
              </a:spcBef>
            </a:pPr>
            <a:r>
              <a:rPr spc="-50" dirty="0"/>
              <a:t>Ospemifene:</a:t>
            </a:r>
            <a:r>
              <a:rPr b="0" spc="-225" dirty="0">
                <a:latin typeface="Times New Roman"/>
                <a:cs typeface="Times New Roman"/>
              </a:rPr>
              <a:t> </a:t>
            </a:r>
            <a:r>
              <a:rPr dirty="0"/>
              <a:t>a</a:t>
            </a:r>
            <a:r>
              <a:rPr b="0" spc="-204" dirty="0">
                <a:latin typeface="Times New Roman"/>
                <a:cs typeface="Times New Roman"/>
              </a:rPr>
              <a:t> </a:t>
            </a:r>
            <a:r>
              <a:rPr dirty="0"/>
              <a:t>pill</a:t>
            </a:r>
            <a:r>
              <a:rPr b="0" spc="-204" dirty="0">
                <a:latin typeface="Times New Roman"/>
                <a:cs typeface="Times New Roman"/>
              </a:rPr>
              <a:t> </a:t>
            </a:r>
            <a:r>
              <a:rPr spc="-40" dirty="0"/>
              <a:t>you</a:t>
            </a:r>
            <a:r>
              <a:rPr b="0" spc="-235" dirty="0">
                <a:latin typeface="Times New Roman"/>
                <a:cs typeface="Times New Roman"/>
              </a:rPr>
              <a:t> </a:t>
            </a:r>
            <a:r>
              <a:rPr spc="-55" dirty="0"/>
              <a:t>swallow</a:t>
            </a:r>
            <a:r>
              <a:rPr b="0" spc="-229" dirty="0">
                <a:latin typeface="Times New Roman"/>
                <a:cs typeface="Times New Roman"/>
              </a:rPr>
              <a:t> </a:t>
            </a:r>
            <a:r>
              <a:rPr spc="-50" dirty="0"/>
              <a:t>for</a:t>
            </a:r>
            <a:r>
              <a:rPr b="0" spc="-220" dirty="0">
                <a:latin typeface="Times New Roman"/>
                <a:cs typeface="Times New Roman"/>
              </a:rPr>
              <a:t> </a:t>
            </a:r>
            <a:r>
              <a:rPr spc="-20" dirty="0"/>
              <a:t>your</a:t>
            </a:r>
            <a:r>
              <a:rPr b="0" spc="-20" dirty="0">
                <a:latin typeface="Times New Roman"/>
                <a:cs typeface="Times New Roman"/>
              </a:rPr>
              <a:t> </a:t>
            </a:r>
            <a:r>
              <a:rPr spc="-10" dirty="0"/>
              <a:t>vagina</a:t>
            </a:r>
          </a:p>
        </p:txBody>
      </p:sp>
      <p:sp>
        <p:nvSpPr>
          <p:cNvPr id="3" name="object 3"/>
          <p:cNvSpPr txBox="1"/>
          <p:nvPr/>
        </p:nvSpPr>
        <p:spPr>
          <a:xfrm>
            <a:off x="268019" y="1476197"/>
            <a:ext cx="10876915" cy="4320540"/>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sz="2000" b="1" spc="-10" dirty="0">
                <a:solidFill>
                  <a:srgbClr val="2E5496"/>
                </a:solidFill>
                <a:latin typeface="Calibri"/>
                <a:cs typeface="Calibri"/>
              </a:rPr>
              <a:t>Selective</a:t>
            </a:r>
            <a:r>
              <a:rPr sz="2000" spc="-70" dirty="0">
                <a:solidFill>
                  <a:srgbClr val="2E5496"/>
                </a:solidFill>
                <a:latin typeface="Times New Roman"/>
                <a:cs typeface="Times New Roman"/>
              </a:rPr>
              <a:t> </a:t>
            </a:r>
            <a:r>
              <a:rPr sz="2000" b="1" spc="-10" dirty="0">
                <a:solidFill>
                  <a:srgbClr val="2E5496"/>
                </a:solidFill>
                <a:latin typeface="Calibri"/>
                <a:cs typeface="Calibri"/>
              </a:rPr>
              <a:t>Estrogen</a:t>
            </a:r>
            <a:r>
              <a:rPr sz="2000" spc="-75" dirty="0">
                <a:solidFill>
                  <a:srgbClr val="2E5496"/>
                </a:solidFill>
                <a:latin typeface="Times New Roman"/>
                <a:cs typeface="Times New Roman"/>
              </a:rPr>
              <a:t> </a:t>
            </a:r>
            <a:r>
              <a:rPr sz="2000" b="1" spc="-10" dirty="0">
                <a:solidFill>
                  <a:srgbClr val="2E5496"/>
                </a:solidFill>
                <a:latin typeface="Calibri"/>
                <a:cs typeface="Calibri"/>
              </a:rPr>
              <a:t>Receptor</a:t>
            </a:r>
            <a:r>
              <a:rPr sz="2000" spc="-85" dirty="0">
                <a:solidFill>
                  <a:srgbClr val="2E5496"/>
                </a:solidFill>
                <a:latin typeface="Times New Roman"/>
                <a:cs typeface="Times New Roman"/>
              </a:rPr>
              <a:t> </a:t>
            </a:r>
            <a:r>
              <a:rPr sz="2000" b="1" spc="-10" dirty="0">
                <a:solidFill>
                  <a:srgbClr val="2E5496"/>
                </a:solidFill>
                <a:latin typeface="Calibri"/>
                <a:cs typeface="Calibri"/>
              </a:rPr>
              <a:t>Modulator</a:t>
            </a:r>
            <a:r>
              <a:rPr sz="2000" spc="-95" dirty="0">
                <a:solidFill>
                  <a:srgbClr val="2E5496"/>
                </a:solidFill>
                <a:latin typeface="Times New Roman"/>
                <a:cs typeface="Times New Roman"/>
              </a:rPr>
              <a:t> </a:t>
            </a:r>
            <a:r>
              <a:rPr sz="2000" b="1" dirty="0">
                <a:solidFill>
                  <a:srgbClr val="2E5496"/>
                </a:solidFill>
                <a:latin typeface="Calibri"/>
                <a:cs typeface="Calibri"/>
              </a:rPr>
              <a:t>known</a:t>
            </a:r>
            <a:r>
              <a:rPr sz="2000" spc="-80" dirty="0">
                <a:solidFill>
                  <a:srgbClr val="2E5496"/>
                </a:solidFill>
                <a:latin typeface="Times New Roman"/>
                <a:cs typeface="Times New Roman"/>
              </a:rPr>
              <a:t> </a:t>
            </a:r>
            <a:r>
              <a:rPr sz="2000" b="1" dirty="0">
                <a:solidFill>
                  <a:srgbClr val="2E5496"/>
                </a:solidFill>
                <a:latin typeface="Calibri"/>
                <a:cs typeface="Calibri"/>
              </a:rPr>
              <a:t>as</a:t>
            </a:r>
            <a:r>
              <a:rPr sz="2000" spc="-65" dirty="0">
                <a:solidFill>
                  <a:srgbClr val="2E5496"/>
                </a:solidFill>
                <a:latin typeface="Times New Roman"/>
                <a:cs typeface="Times New Roman"/>
              </a:rPr>
              <a:t> </a:t>
            </a:r>
            <a:r>
              <a:rPr sz="2000" dirty="0">
                <a:latin typeface="Calibri"/>
                <a:cs typeface="Calibri"/>
              </a:rPr>
              <a:t>Ospemifene</a:t>
            </a:r>
            <a:r>
              <a:rPr sz="2000" spc="-60" dirty="0">
                <a:latin typeface="Times New Roman"/>
                <a:cs typeface="Times New Roman"/>
              </a:rPr>
              <a:t> </a:t>
            </a:r>
            <a:r>
              <a:rPr sz="2000" dirty="0">
                <a:latin typeface="Calibri"/>
                <a:cs typeface="Calibri"/>
              </a:rPr>
              <a:t>is</a:t>
            </a:r>
            <a:r>
              <a:rPr sz="2000" spc="-80" dirty="0">
                <a:latin typeface="Times New Roman"/>
                <a:cs typeface="Times New Roman"/>
              </a:rPr>
              <a:t> </a:t>
            </a:r>
            <a:r>
              <a:rPr sz="2000" dirty="0">
                <a:latin typeface="Calibri"/>
                <a:cs typeface="Calibri"/>
              </a:rPr>
              <a:t>an</a:t>
            </a:r>
            <a:r>
              <a:rPr sz="2000" spc="-65" dirty="0">
                <a:latin typeface="Times New Roman"/>
                <a:cs typeface="Times New Roman"/>
              </a:rPr>
              <a:t> </a:t>
            </a:r>
            <a:r>
              <a:rPr sz="2000" spc="-10" dirty="0">
                <a:latin typeface="Calibri"/>
                <a:cs typeface="Calibri"/>
              </a:rPr>
              <a:t>oral</a:t>
            </a:r>
            <a:r>
              <a:rPr sz="2000" spc="-85" dirty="0">
                <a:latin typeface="Times New Roman"/>
                <a:cs typeface="Times New Roman"/>
              </a:rPr>
              <a:t> </a:t>
            </a:r>
            <a:r>
              <a:rPr sz="2000" spc="-10" dirty="0">
                <a:latin typeface="Calibri"/>
                <a:cs typeface="Calibri"/>
              </a:rPr>
              <a:t>selective</a:t>
            </a:r>
            <a:r>
              <a:rPr sz="2000" spc="-35" dirty="0">
                <a:latin typeface="Times New Roman"/>
                <a:cs typeface="Times New Roman"/>
              </a:rPr>
              <a:t> </a:t>
            </a:r>
            <a:r>
              <a:rPr sz="2000" spc="-10" dirty="0">
                <a:latin typeface="Calibri"/>
                <a:cs typeface="Calibri"/>
              </a:rPr>
              <a:t>oestrogen</a:t>
            </a:r>
            <a:r>
              <a:rPr sz="2000" spc="-80" dirty="0">
                <a:latin typeface="Times New Roman"/>
                <a:cs typeface="Times New Roman"/>
              </a:rPr>
              <a:t> </a:t>
            </a:r>
            <a:r>
              <a:rPr sz="2000" spc="-10" dirty="0">
                <a:latin typeface="Calibri"/>
                <a:cs typeface="Calibri"/>
              </a:rPr>
              <a:t>receptor</a:t>
            </a:r>
            <a:endParaRPr sz="2000" dirty="0">
              <a:latin typeface="Calibri"/>
              <a:cs typeface="Calibri"/>
            </a:endParaRPr>
          </a:p>
          <a:p>
            <a:pPr marL="241300">
              <a:lnSpc>
                <a:spcPct val="100000"/>
              </a:lnSpc>
              <a:spcBef>
                <a:spcPts val="5"/>
              </a:spcBef>
            </a:pPr>
            <a:r>
              <a:rPr sz="2000" spc="-10" dirty="0">
                <a:latin typeface="Calibri"/>
                <a:cs typeface="Calibri"/>
              </a:rPr>
              <a:t>modulator</a:t>
            </a:r>
            <a:r>
              <a:rPr sz="2000" spc="-55" dirty="0">
                <a:latin typeface="Times New Roman"/>
                <a:cs typeface="Times New Roman"/>
              </a:rPr>
              <a:t> </a:t>
            </a:r>
            <a:r>
              <a:rPr sz="2000" spc="-10" dirty="0">
                <a:latin typeface="Calibri"/>
                <a:cs typeface="Calibri"/>
              </a:rPr>
              <a:t>(SERM).</a:t>
            </a:r>
            <a:endParaRPr sz="2000" dirty="0">
              <a:latin typeface="Calibri"/>
              <a:cs typeface="Calibri"/>
            </a:endParaRPr>
          </a:p>
          <a:p>
            <a:pPr marL="241300" marR="55244" indent="-228600">
              <a:lnSpc>
                <a:spcPct val="100000"/>
              </a:lnSpc>
              <a:spcBef>
                <a:spcPts val="994"/>
              </a:spcBef>
              <a:buFont typeface="Arial"/>
              <a:buChar char="•"/>
              <a:tabLst>
                <a:tab pos="241300" algn="l"/>
              </a:tabLst>
            </a:pPr>
            <a:r>
              <a:rPr sz="2000" dirty="0">
                <a:latin typeface="Calibri"/>
                <a:cs typeface="Calibri"/>
              </a:rPr>
              <a:t>It</a:t>
            </a:r>
            <a:r>
              <a:rPr sz="2000" spc="-85" dirty="0">
                <a:latin typeface="Times New Roman"/>
                <a:cs typeface="Times New Roman"/>
              </a:rPr>
              <a:t> </a:t>
            </a:r>
            <a:r>
              <a:rPr sz="2000" dirty="0">
                <a:latin typeface="Calibri"/>
                <a:cs typeface="Calibri"/>
              </a:rPr>
              <a:t>acts</a:t>
            </a:r>
            <a:r>
              <a:rPr sz="2000" spc="-60" dirty="0">
                <a:latin typeface="Times New Roman"/>
                <a:cs typeface="Times New Roman"/>
              </a:rPr>
              <a:t> </a:t>
            </a:r>
            <a:r>
              <a:rPr sz="2000" dirty="0">
                <a:latin typeface="Calibri"/>
                <a:cs typeface="Calibri"/>
              </a:rPr>
              <a:t>as</a:t>
            </a:r>
            <a:r>
              <a:rPr sz="2000" spc="-70" dirty="0">
                <a:latin typeface="Times New Roman"/>
                <a:cs typeface="Times New Roman"/>
              </a:rPr>
              <a:t> </a:t>
            </a:r>
            <a:r>
              <a:rPr sz="2000" dirty="0">
                <a:latin typeface="Calibri"/>
                <a:cs typeface="Calibri"/>
              </a:rPr>
              <a:t>an</a:t>
            </a:r>
            <a:r>
              <a:rPr sz="2000" spc="-75" dirty="0">
                <a:latin typeface="Times New Roman"/>
                <a:cs typeface="Times New Roman"/>
              </a:rPr>
              <a:t> </a:t>
            </a:r>
            <a:r>
              <a:rPr sz="2000" spc="-10" dirty="0">
                <a:latin typeface="Calibri"/>
                <a:cs typeface="Calibri"/>
              </a:rPr>
              <a:t>oestrogen</a:t>
            </a:r>
            <a:r>
              <a:rPr sz="2000" spc="-75" dirty="0">
                <a:latin typeface="Times New Roman"/>
                <a:cs typeface="Times New Roman"/>
              </a:rPr>
              <a:t> </a:t>
            </a:r>
            <a:r>
              <a:rPr sz="2000" dirty="0">
                <a:latin typeface="Calibri"/>
                <a:cs typeface="Calibri"/>
              </a:rPr>
              <a:t>agonist</a:t>
            </a:r>
            <a:r>
              <a:rPr sz="2000" spc="-75" dirty="0">
                <a:latin typeface="Times New Roman"/>
                <a:cs typeface="Times New Roman"/>
              </a:rPr>
              <a:t> </a:t>
            </a:r>
            <a:r>
              <a:rPr sz="2000" dirty="0">
                <a:latin typeface="Calibri"/>
                <a:cs typeface="Calibri"/>
              </a:rPr>
              <a:t>in</a:t>
            </a:r>
            <a:r>
              <a:rPr sz="2000" spc="-80" dirty="0">
                <a:latin typeface="Times New Roman"/>
                <a:cs typeface="Times New Roman"/>
              </a:rPr>
              <a:t> </a:t>
            </a:r>
            <a:r>
              <a:rPr sz="2000" dirty="0">
                <a:latin typeface="Calibri"/>
                <a:cs typeface="Calibri"/>
              </a:rPr>
              <a:t>the</a:t>
            </a:r>
            <a:r>
              <a:rPr sz="2000" spc="-70" dirty="0">
                <a:latin typeface="Times New Roman"/>
                <a:cs typeface="Times New Roman"/>
              </a:rPr>
              <a:t> </a:t>
            </a:r>
            <a:r>
              <a:rPr sz="2000" spc="-10" dirty="0">
                <a:latin typeface="Calibri"/>
                <a:cs typeface="Calibri"/>
              </a:rPr>
              <a:t>vaginal</a:t>
            </a:r>
            <a:r>
              <a:rPr sz="2000" spc="-85" dirty="0">
                <a:latin typeface="Times New Roman"/>
                <a:cs typeface="Times New Roman"/>
              </a:rPr>
              <a:t> </a:t>
            </a:r>
            <a:r>
              <a:rPr sz="2000" dirty="0">
                <a:latin typeface="Calibri"/>
                <a:cs typeface="Calibri"/>
              </a:rPr>
              <a:t>mucosa,</a:t>
            </a:r>
            <a:r>
              <a:rPr sz="2000" spc="-80" dirty="0">
                <a:latin typeface="Times New Roman"/>
                <a:cs typeface="Times New Roman"/>
              </a:rPr>
              <a:t> </a:t>
            </a:r>
            <a:r>
              <a:rPr sz="2000" spc="-10" dirty="0">
                <a:latin typeface="Calibri"/>
                <a:cs typeface="Calibri"/>
              </a:rPr>
              <a:t>lowering</a:t>
            </a:r>
            <a:r>
              <a:rPr sz="2000" spc="-75" dirty="0">
                <a:latin typeface="Times New Roman"/>
                <a:cs typeface="Times New Roman"/>
              </a:rPr>
              <a:t> </a:t>
            </a:r>
            <a:r>
              <a:rPr sz="2000" dirty="0">
                <a:latin typeface="Calibri"/>
                <a:cs typeface="Calibri"/>
              </a:rPr>
              <a:t>the</a:t>
            </a:r>
            <a:r>
              <a:rPr sz="2000" spc="-75" dirty="0">
                <a:latin typeface="Times New Roman"/>
                <a:cs typeface="Times New Roman"/>
              </a:rPr>
              <a:t> </a:t>
            </a:r>
            <a:r>
              <a:rPr sz="2000" dirty="0">
                <a:latin typeface="Calibri"/>
                <a:cs typeface="Calibri"/>
              </a:rPr>
              <a:t>vaginal</a:t>
            </a:r>
            <a:r>
              <a:rPr sz="2000" spc="-75" dirty="0">
                <a:latin typeface="Times New Roman"/>
                <a:cs typeface="Times New Roman"/>
              </a:rPr>
              <a:t> </a:t>
            </a:r>
            <a:r>
              <a:rPr sz="2000" dirty="0">
                <a:latin typeface="Calibri"/>
                <a:cs typeface="Calibri"/>
              </a:rPr>
              <a:t>pH</a:t>
            </a:r>
            <a:r>
              <a:rPr sz="2000" spc="-75" dirty="0">
                <a:latin typeface="Times New Roman"/>
                <a:cs typeface="Times New Roman"/>
              </a:rPr>
              <a:t> </a:t>
            </a:r>
            <a:r>
              <a:rPr sz="2000" dirty="0">
                <a:latin typeface="Calibri"/>
                <a:cs typeface="Calibri"/>
              </a:rPr>
              <a:t>and</a:t>
            </a:r>
            <a:r>
              <a:rPr sz="2000" spc="-90" dirty="0">
                <a:latin typeface="Times New Roman"/>
                <a:cs typeface="Times New Roman"/>
              </a:rPr>
              <a:t> </a:t>
            </a:r>
            <a:r>
              <a:rPr sz="2000" spc="-10" dirty="0">
                <a:latin typeface="Calibri"/>
                <a:cs typeface="Calibri"/>
              </a:rPr>
              <a:t>improving</a:t>
            </a:r>
            <a:r>
              <a:rPr sz="2000" spc="-70" dirty="0">
                <a:latin typeface="Times New Roman"/>
                <a:cs typeface="Times New Roman"/>
              </a:rPr>
              <a:t> </a:t>
            </a:r>
            <a:r>
              <a:rPr sz="2000" dirty="0">
                <a:latin typeface="Calibri"/>
                <a:cs typeface="Calibri"/>
              </a:rPr>
              <a:t>sx</a:t>
            </a:r>
            <a:r>
              <a:rPr sz="2000" spc="-70" dirty="0">
                <a:latin typeface="Times New Roman"/>
                <a:cs typeface="Times New Roman"/>
              </a:rPr>
              <a:t> </a:t>
            </a:r>
            <a:r>
              <a:rPr sz="2000" dirty="0">
                <a:latin typeface="Calibri"/>
                <a:cs typeface="Calibri"/>
              </a:rPr>
              <a:t>such</a:t>
            </a:r>
            <a:r>
              <a:rPr sz="2000" spc="-75" dirty="0">
                <a:latin typeface="Times New Roman"/>
                <a:cs typeface="Times New Roman"/>
              </a:rPr>
              <a:t> </a:t>
            </a:r>
            <a:r>
              <a:rPr sz="2000" spc="-25" dirty="0">
                <a:latin typeface="Calibri"/>
                <a:cs typeface="Calibri"/>
              </a:rPr>
              <a:t>as</a:t>
            </a:r>
            <a:r>
              <a:rPr sz="2000" spc="-25" dirty="0">
                <a:latin typeface="Times New Roman"/>
                <a:cs typeface="Times New Roman"/>
              </a:rPr>
              <a:t> </a:t>
            </a:r>
            <a:r>
              <a:rPr sz="2000" spc="-10" dirty="0">
                <a:latin typeface="Calibri"/>
                <a:cs typeface="Calibri"/>
              </a:rPr>
              <a:t>vaginal</a:t>
            </a:r>
            <a:r>
              <a:rPr sz="2000" spc="-80" dirty="0">
                <a:latin typeface="Times New Roman"/>
                <a:cs typeface="Times New Roman"/>
              </a:rPr>
              <a:t> </a:t>
            </a:r>
            <a:r>
              <a:rPr sz="2000" dirty="0">
                <a:latin typeface="Calibri"/>
                <a:cs typeface="Calibri"/>
              </a:rPr>
              <a:t>dryness</a:t>
            </a:r>
            <a:r>
              <a:rPr sz="2000" spc="-90" dirty="0">
                <a:latin typeface="Times New Roman"/>
                <a:cs typeface="Times New Roman"/>
              </a:rPr>
              <a:t> </a:t>
            </a:r>
            <a:r>
              <a:rPr sz="2000" dirty="0">
                <a:latin typeface="Calibri"/>
                <a:cs typeface="Calibri"/>
              </a:rPr>
              <a:t>and</a:t>
            </a:r>
            <a:r>
              <a:rPr sz="2000" spc="-65" dirty="0">
                <a:latin typeface="Times New Roman"/>
                <a:cs typeface="Times New Roman"/>
              </a:rPr>
              <a:t> </a:t>
            </a:r>
            <a:r>
              <a:rPr sz="2000" spc="-10" dirty="0">
                <a:latin typeface="Calibri"/>
                <a:cs typeface="Calibri"/>
              </a:rPr>
              <a:t>dyspareunia.</a:t>
            </a:r>
            <a:r>
              <a:rPr sz="2000" spc="-80" dirty="0">
                <a:latin typeface="Times New Roman"/>
                <a:cs typeface="Times New Roman"/>
              </a:rPr>
              <a:t> </a:t>
            </a:r>
            <a:r>
              <a:rPr sz="2000" dirty="0">
                <a:latin typeface="Calibri"/>
                <a:cs typeface="Calibri"/>
              </a:rPr>
              <a:t>It</a:t>
            </a:r>
            <a:r>
              <a:rPr sz="2000" spc="-75" dirty="0">
                <a:latin typeface="Times New Roman"/>
                <a:cs typeface="Times New Roman"/>
              </a:rPr>
              <a:t> </a:t>
            </a:r>
            <a:r>
              <a:rPr sz="2000" dirty="0">
                <a:latin typeface="Calibri"/>
                <a:cs typeface="Calibri"/>
              </a:rPr>
              <a:t>acts</a:t>
            </a:r>
            <a:r>
              <a:rPr sz="2000" spc="-55" dirty="0">
                <a:latin typeface="Times New Roman"/>
                <a:cs typeface="Times New Roman"/>
              </a:rPr>
              <a:t> </a:t>
            </a:r>
            <a:r>
              <a:rPr sz="2000" dirty="0">
                <a:latin typeface="Calibri"/>
                <a:cs typeface="Calibri"/>
              </a:rPr>
              <a:t>as</a:t>
            </a:r>
            <a:r>
              <a:rPr sz="2000" spc="-70" dirty="0">
                <a:latin typeface="Times New Roman"/>
                <a:cs typeface="Times New Roman"/>
              </a:rPr>
              <a:t> </a:t>
            </a:r>
            <a:r>
              <a:rPr sz="2000" dirty="0">
                <a:latin typeface="Calibri"/>
                <a:cs typeface="Calibri"/>
              </a:rPr>
              <a:t>an</a:t>
            </a:r>
            <a:r>
              <a:rPr sz="2000" spc="-70" dirty="0">
                <a:latin typeface="Times New Roman"/>
                <a:cs typeface="Times New Roman"/>
              </a:rPr>
              <a:t> </a:t>
            </a:r>
            <a:r>
              <a:rPr sz="2000" spc="-10" dirty="0">
                <a:latin typeface="Calibri"/>
                <a:cs typeface="Calibri"/>
              </a:rPr>
              <a:t>oestrogen</a:t>
            </a:r>
            <a:r>
              <a:rPr sz="2000" spc="-70" dirty="0">
                <a:latin typeface="Times New Roman"/>
                <a:cs typeface="Times New Roman"/>
              </a:rPr>
              <a:t> </a:t>
            </a:r>
            <a:r>
              <a:rPr sz="2000" spc="-10" dirty="0">
                <a:latin typeface="Calibri"/>
                <a:cs typeface="Calibri"/>
              </a:rPr>
              <a:t>antagonist</a:t>
            </a:r>
            <a:r>
              <a:rPr sz="2000" spc="-70" dirty="0">
                <a:latin typeface="Times New Roman"/>
                <a:cs typeface="Times New Roman"/>
              </a:rPr>
              <a:t> </a:t>
            </a:r>
            <a:r>
              <a:rPr sz="2000" dirty="0">
                <a:latin typeface="Calibri"/>
                <a:cs typeface="Calibri"/>
              </a:rPr>
              <a:t>on</a:t>
            </a:r>
            <a:r>
              <a:rPr sz="2000" spc="-80" dirty="0">
                <a:latin typeface="Times New Roman"/>
                <a:cs typeface="Times New Roman"/>
              </a:rPr>
              <a:t> </a:t>
            </a:r>
            <a:r>
              <a:rPr sz="2000" dirty="0">
                <a:latin typeface="Calibri"/>
                <a:cs typeface="Calibri"/>
              </a:rPr>
              <a:t>the</a:t>
            </a:r>
            <a:r>
              <a:rPr sz="2000" spc="-70" dirty="0">
                <a:latin typeface="Times New Roman"/>
                <a:cs typeface="Times New Roman"/>
              </a:rPr>
              <a:t> </a:t>
            </a:r>
            <a:r>
              <a:rPr sz="2000" dirty="0">
                <a:latin typeface="Calibri"/>
                <a:cs typeface="Calibri"/>
              </a:rPr>
              <a:t>endometrium</a:t>
            </a:r>
            <a:r>
              <a:rPr sz="2000" spc="-70" dirty="0">
                <a:latin typeface="Times New Roman"/>
                <a:cs typeface="Times New Roman"/>
              </a:rPr>
              <a:t> </a:t>
            </a:r>
            <a:r>
              <a:rPr sz="2000" dirty="0">
                <a:latin typeface="Calibri"/>
                <a:cs typeface="Calibri"/>
              </a:rPr>
              <a:t>and</a:t>
            </a:r>
            <a:r>
              <a:rPr sz="2000" spc="-65" dirty="0">
                <a:latin typeface="Times New Roman"/>
                <a:cs typeface="Times New Roman"/>
              </a:rPr>
              <a:t> </a:t>
            </a:r>
            <a:r>
              <a:rPr sz="2000" spc="-10" dirty="0">
                <a:latin typeface="Calibri"/>
                <a:cs typeface="Calibri"/>
              </a:rPr>
              <a:t>breast</a:t>
            </a:r>
            <a:r>
              <a:rPr sz="2000" spc="-10" dirty="0">
                <a:latin typeface="Times New Roman"/>
                <a:cs typeface="Times New Roman"/>
              </a:rPr>
              <a:t> </a:t>
            </a:r>
            <a:r>
              <a:rPr sz="2000" dirty="0">
                <a:latin typeface="Calibri"/>
                <a:cs typeface="Calibri"/>
              </a:rPr>
              <a:t>tissue.</a:t>
            </a:r>
            <a:r>
              <a:rPr sz="2000" spc="-85" dirty="0">
                <a:latin typeface="Times New Roman"/>
                <a:cs typeface="Times New Roman"/>
              </a:rPr>
              <a:t> </a:t>
            </a:r>
            <a:r>
              <a:rPr sz="2000" dirty="0">
                <a:latin typeface="Calibri"/>
                <a:cs typeface="Calibri"/>
              </a:rPr>
              <a:t>It</a:t>
            </a:r>
            <a:r>
              <a:rPr sz="2000" spc="-95" dirty="0">
                <a:latin typeface="Times New Roman"/>
                <a:cs typeface="Times New Roman"/>
              </a:rPr>
              <a:t> </a:t>
            </a:r>
            <a:r>
              <a:rPr sz="2000" dirty="0">
                <a:latin typeface="Calibri"/>
                <a:cs typeface="Calibri"/>
              </a:rPr>
              <a:t>may</a:t>
            </a:r>
            <a:r>
              <a:rPr sz="2000" spc="-90" dirty="0">
                <a:latin typeface="Times New Roman"/>
                <a:cs typeface="Times New Roman"/>
              </a:rPr>
              <a:t> </a:t>
            </a:r>
            <a:r>
              <a:rPr sz="2000" spc="-10" dirty="0">
                <a:latin typeface="Calibri"/>
                <a:cs typeface="Calibri"/>
              </a:rPr>
              <a:t>precipitate</a:t>
            </a:r>
            <a:r>
              <a:rPr sz="2000" spc="-70" dirty="0">
                <a:latin typeface="Times New Roman"/>
                <a:cs typeface="Times New Roman"/>
              </a:rPr>
              <a:t> </a:t>
            </a:r>
            <a:r>
              <a:rPr sz="2000" dirty="0">
                <a:latin typeface="Calibri"/>
                <a:cs typeface="Calibri"/>
              </a:rPr>
              <a:t>or</a:t>
            </a:r>
            <a:r>
              <a:rPr sz="2000" spc="-95" dirty="0">
                <a:latin typeface="Times New Roman"/>
                <a:cs typeface="Times New Roman"/>
              </a:rPr>
              <a:t> </a:t>
            </a:r>
            <a:r>
              <a:rPr sz="2000" spc="-10" dirty="0">
                <a:latin typeface="Calibri"/>
                <a:cs typeface="Calibri"/>
              </a:rPr>
              <a:t>worsen</a:t>
            </a:r>
            <a:r>
              <a:rPr sz="2000" spc="-90" dirty="0">
                <a:latin typeface="Times New Roman"/>
                <a:cs typeface="Times New Roman"/>
              </a:rPr>
              <a:t> </a:t>
            </a:r>
            <a:r>
              <a:rPr sz="2000" spc="-20" dirty="0">
                <a:latin typeface="Calibri"/>
                <a:cs typeface="Calibri"/>
              </a:rPr>
              <a:t>VMS.</a:t>
            </a:r>
            <a:endParaRPr sz="2000" dirty="0">
              <a:latin typeface="Calibri"/>
              <a:cs typeface="Calibri"/>
            </a:endParaRPr>
          </a:p>
          <a:p>
            <a:pPr marL="240665" indent="-227965">
              <a:lnSpc>
                <a:spcPct val="100000"/>
              </a:lnSpc>
              <a:spcBef>
                <a:spcPts val="1010"/>
              </a:spcBef>
              <a:buFont typeface="Arial"/>
              <a:buChar char="•"/>
              <a:tabLst>
                <a:tab pos="240665" algn="l"/>
              </a:tabLst>
            </a:pPr>
            <a:r>
              <a:rPr sz="2000" dirty="0">
                <a:latin typeface="Calibri"/>
                <a:cs typeface="Calibri"/>
              </a:rPr>
              <a:t>A</a:t>
            </a:r>
            <a:r>
              <a:rPr sz="2000" spc="-30" dirty="0">
                <a:latin typeface="Calibri"/>
                <a:cs typeface="Calibri"/>
              </a:rPr>
              <a:t> </a:t>
            </a:r>
            <a:r>
              <a:rPr sz="2000" dirty="0">
                <a:latin typeface="Calibri"/>
                <a:cs typeface="Calibri"/>
              </a:rPr>
              <a:t>60</a:t>
            </a:r>
            <a:r>
              <a:rPr sz="2000" spc="-30" dirty="0">
                <a:latin typeface="Calibri"/>
                <a:cs typeface="Calibri"/>
              </a:rPr>
              <a:t> </a:t>
            </a:r>
            <a:r>
              <a:rPr sz="2000" dirty="0">
                <a:latin typeface="Calibri"/>
                <a:cs typeface="Calibri"/>
              </a:rPr>
              <a:t>mg</a:t>
            </a:r>
            <a:r>
              <a:rPr sz="2000" spc="-35" dirty="0">
                <a:latin typeface="Calibri"/>
                <a:cs typeface="Calibri"/>
              </a:rPr>
              <a:t> </a:t>
            </a:r>
            <a:r>
              <a:rPr sz="2000" dirty="0">
                <a:latin typeface="Calibri"/>
                <a:cs typeface="Calibri"/>
              </a:rPr>
              <a:t>daily</a:t>
            </a:r>
            <a:r>
              <a:rPr sz="2000" spc="-35" dirty="0">
                <a:latin typeface="Calibri"/>
                <a:cs typeface="Calibri"/>
              </a:rPr>
              <a:t> </a:t>
            </a:r>
            <a:r>
              <a:rPr sz="2000" dirty="0">
                <a:latin typeface="Calibri"/>
                <a:cs typeface="Calibri"/>
              </a:rPr>
              <a:t>dose</a:t>
            </a:r>
            <a:r>
              <a:rPr sz="2000" spc="-35" dirty="0">
                <a:latin typeface="Calibri"/>
                <a:cs typeface="Calibri"/>
              </a:rPr>
              <a:t> </a:t>
            </a:r>
            <a:r>
              <a:rPr sz="2000" dirty="0">
                <a:latin typeface="Calibri"/>
                <a:cs typeface="Calibri"/>
              </a:rPr>
              <a:t>is</a:t>
            </a:r>
            <a:r>
              <a:rPr sz="2000" spc="-20" dirty="0">
                <a:latin typeface="Calibri"/>
                <a:cs typeface="Calibri"/>
              </a:rPr>
              <a:t> </a:t>
            </a:r>
            <a:r>
              <a:rPr sz="2000" spc="-10" dirty="0">
                <a:latin typeface="Calibri"/>
                <a:cs typeface="Calibri"/>
              </a:rPr>
              <a:t>available</a:t>
            </a:r>
            <a:r>
              <a:rPr sz="2000" spc="-15" dirty="0">
                <a:latin typeface="Calibri"/>
                <a:cs typeface="Calibri"/>
              </a:rPr>
              <a:t> </a:t>
            </a:r>
            <a:r>
              <a:rPr sz="2000" dirty="0">
                <a:latin typeface="Calibri"/>
                <a:cs typeface="Calibri"/>
              </a:rPr>
              <a:t>on</a:t>
            </a:r>
            <a:r>
              <a:rPr sz="2000" spc="-25" dirty="0">
                <a:latin typeface="Calibri"/>
                <a:cs typeface="Calibri"/>
              </a:rPr>
              <a:t> </a:t>
            </a:r>
            <a:r>
              <a:rPr sz="2000" spc="-10" dirty="0">
                <a:latin typeface="Calibri"/>
                <a:cs typeface="Calibri"/>
              </a:rPr>
              <a:t>prescription</a:t>
            </a:r>
            <a:r>
              <a:rPr sz="2000" spc="-25" dirty="0">
                <a:latin typeface="Calibri"/>
                <a:cs typeface="Calibri"/>
              </a:rPr>
              <a:t> </a:t>
            </a:r>
            <a:r>
              <a:rPr sz="2000" dirty="0">
                <a:latin typeface="Calibri"/>
                <a:cs typeface="Calibri"/>
              </a:rPr>
              <a:t>and</a:t>
            </a:r>
            <a:r>
              <a:rPr sz="2000" spc="-25" dirty="0">
                <a:latin typeface="Calibri"/>
                <a:cs typeface="Calibri"/>
              </a:rPr>
              <a:t> </a:t>
            </a:r>
            <a:r>
              <a:rPr sz="2000" dirty="0">
                <a:latin typeface="Calibri"/>
                <a:cs typeface="Calibri"/>
              </a:rPr>
              <a:t>holds</a:t>
            </a:r>
            <a:r>
              <a:rPr sz="2000" spc="-35" dirty="0">
                <a:latin typeface="Calibri"/>
                <a:cs typeface="Calibri"/>
              </a:rPr>
              <a:t> </a:t>
            </a:r>
            <a:r>
              <a:rPr sz="2000" dirty="0">
                <a:latin typeface="Calibri"/>
                <a:cs typeface="Calibri"/>
              </a:rPr>
              <a:t>a</a:t>
            </a:r>
            <a:r>
              <a:rPr sz="2000" spc="-25" dirty="0">
                <a:latin typeface="Calibri"/>
                <a:cs typeface="Calibri"/>
              </a:rPr>
              <a:t> </a:t>
            </a:r>
            <a:r>
              <a:rPr sz="2000" dirty="0">
                <a:latin typeface="Calibri"/>
                <a:cs typeface="Calibri"/>
              </a:rPr>
              <a:t>European</a:t>
            </a:r>
            <a:r>
              <a:rPr sz="2000" spc="-45" dirty="0">
                <a:latin typeface="Calibri"/>
                <a:cs typeface="Calibri"/>
              </a:rPr>
              <a:t> </a:t>
            </a:r>
            <a:r>
              <a:rPr sz="2000" dirty="0">
                <a:latin typeface="Calibri"/>
                <a:cs typeface="Calibri"/>
              </a:rPr>
              <a:t>license</a:t>
            </a:r>
            <a:r>
              <a:rPr sz="2000" spc="-25" dirty="0">
                <a:latin typeface="Calibri"/>
                <a:cs typeface="Calibri"/>
              </a:rPr>
              <a:t> </a:t>
            </a:r>
            <a:r>
              <a:rPr sz="2000" dirty="0">
                <a:latin typeface="Calibri"/>
                <a:cs typeface="Calibri"/>
              </a:rPr>
              <a:t>under</a:t>
            </a:r>
            <a:r>
              <a:rPr sz="2000" spc="-35" dirty="0">
                <a:latin typeface="Calibri"/>
                <a:cs typeface="Calibri"/>
              </a:rPr>
              <a:t> </a:t>
            </a:r>
            <a:r>
              <a:rPr sz="2000" dirty="0">
                <a:latin typeface="Calibri"/>
                <a:cs typeface="Calibri"/>
              </a:rPr>
              <a:t>the</a:t>
            </a:r>
            <a:r>
              <a:rPr sz="2000" spc="-30" dirty="0">
                <a:latin typeface="Calibri"/>
                <a:cs typeface="Calibri"/>
              </a:rPr>
              <a:t> </a:t>
            </a:r>
            <a:r>
              <a:rPr sz="2000" dirty="0">
                <a:latin typeface="Calibri"/>
                <a:cs typeface="Calibri"/>
              </a:rPr>
              <a:t>name</a:t>
            </a:r>
            <a:r>
              <a:rPr sz="2000" spc="-25" dirty="0">
                <a:latin typeface="Calibri"/>
                <a:cs typeface="Calibri"/>
              </a:rPr>
              <a:t> </a:t>
            </a:r>
            <a:r>
              <a:rPr sz="2000" spc="-10" dirty="0">
                <a:latin typeface="Calibri"/>
                <a:cs typeface="Calibri"/>
              </a:rPr>
              <a:t>‘Senshio’.</a:t>
            </a:r>
            <a:endParaRPr sz="2000" dirty="0">
              <a:latin typeface="Calibri"/>
              <a:cs typeface="Calibri"/>
            </a:endParaRPr>
          </a:p>
          <a:p>
            <a:pPr marL="240665" indent="-227965">
              <a:lnSpc>
                <a:spcPct val="100000"/>
              </a:lnSpc>
              <a:spcBef>
                <a:spcPts val="994"/>
              </a:spcBef>
              <a:buFont typeface="Arial"/>
              <a:buChar char="•"/>
              <a:tabLst>
                <a:tab pos="240665" algn="l"/>
              </a:tabLst>
            </a:pPr>
            <a:r>
              <a:rPr sz="2000" dirty="0">
                <a:latin typeface="Calibri"/>
                <a:cs typeface="Calibri"/>
              </a:rPr>
              <a:t>It</a:t>
            </a:r>
            <a:r>
              <a:rPr sz="2000" spc="-85" dirty="0">
                <a:latin typeface="Times New Roman"/>
                <a:cs typeface="Times New Roman"/>
              </a:rPr>
              <a:t> </a:t>
            </a:r>
            <a:r>
              <a:rPr sz="2000" dirty="0">
                <a:latin typeface="Calibri"/>
                <a:cs typeface="Calibri"/>
              </a:rPr>
              <a:t>is</a:t>
            </a:r>
            <a:r>
              <a:rPr sz="2000" spc="-70" dirty="0">
                <a:latin typeface="Times New Roman"/>
                <a:cs typeface="Times New Roman"/>
              </a:rPr>
              <a:t> </a:t>
            </a:r>
            <a:r>
              <a:rPr sz="2000" spc="-10" dirty="0">
                <a:latin typeface="Calibri"/>
                <a:cs typeface="Calibri"/>
              </a:rPr>
              <a:t>available</a:t>
            </a:r>
            <a:r>
              <a:rPr sz="2000" spc="-60" dirty="0">
                <a:latin typeface="Times New Roman"/>
                <a:cs typeface="Times New Roman"/>
              </a:rPr>
              <a:t> </a:t>
            </a:r>
            <a:r>
              <a:rPr sz="2000" dirty="0">
                <a:latin typeface="Calibri"/>
                <a:cs typeface="Calibri"/>
              </a:rPr>
              <a:t>on</a:t>
            </a:r>
            <a:r>
              <a:rPr sz="2000" spc="-75" dirty="0">
                <a:latin typeface="Times New Roman"/>
                <a:cs typeface="Times New Roman"/>
              </a:rPr>
              <a:t> </a:t>
            </a:r>
            <a:r>
              <a:rPr sz="2000" dirty="0">
                <a:latin typeface="Calibri"/>
                <a:cs typeface="Calibri"/>
              </a:rPr>
              <a:t>order</a:t>
            </a:r>
            <a:r>
              <a:rPr sz="2000" spc="-85" dirty="0">
                <a:latin typeface="Times New Roman"/>
                <a:cs typeface="Times New Roman"/>
              </a:rPr>
              <a:t> </a:t>
            </a:r>
            <a:r>
              <a:rPr sz="2000" dirty="0">
                <a:latin typeface="Calibri"/>
                <a:cs typeface="Calibri"/>
              </a:rPr>
              <a:t>in</a:t>
            </a:r>
            <a:r>
              <a:rPr sz="2000" spc="-70" dirty="0">
                <a:latin typeface="Times New Roman"/>
                <a:cs typeface="Times New Roman"/>
              </a:rPr>
              <a:t> </a:t>
            </a:r>
            <a:r>
              <a:rPr sz="2000" dirty="0">
                <a:latin typeface="Calibri"/>
                <a:cs typeface="Calibri"/>
              </a:rPr>
              <a:t>the</a:t>
            </a:r>
            <a:r>
              <a:rPr sz="2000" spc="-85" dirty="0">
                <a:latin typeface="Times New Roman"/>
                <a:cs typeface="Times New Roman"/>
              </a:rPr>
              <a:t> </a:t>
            </a:r>
            <a:r>
              <a:rPr sz="2000" dirty="0">
                <a:latin typeface="Calibri"/>
                <a:cs typeface="Calibri"/>
              </a:rPr>
              <a:t>ROI</a:t>
            </a:r>
            <a:r>
              <a:rPr sz="2000" spc="-70" dirty="0">
                <a:latin typeface="Times New Roman"/>
                <a:cs typeface="Times New Roman"/>
              </a:rPr>
              <a:t> </a:t>
            </a:r>
            <a:r>
              <a:rPr sz="2000" dirty="0">
                <a:latin typeface="Calibri"/>
                <a:cs typeface="Calibri"/>
              </a:rPr>
              <a:t>but</a:t>
            </a:r>
            <a:r>
              <a:rPr sz="2000" spc="-75" dirty="0">
                <a:latin typeface="Times New Roman"/>
                <a:cs typeface="Times New Roman"/>
              </a:rPr>
              <a:t> </a:t>
            </a:r>
            <a:r>
              <a:rPr sz="2000" dirty="0">
                <a:latin typeface="Calibri"/>
                <a:cs typeface="Calibri"/>
              </a:rPr>
              <a:t>not</a:t>
            </a:r>
            <a:r>
              <a:rPr sz="2000" spc="-90" dirty="0">
                <a:latin typeface="Times New Roman"/>
                <a:cs typeface="Times New Roman"/>
              </a:rPr>
              <a:t> </a:t>
            </a:r>
            <a:r>
              <a:rPr sz="2000" spc="-10" dirty="0">
                <a:latin typeface="Calibri"/>
                <a:cs typeface="Calibri"/>
              </a:rPr>
              <a:t>covered</a:t>
            </a:r>
            <a:r>
              <a:rPr sz="2000" spc="-75" dirty="0">
                <a:latin typeface="Times New Roman"/>
                <a:cs typeface="Times New Roman"/>
              </a:rPr>
              <a:t> </a:t>
            </a:r>
            <a:r>
              <a:rPr sz="2000" dirty="0">
                <a:latin typeface="Calibri"/>
                <a:cs typeface="Calibri"/>
              </a:rPr>
              <a:t>by</a:t>
            </a:r>
            <a:r>
              <a:rPr sz="2000" spc="-90" dirty="0">
                <a:latin typeface="Times New Roman"/>
                <a:cs typeface="Times New Roman"/>
              </a:rPr>
              <a:t> </a:t>
            </a:r>
            <a:r>
              <a:rPr sz="2000" dirty="0">
                <a:latin typeface="Calibri"/>
                <a:cs typeface="Calibri"/>
              </a:rPr>
              <a:t>the</a:t>
            </a:r>
            <a:r>
              <a:rPr sz="2000" spc="-75" dirty="0">
                <a:latin typeface="Times New Roman"/>
                <a:cs typeface="Times New Roman"/>
              </a:rPr>
              <a:t> </a:t>
            </a:r>
            <a:r>
              <a:rPr sz="2000" spc="-10" dirty="0">
                <a:latin typeface="Calibri"/>
                <a:cs typeface="Calibri"/>
              </a:rPr>
              <a:t>medical</a:t>
            </a:r>
            <a:r>
              <a:rPr sz="2000" spc="-75" dirty="0">
                <a:latin typeface="Times New Roman"/>
                <a:cs typeface="Times New Roman"/>
              </a:rPr>
              <a:t> </a:t>
            </a:r>
            <a:r>
              <a:rPr sz="2000" dirty="0">
                <a:latin typeface="Calibri"/>
                <a:cs typeface="Calibri"/>
              </a:rPr>
              <a:t>card</a:t>
            </a:r>
            <a:r>
              <a:rPr sz="2000" spc="-70" dirty="0">
                <a:latin typeface="Times New Roman"/>
                <a:cs typeface="Times New Roman"/>
              </a:rPr>
              <a:t> </a:t>
            </a:r>
            <a:r>
              <a:rPr sz="2000" dirty="0">
                <a:latin typeface="Calibri"/>
                <a:cs typeface="Calibri"/>
              </a:rPr>
              <a:t>or</a:t>
            </a:r>
            <a:r>
              <a:rPr sz="2000" spc="-90" dirty="0">
                <a:latin typeface="Times New Roman"/>
                <a:cs typeface="Times New Roman"/>
              </a:rPr>
              <a:t> </a:t>
            </a:r>
            <a:r>
              <a:rPr sz="2000" spc="-20" dirty="0">
                <a:latin typeface="Calibri"/>
                <a:cs typeface="Calibri"/>
              </a:rPr>
              <a:t>DPS.</a:t>
            </a:r>
            <a:endParaRPr sz="2000" dirty="0">
              <a:latin typeface="Calibri"/>
              <a:cs typeface="Calibri"/>
            </a:endParaRPr>
          </a:p>
          <a:p>
            <a:pPr marL="241300" marR="5080" indent="-228600">
              <a:lnSpc>
                <a:spcPct val="100000"/>
              </a:lnSpc>
              <a:spcBef>
                <a:spcPts val="994"/>
              </a:spcBef>
              <a:buFont typeface="Arial"/>
              <a:buChar char="•"/>
              <a:tabLst>
                <a:tab pos="241300" algn="l"/>
              </a:tabLst>
            </a:pPr>
            <a:r>
              <a:rPr sz="2000" dirty="0">
                <a:latin typeface="Calibri"/>
                <a:cs typeface="Calibri"/>
              </a:rPr>
              <a:t>Some</a:t>
            </a:r>
            <a:r>
              <a:rPr sz="2000" spc="-80" dirty="0">
                <a:latin typeface="Times New Roman"/>
                <a:cs typeface="Times New Roman"/>
              </a:rPr>
              <a:t> </a:t>
            </a:r>
            <a:r>
              <a:rPr sz="2000" dirty="0">
                <a:latin typeface="Calibri"/>
                <a:cs typeface="Calibri"/>
              </a:rPr>
              <a:t>sources</a:t>
            </a:r>
            <a:r>
              <a:rPr sz="2000" spc="-75" dirty="0">
                <a:latin typeface="Times New Roman"/>
                <a:cs typeface="Times New Roman"/>
              </a:rPr>
              <a:t> </a:t>
            </a:r>
            <a:r>
              <a:rPr sz="2000" dirty="0">
                <a:latin typeface="Calibri"/>
                <a:cs typeface="Calibri"/>
              </a:rPr>
              <a:t>say</a:t>
            </a:r>
            <a:r>
              <a:rPr sz="2000" spc="-75" dirty="0">
                <a:latin typeface="Times New Roman"/>
                <a:cs typeface="Times New Roman"/>
              </a:rPr>
              <a:t> </a:t>
            </a:r>
            <a:r>
              <a:rPr lang="en-IE" sz="2000" spc="-20" dirty="0">
                <a:latin typeface="Calibri"/>
                <a:cs typeface="Calibri"/>
              </a:rPr>
              <a:t>O</a:t>
            </a:r>
            <a:r>
              <a:rPr sz="2000" spc="-20" dirty="0" err="1">
                <a:latin typeface="Calibri"/>
                <a:cs typeface="Calibri"/>
              </a:rPr>
              <a:t>spemifene</a:t>
            </a:r>
            <a:r>
              <a:rPr sz="2000" spc="-75" dirty="0">
                <a:latin typeface="Times New Roman"/>
                <a:cs typeface="Times New Roman"/>
              </a:rPr>
              <a:t> </a:t>
            </a:r>
            <a:r>
              <a:rPr sz="2000" dirty="0">
                <a:latin typeface="Calibri"/>
                <a:cs typeface="Calibri"/>
              </a:rPr>
              <a:t>may</a:t>
            </a:r>
            <a:r>
              <a:rPr sz="2000" spc="-80" dirty="0">
                <a:latin typeface="Times New Roman"/>
                <a:cs typeface="Times New Roman"/>
              </a:rPr>
              <a:t> </a:t>
            </a:r>
            <a:r>
              <a:rPr sz="2000" dirty="0">
                <a:latin typeface="Calibri"/>
                <a:cs typeface="Calibri"/>
              </a:rPr>
              <a:t>be</a:t>
            </a:r>
            <a:r>
              <a:rPr sz="2000" spc="-85" dirty="0">
                <a:latin typeface="Times New Roman"/>
                <a:cs typeface="Times New Roman"/>
              </a:rPr>
              <a:t> </a:t>
            </a:r>
            <a:r>
              <a:rPr sz="2000" dirty="0">
                <a:latin typeface="Calibri"/>
                <a:cs typeface="Calibri"/>
              </a:rPr>
              <a:t>used</a:t>
            </a:r>
            <a:r>
              <a:rPr sz="2000" spc="-75" dirty="0">
                <a:latin typeface="Times New Roman"/>
                <a:cs typeface="Times New Roman"/>
              </a:rPr>
              <a:t> </a:t>
            </a:r>
            <a:r>
              <a:rPr sz="2000" dirty="0">
                <a:latin typeface="Calibri"/>
                <a:cs typeface="Calibri"/>
              </a:rPr>
              <a:t>in</a:t>
            </a:r>
            <a:r>
              <a:rPr sz="2000" spc="-75" dirty="0">
                <a:latin typeface="Times New Roman"/>
                <a:cs typeface="Times New Roman"/>
              </a:rPr>
              <a:t> </a:t>
            </a:r>
            <a:r>
              <a:rPr sz="2000" dirty="0">
                <a:latin typeface="Calibri"/>
                <a:cs typeface="Calibri"/>
              </a:rPr>
              <a:t>women</a:t>
            </a:r>
            <a:r>
              <a:rPr sz="2000" spc="-75" dirty="0">
                <a:latin typeface="Times New Roman"/>
                <a:cs typeface="Times New Roman"/>
              </a:rPr>
              <a:t> </a:t>
            </a:r>
            <a:r>
              <a:rPr sz="2000" dirty="0">
                <a:latin typeface="Calibri"/>
                <a:cs typeface="Calibri"/>
              </a:rPr>
              <a:t>with</a:t>
            </a:r>
            <a:r>
              <a:rPr sz="2000" spc="-75" dirty="0">
                <a:latin typeface="Times New Roman"/>
                <a:cs typeface="Times New Roman"/>
              </a:rPr>
              <a:t> </a:t>
            </a:r>
            <a:r>
              <a:rPr sz="2000" dirty="0">
                <a:latin typeface="Calibri"/>
                <a:cs typeface="Calibri"/>
              </a:rPr>
              <a:t>a</a:t>
            </a:r>
            <a:r>
              <a:rPr sz="2000" spc="-75" dirty="0">
                <a:latin typeface="Times New Roman"/>
                <a:cs typeface="Times New Roman"/>
              </a:rPr>
              <a:t> </a:t>
            </a:r>
            <a:r>
              <a:rPr sz="2000" dirty="0">
                <a:latin typeface="Calibri"/>
                <a:cs typeface="Calibri"/>
              </a:rPr>
              <a:t>history</a:t>
            </a:r>
            <a:r>
              <a:rPr sz="2000" spc="-70" dirty="0">
                <a:latin typeface="Times New Roman"/>
                <a:cs typeface="Times New Roman"/>
              </a:rPr>
              <a:t> </a:t>
            </a:r>
            <a:r>
              <a:rPr sz="2000" dirty="0">
                <a:latin typeface="Calibri"/>
                <a:cs typeface="Calibri"/>
              </a:rPr>
              <a:t>of</a:t>
            </a:r>
            <a:r>
              <a:rPr sz="2000" spc="-85" dirty="0">
                <a:latin typeface="Times New Roman"/>
                <a:cs typeface="Times New Roman"/>
              </a:rPr>
              <a:t> </a:t>
            </a:r>
            <a:r>
              <a:rPr sz="2000" spc="-10" dirty="0">
                <a:latin typeface="Calibri"/>
                <a:cs typeface="Calibri"/>
              </a:rPr>
              <a:t>breast</a:t>
            </a:r>
            <a:r>
              <a:rPr sz="2000" spc="-80" dirty="0">
                <a:latin typeface="Times New Roman"/>
                <a:cs typeface="Times New Roman"/>
              </a:rPr>
              <a:t> </a:t>
            </a:r>
            <a:r>
              <a:rPr sz="2000" dirty="0">
                <a:latin typeface="Calibri"/>
                <a:cs typeface="Calibri"/>
              </a:rPr>
              <a:t>and</a:t>
            </a:r>
            <a:r>
              <a:rPr sz="2000" spc="-75" dirty="0">
                <a:latin typeface="Times New Roman"/>
                <a:cs typeface="Times New Roman"/>
              </a:rPr>
              <a:t> </a:t>
            </a:r>
            <a:r>
              <a:rPr sz="2000" spc="-10" dirty="0">
                <a:latin typeface="Calibri"/>
                <a:cs typeface="Calibri"/>
              </a:rPr>
              <a:t>endometrial</a:t>
            </a:r>
            <a:r>
              <a:rPr sz="2000" spc="-65" dirty="0">
                <a:latin typeface="Times New Roman"/>
                <a:cs typeface="Times New Roman"/>
              </a:rPr>
              <a:t> </a:t>
            </a:r>
            <a:r>
              <a:rPr sz="2000" spc="-10" dirty="0">
                <a:latin typeface="Calibri"/>
                <a:cs typeface="Calibri"/>
              </a:rPr>
              <a:t>cancer</a:t>
            </a:r>
            <a:r>
              <a:rPr sz="2000" spc="-10" dirty="0">
                <a:latin typeface="Times New Roman"/>
                <a:cs typeface="Times New Roman"/>
              </a:rPr>
              <a:t> </a:t>
            </a:r>
            <a:r>
              <a:rPr sz="2000" dirty="0">
                <a:latin typeface="Calibri"/>
                <a:cs typeface="Calibri"/>
              </a:rPr>
              <a:t>who</a:t>
            </a:r>
            <a:r>
              <a:rPr sz="2000" spc="-105" dirty="0">
                <a:latin typeface="Times New Roman"/>
                <a:cs typeface="Times New Roman"/>
              </a:rPr>
              <a:t> </a:t>
            </a:r>
            <a:r>
              <a:rPr sz="2000" dirty="0">
                <a:latin typeface="Calibri"/>
                <a:cs typeface="Calibri"/>
              </a:rPr>
              <a:t>have</a:t>
            </a:r>
            <a:r>
              <a:rPr sz="2000" spc="-90" dirty="0">
                <a:latin typeface="Times New Roman"/>
                <a:cs typeface="Times New Roman"/>
              </a:rPr>
              <a:t> </a:t>
            </a:r>
            <a:r>
              <a:rPr sz="2000" spc="-10" dirty="0">
                <a:latin typeface="Calibri"/>
                <a:cs typeface="Calibri"/>
              </a:rPr>
              <a:t>completed</a:t>
            </a:r>
            <a:r>
              <a:rPr sz="2000" spc="-85" dirty="0">
                <a:latin typeface="Times New Roman"/>
                <a:cs typeface="Times New Roman"/>
              </a:rPr>
              <a:t> </a:t>
            </a:r>
            <a:r>
              <a:rPr sz="2000" spc="-10" dirty="0">
                <a:latin typeface="Calibri"/>
                <a:cs typeface="Calibri"/>
              </a:rPr>
              <a:t>treatment</a:t>
            </a:r>
            <a:r>
              <a:rPr sz="2000" spc="-65" dirty="0">
                <a:latin typeface="Times New Roman"/>
                <a:cs typeface="Times New Roman"/>
              </a:rPr>
              <a:t> </a:t>
            </a:r>
            <a:r>
              <a:rPr sz="2000" spc="-10" dirty="0">
                <a:latin typeface="Calibri"/>
                <a:cs typeface="Calibri"/>
              </a:rPr>
              <a:t>(there</a:t>
            </a:r>
            <a:r>
              <a:rPr sz="2000" spc="-85" dirty="0">
                <a:latin typeface="Times New Roman"/>
                <a:cs typeface="Times New Roman"/>
              </a:rPr>
              <a:t> </a:t>
            </a:r>
            <a:r>
              <a:rPr sz="2000" dirty="0">
                <a:latin typeface="Calibri"/>
                <a:cs typeface="Calibri"/>
              </a:rPr>
              <a:t>is</a:t>
            </a:r>
            <a:r>
              <a:rPr sz="2000" spc="-80" dirty="0">
                <a:latin typeface="Times New Roman"/>
                <a:cs typeface="Times New Roman"/>
              </a:rPr>
              <a:t> </a:t>
            </a:r>
            <a:r>
              <a:rPr sz="2000" dirty="0">
                <a:latin typeface="Calibri"/>
                <a:cs typeface="Calibri"/>
              </a:rPr>
              <a:t>no</a:t>
            </a:r>
            <a:r>
              <a:rPr sz="2000" spc="-105" dirty="0">
                <a:latin typeface="Times New Roman"/>
                <a:cs typeface="Times New Roman"/>
              </a:rPr>
              <a:t> </a:t>
            </a:r>
            <a:r>
              <a:rPr sz="2000" dirty="0">
                <a:latin typeface="Calibri"/>
                <a:cs typeface="Calibri"/>
              </a:rPr>
              <a:t>clinical</a:t>
            </a:r>
            <a:r>
              <a:rPr sz="2000" spc="-80" dirty="0">
                <a:latin typeface="Times New Roman"/>
                <a:cs typeface="Times New Roman"/>
              </a:rPr>
              <a:t> </a:t>
            </a:r>
            <a:r>
              <a:rPr sz="2000" dirty="0">
                <a:latin typeface="Calibri"/>
                <a:cs typeface="Calibri"/>
              </a:rPr>
              <a:t>trial</a:t>
            </a:r>
            <a:r>
              <a:rPr sz="2000" spc="-75" dirty="0">
                <a:latin typeface="Times New Roman"/>
                <a:cs typeface="Times New Roman"/>
              </a:rPr>
              <a:t> </a:t>
            </a:r>
            <a:r>
              <a:rPr sz="2000" dirty="0">
                <a:latin typeface="Calibri"/>
                <a:cs typeface="Calibri"/>
              </a:rPr>
              <a:t>data</a:t>
            </a:r>
            <a:r>
              <a:rPr sz="2000" spc="-90" dirty="0">
                <a:latin typeface="Times New Roman"/>
                <a:cs typeface="Times New Roman"/>
              </a:rPr>
              <a:t> </a:t>
            </a:r>
            <a:r>
              <a:rPr sz="2000" dirty="0">
                <a:latin typeface="Calibri"/>
                <a:cs typeface="Calibri"/>
              </a:rPr>
              <a:t>for</a:t>
            </a:r>
            <a:r>
              <a:rPr sz="2000" spc="-95" dirty="0">
                <a:latin typeface="Times New Roman"/>
                <a:cs typeface="Times New Roman"/>
              </a:rPr>
              <a:t> </a:t>
            </a:r>
            <a:r>
              <a:rPr sz="2000" spc="-10" dirty="0">
                <a:latin typeface="Calibri"/>
                <a:cs typeface="Calibri"/>
              </a:rPr>
              <a:t>patients</a:t>
            </a:r>
            <a:r>
              <a:rPr sz="2000" spc="-65" dirty="0">
                <a:latin typeface="Times New Roman"/>
                <a:cs typeface="Times New Roman"/>
              </a:rPr>
              <a:t> </a:t>
            </a:r>
            <a:r>
              <a:rPr sz="2000" dirty="0">
                <a:latin typeface="Calibri"/>
                <a:cs typeface="Calibri"/>
              </a:rPr>
              <a:t>with</a:t>
            </a:r>
            <a:r>
              <a:rPr sz="2000" spc="-90" dirty="0">
                <a:latin typeface="Times New Roman"/>
                <a:cs typeface="Times New Roman"/>
              </a:rPr>
              <a:t> </a:t>
            </a:r>
            <a:r>
              <a:rPr sz="2000" spc="-10" dirty="0">
                <a:latin typeface="Calibri"/>
                <a:cs typeface="Calibri"/>
              </a:rPr>
              <a:t>current</a:t>
            </a:r>
            <a:r>
              <a:rPr sz="2000" spc="-85" dirty="0">
                <a:latin typeface="Times New Roman"/>
                <a:cs typeface="Times New Roman"/>
              </a:rPr>
              <a:t> </a:t>
            </a:r>
            <a:r>
              <a:rPr sz="2000" spc="-10" dirty="0">
                <a:latin typeface="Calibri"/>
                <a:cs typeface="Calibri"/>
              </a:rPr>
              <a:t>breast</a:t>
            </a:r>
            <a:r>
              <a:rPr sz="2000" spc="-75" dirty="0">
                <a:latin typeface="Times New Roman"/>
                <a:cs typeface="Times New Roman"/>
              </a:rPr>
              <a:t> </a:t>
            </a:r>
            <a:r>
              <a:rPr sz="2000" spc="-10" dirty="0">
                <a:latin typeface="Calibri"/>
                <a:cs typeface="Calibri"/>
              </a:rPr>
              <a:t>cancer).</a:t>
            </a:r>
            <a:r>
              <a:rPr sz="2000" spc="-95" dirty="0">
                <a:latin typeface="Times New Roman"/>
                <a:cs typeface="Times New Roman"/>
              </a:rPr>
              <a:t> </a:t>
            </a:r>
            <a:r>
              <a:rPr sz="2000" spc="-25" dirty="0">
                <a:latin typeface="Calibri"/>
                <a:cs typeface="Calibri"/>
              </a:rPr>
              <a:t>It</a:t>
            </a:r>
            <a:r>
              <a:rPr sz="2000" spc="-25" dirty="0">
                <a:latin typeface="Times New Roman"/>
                <a:cs typeface="Times New Roman"/>
              </a:rPr>
              <a:t> </a:t>
            </a:r>
            <a:r>
              <a:rPr sz="2000" dirty="0">
                <a:latin typeface="Calibri"/>
                <a:cs typeface="Calibri"/>
              </a:rPr>
              <a:t>is</a:t>
            </a:r>
            <a:r>
              <a:rPr sz="2000" spc="-70" dirty="0">
                <a:latin typeface="Times New Roman"/>
                <a:cs typeface="Times New Roman"/>
              </a:rPr>
              <a:t> </a:t>
            </a:r>
            <a:r>
              <a:rPr sz="2000" dirty="0">
                <a:latin typeface="Calibri"/>
                <a:cs typeface="Calibri"/>
              </a:rPr>
              <a:t>not</a:t>
            </a:r>
            <a:r>
              <a:rPr sz="2000" spc="-90" dirty="0">
                <a:latin typeface="Times New Roman"/>
                <a:cs typeface="Times New Roman"/>
              </a:rPr>
              <a:t> </a:t>
            </a:r>
            <a:r>
              <a:rPr sz="2000" dirty="0">
                <a:latin typeface="Calibri"/>
                <a:cs typeface="Calibri"/>
              </a:rPr>
              <a:t>yet</a:t>
            </a:r>
            <a:r>
              <a:rPr sz="2000" spc="-75" dirty="0">
                <a:latin typeface="Times New Roman"/>
                <a:cs typeface="Times New Roman"/>
              </a:rPr>
              <a:t> </a:t>
            </a:r>
            <a:r>
              <a:rPr sz="2000" spc="-10" dirty="0">
                <a:latin typeface="Calibri"/>
                <a:cs typeface="Calibri"/>
              </a:rPr>
              <a:t>licensed</a:t>
            </a:r>
            <a:r>
              <a:rPr sz="2000" spc="-70" dirty="0">
                <a:latin typeface="Times New Roman"/>
                <a:cs typeface="Times New Roman"/>
              </a:rPr>
              <a:t> </a:t>
            </a:r>
            <a:r>
              <a:rPr sz="2000" dirty="0">
                <a:latin typeface="Calibri"/>
                <a:cs typeface="Calibri"/>
              </a:rPr>
              <a:t>for</a:t>
            </a:r>
            <a:r>
              <a:rPr sz="2000" spc="-85" dirty="0">
                <a:latin typeface="Times New Roman"/>
                <a:cs typeface="Times New Roman"/>
              </a:rPr>
              <a:t> </a:t>
            </a:r>
            <a:r>
              <a:rPr sz="2000" dirty="0">
                <a:latin typeface="Calibri"/>
                <a:cs typeface="Calibri"/>
              </a:rPr>
              <a:t>this</a:t>
            </a:r>
            <a:r>
              <a:rPr sz="2000" spc="-65" dirty="0">
                <a:latin typeface="Times New Roman"/>
                <a:cs typeface="Times New Roman"/>
              </a:rPr>
              <a:t> </a:t>
            </a:r>
            <a:r>
              <a:rPr sz="2000" dirty="0">
                <a:latin typeface="Calibri"/>
                <a:cs typeface="Calibri"/>
              </a:rPr>
              <a:t>use</a:t>
            </a:r>
            <a:r>
              <a:rPr sz="2000" spc="-75" dirty="0">
                <a:latin typeface="Times New Roman"/>
                <a:cs typeface="Times New Roman"/>
              </a:rPr>
              <a:t> </a:t>
            </a:r>
            <a:r>
              <a:rPr sz="2000" dirty="0">
                <a:latin typeface="Calibri"/>
                <a:cs typeface="Calibri"/>
              </a:rPr>
              <a:t>in</a:t>
            </a:r>
            <a:r>
              <a:rPr sz="2000" spc="-80" dirty="0">
                <a:latin typeface="Times New Roman"/>
                <a:cs typeface="Times New Roman"/>
              </a:rPr>
              <a:t> </a:t>
            </a:r>
            <a:r>
              <a:rPr sz="2000" spc="-10" dirty="0">
                <a:latin typeface="Calibri"/>
                <a:cs typeface="Calibri"/>
              </a:rPr>
              <a:t>Ireland.</a:t>
            </a:r>
            <a:endParaRPr sz="2000" dirty="0">
              <a:latin typeface="Calibri"/>
              <a:cs typeface="Calibri"/>
            </a:endParaRPr>
          </a:p>
          <a:p>
            <a:pPr marL="240665" indent="-227965">
              <a:lnSpc>
                <a:spcPct val="100000"/>
              </a:lnSpc>
              <a:spcBef>
                <a:spcPts val="1010"/>
              </a:spcBef>
              <a:buFont typeface="Arial"/>
              <a:buChar char="•"/>
              <a:tabLst>
                <a:tab pos="240665" algn="l"/>
              </a:tabLst>
            </a:pPr>
            <a:r>
              <a:rPr sz="2000" dirty="0">
                <a:latin typeface="Calibri"/>
                <a:cs typeface="Calibri"/>
              </a:rPr>
              <a:t>The</a:t>
            </a:r>
            <a:r>
              <a:rPr sz="2000" spc="-80" dirty="0">
                <a:latin typeface="Times New Roman"/>
                <a:cs typeface="Times New Roman"/>
              </a:rPr>
              <a:t> </a:t>
            </a:r>
            <a:r>
              <a:rPr sz="2000" dirty="0">
                <a:latin typeface="Calibri"/>
                <a:cs typeface="Calibri"/>
              </a:rPr>
              <a:t>2019</a:t>
            </a:r>
            <a:r>
              <a:rPr sz="2000" spc="-100" dirty="0">
                <a:latin typeface="Times New Roman"/>
                <a:cs typeface="Times New Roman"/>
              </a:rPr>
              <a:t> </a:t>
            </a:r>
            <a:r>
              <a:rPr sz="2000" dirty="0">
                <a:latin typeface="Calibri"/>
                <a:cs typeface="Calibri"/>
              </a:rPr>
              <a:t>BMS</a:t>
            </a:r>
            <a:r>
              <a:rPr sz="2000" spc="-90" dirty="0">
                <a:latin typeface="Times New Roman"/>
                <a:cs typeface="Times New Roman"/>
              </a:rPr>
              <a:t> </a:t>
            </a:r>
            <a:r>
              <a:rPr sz="2000" dirty="0">
                <a:latin typeface="Calibri"/>
                <a:cs typeface="Calibri"/>
              </a:rPr>
              <a:t>consensus</a:t>
            </a:r>
            <a:r>
              <a:rPr sz="2000" spc="-75" dirty="0">
                <a:latin typeface="Times New Roman"/>
                <a:cs typeface="Times New Roman"/>
              </a:rPr>
              <a:t> </a:t>
            </a:r>
            <a:r>
              <a:rPr sz="2000" spc="-20" dirty="0">
                <a:latin typeface="Calibri"/>
                <a:cs typeface="Calibri"/>
              </a:rPr>
              <a:t>statement</a:t>
            </a:r>
            <a:r>
              <a:rPr sz="2000" spc="-50" dirty="0">
                <a:latin typeface="Times New Roman"/>
                <a:cs typeface="Times New Roman"/>
              </a:rPr>
              <a:t> </a:t>
            </a:r>
            <a:r>
              <a:rPr sz="2000" dirty="0">
                <a:latin typeface="Calibri"/>
                <a:cs typeface="Calibri"/>
              </a:rPr>
              <a:t>on</a:t>
            </a:r>
            <a:r>
              <a:rPr sz="2000" spc="-80" dirty="0">
                <a:latin typeface="Times New Roman"/>
                <a:cs typeface="Times New Roman"/>
              </a:rPr>
              <a:t> </a:t>
            </a:r>
            <a:r>
              <a:rPr sz="2000" dirty="0">
                <a:latin typeface="Calibri"/>
                <a:cs typeface="Calibri"/>
              </a:rPr>
              <a:t>use</a:t>
            </a:r>
            <a:r>
              <a:rPr sz="2000" spc="-80" dirty="0">
                <a:latin typeface="Times New Roman"/>
                <a:cs typeface="Times New Roman"/>
              </a:rPr>
              <a:t> </a:t>
            </a:r>
            <a:r>
              <a:rPr sz="2000" dirty="0">
                <a:latin typeface="Calibri"/>
                <a:cs typeface="Calibri"/>
              </a:rPr>
              <a:t>of</a:t>
            </a:r>
            <a:r>
              <a:rPr sz="2000" spc="-75" dirty="0">
                <a:latin typeface="Times New Roman"/>
                <a:cs typeface="Times New Roman"/>
              </a:rPr>
              <a:t> </a:t>
            </a:r>
            <a:r>
              <a:rPr sz="2000" dirty="0">
                <a:latin typeface="Calibri"/>
                <a:cs typeface="Calibri"/>
              </a:rPr>
              <a:t>MHT</a:t>
            </a:r>
            <a:r>
              <a:rPr sz="2000" spc="-80" dirty="0">
                <a:latin typeface="Times New Roman"/>
                <a:cs typeface="Times New Roman"/>
              </a:rPr>
              <a:t> </a:t>
            </a:r>
            <a:r>
              <a:rPr sz="2000" dirty="0">
                <a:latin typeface="Calibri"/>
                <a:cs typeface="Calibri"/>
              </a:rPr>
              <a:t>in</a:t>
            </a:r>
            <a:r>
              <a:rPr sz="2000" spc="-80" dirty="0">
                <a:latin typeface="Times New Roman"/>
                <a:cs typeface="Times New Roman"/>
              </a:rPr>
              <a:t> </a:t>
            </a:r>
            <a:r>
              <a:rPr sz="2000" dirty="0">
                <a:latin typeface="Calibri"/>
                <a:cs typeface="Calibri"/>
              </a:rPr>
              <a:t>women</a:t>
            </a:r>
            <a:r>
              <a:rPr sz="2000" spc="-75" dirty="0">
                <a:latin typeface="Times New Roman"/>
                <a:cs typeface="Times New Roman"/>
              </a:rPr>
              <a:t> </a:t>
            </a:r>
            <a:r>
              <a:rPr sz="2000" dirty="0">
                <a:latin typeface="Calibri"/>
                <a:cs typeface="Calibri"/>
              </a:rPr>
              <a:t>diagnosed</a:t>
            </a:r>
            <a:r>
              <a:rPr sz="2000" spc="-90" dirty="0">
                <a:latin typeface="Times New Roman"/>
                <a:cs typeface="Times New Roman"/>
              </a:rPr>
              <a:t> </a:t>
            </a:r>
            <a:r>
              <a:rPr sz="2000" dirty="0">
                <a:latin typeface="Calibri"/>
                <a:cs typeface="Calibri"/>
              </a:rPr>
              <a:t>with</a:t>
            </a:r>
            <a:r>
              <a:rPr sz="2000" spc="-80" dirty="0">
                <a:latin typeface="Times New Roman"/>
                <a:cs typeface="Times New Roman"/>
              </a:rPr>
              <a:t> </a:t>
            </a:r>
            <a:r>
              <a:rPr sz="2000" spc="-10" dirty="0">
                <a:latin typeface="Calibri"/>
                <a:cs typeface="Calibri"/>
              </a:rPr>
              <a:t>breast</a:t>
            </a:r>
            <a:r>
              <a:rPr sz="2000" spc="-60" dirty="0">
                <a:latin typeface="Times New Roman"/>
                <a:cs typeface="Times New Roman"/>
              </a:rPr>
              <a:t> </a:t>
            </a:r>
            <a:r>
              <a:rPr sz="2000" dirty="0">
                <a:latin typeface="Calibri"/>
                <a:cs typeface="Calibri"/>
              </a:rPr>
              <a:t>cancer</a:t>
            </a:r>
            <a:r>
              <a:rPr sz="2000" spc="-90" dirty="0">
                <a:latin typeface="Times New Roman"/>
                <a:cs typeface="Times New Roman"/>
              </a:rPr>
              <a:t> </a:t>
            </a:r>
            <a:r>
              <a:rPr sz="2000" spc="-10" dirty="0">
                <a:latin typeface="Calibri"/>
                <a:cs typeface="Calibri"/>
              </a:rPr>
              <a:t>stated:</a:t>
            </a:r>
            <a:endParaRPr sz="2000" dirty="0">
              <a:latin typeface="Calibri"/>
              <a:cs typeface="Calibri"/>
            </a:endParaRPr>
          </a:p>
          <a:p>
            <a:pPr marL="241300">
              <a:lnSpc>
                <a:spcPct val="100000"/>
              </a:lnSpc>
            </a:pPr>
            <a:r>
              <a:rPr sz="2000" spc="-10" dirty="0">
                <a:latin typeface="Calibri"/>
                <a:cs typeface="Calibri"/>
              </a:rPr>
              <a:t>“Ospemifene</a:t>
            </a:r>
            <a:r>
              <a:rPr sz="2000" spc="-45" dirty="0">
                <a:latin typeface="Calibri"/>
                <a:cs typeface="Calibri"/>
              </a:rPr>
              <a:t> </a:t>
            </a:r>
            <a:r>
              <a:rPr sz="2000" dirty="0">
                <a:latin typeface="Calibri"/>
                <a:cs typeface="Calibri"/>
              </a:rPr>
              <a:t>should</a:t>
            </a:r>
            <a:r>
              <a:rPr sz="2000" spc="-55" dirty="0">
                <a:latin typeface="Calibri"/>
                <a:cs typeface="Calibri"/>
              </a:rPr>
              <a:t> </a:t>
            </a:r>
            <a:r>
              <a:rPr sz="2000" dirty="0">
                <a:latin typeface="Calibri"/>
                <a:cs typeface="Calibri"/>
              </a:rPr>
              <a:t>not</a:t>
            </a:r>
            <a:r>
              <a:rPr sz="2000" spc="-45" dirty="0">
                <a:latin typeface="Calibri"/>
                <a:cs typeface="Calibri"/>
              </a:rPr>
              <a:t> </a:t>
            </a:r>
            <a:r>
              <a:rPr sz="2000" dirty="0">
                <a:latin typeface="Calibri"/>
                <a:cs typeface="Calibri"/>
              </a:rPr>
              <a:t>be</a:t>
            </a:r>
            <a:r>
              <a:rPr sz="2000" spc="-55" dirty="0">
                <a:latin typeface="Calibri"/>
                <a:cs typeface="Calibri"/>
              </a:rPr>
              <a:t> </a:t>
            </a:r>
            <a:r>
              <a:rPr sz="2000" dirty="0">
                <a:latin typeface="Calibri"/>
                <a:cs typeface="Calibri"/>
              </a:rPr>
              <a:t>prescribed</a:t>
            </a:r>
            <a:r>
              <a:rPr sz="2000" spc="-40" dirty="0">
                <a:latin typeface="Calibri"/>
                <a:cs typeface="Calibri"/>
              </a:rPr>
              <a:t> </a:t>
            </a:r>
            <a:r>
              <a:rPr sz="2000" dirty="0">
                <a:latin typeface="Calibri"/>
                <a:cs typeface="Calibri"/>
              </a:rPr>
              <a:t>to</a:t>
            </a:r>
            <a:r>
              <a:rPr sz="2000" spc="-40" dirty="0">
                <a:latin typeface="Calibri"/>
                <a:cs typeface="Calibri"/>
              </a:rPr>
              <a:t> </a:t>
            </a:r>
            <a:r>
              <a:rPr sz="2000" dirty="0">
                <a:latin typeface="Calibri"/>
                <a:cs typeface="Calibri"/>
              </a:rPr>
              <a:t>women</a:t>
            </a:r>
            <a:r>
              <a:rPr sz="2000" spc="-45"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a</a:t>
            </a:r>
            <a:r>
              <a:rPr sz="2000" spc="-55" dirty="0">
                <a:latin typeface="Calibri"/>
                <a:cs typeface="Calibri"/>
              </a:rPr>
              <a:t> </a:t>
            </a:r>
            <a:r>
              <a:rPr sz="2000" dirty="0">
                <a:latin typeface="Calibri"/>
                <a:cs typeface="Calibri"/>
              </a:rPr>
              <a:t>history</a:t>
            </a:r>
            <a:r>
              <a:rPr sz="2000" spc="-35" dirty="0">
                <a:latin typeface="Calibri"/>
                <a:cs typeface="Calibri"/>
              </a:rPr>
              <a:t> </a:t>
            </a:r>
            <a:r>
              <a:rPr sz="2000" dirty="0">
                <a:latin typeface="Calibri"/>
                <a:cs typeface="Calibri"/>
              </a:rPr>
              <a:t>of</a:t>
            </a:r>
            <a:r>
              <a:rPr sz="2000" spc="-55" dirty="0">
                <a:latin typeface="Calibri"/>
                <a:cs typeface="Calibri"/>
              </a:rPr>
              <a:t> </a:t>
            </a:r>
            <a:r>
              <a:rPr sz="2000" dirty="0">
                <a:latin typeface="Calibri"/>
                <a:cs typeface="Calibri"/>
              </a:rPr>
              <a:t>breast</a:t>
            </a:r>
            <a:r>
              <a:rPr sz="2000" spc="-30" dirty="0">
                <a:latin typeface="Calibri"/>
                <a:cs typeface="Calibri"/>
              </a:rPr>
              <a:t> </a:t>
            </a:r>
            <a:r>
              <a:rPr sz="2000" spc="-10" dirty="0">
                <a:latin typeface="Calibri"/>
                <a:cs typeface="Calibri"/>
              </a:rPr>
              <a:t>cancer.”</a:t>
            </a:r>
            <a:endParaRPr sz="2000" dirty="0">
              <a:latin typeface="Calibri"/>
              <a:cs typeface="Calibri"/>
            </a:endParaRPr>
          </a:p>
        </p:txBody>
      </p:sp>
      <p:grpSp>
        <p:nvGrpSpPr>
          <p:cNvPr id="4" name="object 4"/>
          <p:cNvGrpSpPr/>
          <p:nvPr/>
        </p:nvGrpSpPr>
        <p:grpSpPr>
          <a:xfrm>
            <a:off x="9282683" y="0"/>
            <a:ext cx="2909570" cy="1893570"/>
            <a:chOff x="9282683" y="0"/>
            <a:chExt cx="2909570" cy="1893570"/>
          </a:xfrm>
        </p:grpSpPr>
        <p:pic>
          <p:nvPicPr>
            <p:cNvPr id="5" name="object 5"/>
            <p:cNvPicPr/>
            <p:nvPr/>
          </p:nvPicPr>
          <p:blipFill>
            <a:blip r:embed="rId2" cstate="print"/>
            <a:stretch>
              <a:fillRect/>
            </a:stretch>
          </p:blipFill>
          <p:spPr>
            <a:xfrm>
              <a:off x="9282683" y="0"/>
              <a:ext cx="2909315" cy="1893569"/>
            </a:xfrm>
            <a:prstGeom prst="rect">
              <a:avLst/>
            </a:prstGeom>
          </p:spPr>
        </p:pic>
        <p:pic>
          <p:nvPicPr>
            <p:cNvPr id="6" name="object 6"/>
            <p:cNvPicPr/>
            <p:nvPr/>
          </p:nvPicPr>
          <p:blipFill>
            <a:blip r:embed="rId3" cstate="print"/>
            <a:stretch>
              <a:fillRect/>
            </a:stretch>
          </p:blipFill>
          <p:spPr>
            <a:xfrm>
              <a:off x="9627107" y="330708"/>
              <a:ext cx="2266187" cy="1234439"/>
            </a:xfrm>
            <a:prstGeom prst="rect">
              <a:avLst/>
            </a:prstGeom>
          </p:spPr>
        </p:pic>
        <p:sp>
          <p:nvSpPr>
            <p:cNvPr id="7" name="object 7"/>
            <p:cNvSpPr/>
            <p:nvPr/>
          </p:nvSpPr>
          <p:spPr>
            <a:xfrm>
              <a:off x="9582657" y="286257"/>
              <a:ext cx="2355850" cy="1323975"/>
            </a:xfrm>
            <a:custGeom>
              <a:avLst/>
              <a:gdLst/>
              <a:ahLst/>
              <a:cxnLst/>
              <a:rect l="l" t="t" r="r" b="b"/>
              <a:pathLst>
                <a:path w="2355850" h="1323975">
                  <a:moveTo>
                    <a:pt x="247777" y="0"/>
                  </a:moveTo>
                  <a:lnTo>
                    <a:pt x="2355469" y="0"/>
                  </a:lnTo>
                  <a:lnTo>
                    <a:pt x="2355469" y="1075436"/>
                  </a:lnTo>
                  <a:lnTo>
                    <a:pt x="2350389" y="1123823"/>
                  </a:lnTo>
                  <a:lnTo>
                    <a:pt x="2335911" y="1170686"/>
                  </a:lnTo>
                  <a:lnTo>
                    <a:pt x="2312670" y="1213231"/>
                  </a:lnTo>
                  <a:lnTo>
                    <a:pt x="2282317" y="1250442"/>
                  </a:lnTo>
                  <a:lnTo>
                    <a:pt x="2245106" y="1280795"/>
                  </a:lnTo>
                  <a:lnTo>
                    <a:pt x="2202561" y="1304036"/>
                  </a:lnTo>
                  <a:lnTo>
                    <a:pt x="2155190" y="1318514"/>
                  </a:lnTo>
                  <a:lnTo>
                    <a:pt x="2107311" y="1323594"/>
                  </a:lnTo>
                  <a:lnTo>
                    <a:pt x="0" y="1323594"/>
                  </a:lnTo>
                  <a:lnTo>
                    <a:pt x="0" y="248031"/>
                  </a:lnTo>
                  <a:lnTo>
                    <a:pt x="5080" y="200279"/>
                  </a:lnTo>
                  <a:lnTo>
                    <a:pt x="19558" y="152908"/>
                  </a:lnTo>
                  <a:lnTo>
                    <a:pt x="42799" y="110363"/>
                  </a:lnTo>
                  <a:lnTo>
                    <a:pt x="73152" y="73152"/>
                  </a:lnTo>
                  <a:lnTo>
                    <a:pt x="110363" y="42799"/>
                  </a:lnTo>
                  <a:lnTo>
                    <a:pt x="152908" y="19558"/>
                  </a:lnTo>
                  <a:lnTo>
                    <a:pt x="200152" y="5080"/>
                  </a:lnTo>
                  <a:lnTo>
                    <a:pt x="247777" y="0"/>
                  </a:lnTo>
                  <a:close/>
                </a:path>
              </a:pathLst>
            </a:custGeom>
            <a:ln w="88900">
              <a:solidFill>
                <a:srgbClr val="FFFFFF"/>
              </a:solidFill>
            </a:ln>
          </p:spPr>
          <p:txBody>
            <a:bodyPr wrap="square" lIns="0" tIns="0" rIns="0" bIns="0" rtlCol="0"/>
            <a:lstStyle/>
            <a:p>
              <a:endParaRPr dirty="0"/>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62</a:t>
            </a:fld>
            <a:endParaRPr spc="-25" dirty="0"/>
          </a:p>
        </p:txBody>
      </p:sp>
      <p:sp>
        <p:nvSpPr>
          <p:cNvPr id="9" name="Footer Placeholder 8"/>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328498" rIns="0" bIns="0" rtlCol="0">
            <a:spAutoFit/>
          </a:bodyPr>
          <a:lstStyle/>
          <a:p>
            <a:pPr marL="640080">
              <a:lnSpc>
                <a:spcPct val="100000"/>
              </a:lnSpc>
              <a:spcBef>
                <a:spcPts val="105"/>
              </a:spcBef>
            </a:pPr>
            <a:r>
              <a:rPr spc="-65" dirty="0"/>
              <a:t>Non-</a:t>
            </a:r>
            <a:r>
              <a:rPr spc="-50" dirty="0"/>
              <a:t>medical</a:t>
            </a:r>
            <a:r>
              <a:rPr b="0" spc="-204" dirty="0">
                <a:latin typeface="Times New Roman"/>
                <a:cs typeface="Times New Roman"/>
              </a:rPr>
              <a:t> </a:t>
            </a:r>
            <a:r>
              <a:rPr spc="-55" dirty="0"/>
              <a:t>treatments</a:t>
            </a:r>
            <a:r>
              <a:rPr b="0" spc="-200" dirty="0">
                <a:latin typeface="Times New Roman"/>
                <a:cs typeface="Times New Roman"/>
              </a:rPr>
              <a:t> </a:t>
            </a:r>
            <a:r>
              <a:rPr spc="-50" dirty="0"/>
              <a:t>for</a:t>
            </a:r>
            <a:r>
              <a:rPr b="0" spc="-204" dirty="0">
                <a:latin typeface="Times New Roman"/>
                <a:cs typeface="Times New Roman"/>
              </a:rPr>
              <a:t> </a:t>
            </a:r>
            <a:r>
              <a:rPr spc="-25" dirty="0"/>
              <a:t>GSM</a:t>
            </a:r>
          </a:p>
        </p:txBody>
      </p:sp>
      <p:sp>
        <p:nvSpPr>
          <p:cNvPr id="3" name="object 3"/>
          <p:cNvSpPr txBox="1"/>
          <p:nvPr/>
        </p:nvSpPr>
        <p:spPr>
          <a:xfrm>
            <a:off x="703580" y="1729335"/>
            <a:ext cx="6821805" cy="1722120"/>
          </a:xfrm>
          <a:prstGeom prst="rect">
            <a:avLst/>
          </a:prstGeom>
        </p:spPr>
        <p:txBody>
          <a:bodyPr vert="horz" wrap="square" lIns="0" tIns="90170" rIns="0" bIns="0" rtlCol="0">
            <a:spAutoFit/>
          </a:bodyPr>
          <a:lstStyle/>
          <a:p>
            <a:pPr marL="240029" indent="-227329">
              <a:lnSpc>
                <a:spcPct val="100000"/>
              </a:lnSpc>
              <a:spcBef>
                <a:spcPts val="710"/>
              </a:spcBef>
              <a:buFont typeface="Arial"/>
              <a:buChar char="•"/>
              <a:tabLst>
                <a:tab pos="240029" algn="l"/>
              </a:tabLst>
            </a:pPr>
            <a:r>
              <a:rPr sz="3200" spc="-10" dirty="0">
                <a:latin typeface="Calibri"/>
                <a:cs typeface="Calibri"/>
              </a:rPr>
              <a:t>Sexual</a:t>
            </a:r>
            <a:r>
              <a:rPr sz="3200" spc="-145" dirty="0">
                <a:latin typeface="Times New Roman"/>
                <a:cs typeface="Times New Roman"/>
              </a:rPr>
              <a:t> </a:t>
            </a:r>
            <a:r>
              <a:rPr sz="3200" spc="-10" dirty="0">
                <a:latin typeface="Calibri"/>
                <a:cs typeface="Calibri"/>
              </a:rPr>
              <a:t>activity</a:t>
            </a:r>
            <a:endParaRPr sz="3200" dirty="0">
              <a:latin typeface="Calibri"/>
              <a:cs typeface="Calibri"/>
            </a:endParaRPr>
          </a:p>
          <a:p>
            <a:pPr marL="240029" indent="-227329">
              <a:lnSpc>
                <a:spcPct val="100000"/>
              </a:lnSpc>
              <a:spcBef>
                <a:spcPts val="615"/>
              </a:spcBef>
              <a:buFont typeface="Arial"/>
              <a:buChar char="•"/>
              <a:tabLst>
                <a:tab pos="240029" algn="l"/>
              </a:tabLst>
            </a:pPr>
            <a:r>
              <a:rPr sz="3200" spc="-20" dirty="0">
                <a:latin typeface="Calibri"/>
                <a:cs typeface="Calibri"/>
              </a:rPr>
              <a:t>Vibrators,</a:t>
            </a:r>
            <a:r>
              <a:rPr sz="3200" spc="-130" dirty="0">
                <a:latin typeface="Times New Roman"/>
                <a:cs typeface="Times New Roman"/>
              </a:rPr>
              <a:t> </a:t>
            </a:r>
            <a:r>
              <a:rPr sz="3200" spc="-10" dirty="0">
                <a:latin typeface="Calibri"/>
                <a:cs typeface="Calibri"/>
              </a:rPr>
              <a:t>dilators</a:t>
            </a:r>
            <a:endParaRPr sz="3200" dirty="0">
              <a:latin typeface="Calibri"/>
              <a:cs typeface="Calibri"/>
            </a:endParaRPr>
          </a:p>
          <a:p>
            <a:pPr marL="240029" indent="-227329">
              <a:lnSpc>
                <a:spcPct val="100000"/>
              </a:lnSpc>
              <a:spcBef>
                <a:spcPts val="615"/>
              </a:spcBef>
              <a:buFont typeface="Arial"/>
              <a:buChar char="•"/>
              <a:tabLst>
                <a:tab pos="240029" algn="l"/>
              </a:tabLst>
            </a:pPr>
            <a:r>
              <a:rPr sz="3200" dirty="0">
                <a:latin typeface="Calibri"/>
                <a:cs typeface="Calibri"/>
              </a:rPr>
              <a:t>LASER</a:t>
            </a:r>
            <a:r>
              <a:rPr sz="3200" spc="-125" dirty="0">
                <a:latin typeface="Times New Roman"/>
                <a:cs typeface="Times New Roman"/>
              </a:rPr>
              <a:t> </a:t>
            </a:r>
            <a:r>
              <a:rPr sz="3200" spc="-20" dirty="0">
                <a:latin typeface="Calibri"/>
                <a:cs typeface="Calibri"/>
              </a:rPr>
              <a:t>rejuvenation</a:t>
            </a:r>
            <a:r>
              <a:rPr sz="3200" spc="-120" dirty="0">
                <a:latin typeface="Times New Roman"/>
                <a:cs typeface="Times New Roman"/>
              </a:rPr>
              <a:t> </a:t>
            </a:r>
            <a:r>
              <a:rPr sz="3200" dirty="0">
                <a:latin typeface="Calibri"/>
                <a:cs typeface="Calibri"/>
              </a:rPr>
              <a:t>(Mona</a:t>
            </a:r>
            <a:r>
              <a:rPr sz="3200" spc="-125" dirty="0">
                <a:latin typeface="Times New Roman"/>
                <a:cs typeface="Times New Roman"/>
              </a:rPr>
              <a:t> </a:t>
            </a:r>
            <a:r>
              <a:rPr sz="3200" dirty="0">
                <a:latin typeface="Calibri"/>
                <a:cs typeface="Calibri"/>
              </a:rPr>
              <a:t>Lisa,</a:t>
            </a:r>
            <a:r>
              <a:rPr sz="3200" spc="-110" dirty="0">
                <a:latin typeface="Times New Roman"/>
                <a:cs typeface="Times New Roman"/>
              </a:rPr>
              <a:t> </a:t>
            </a:r>
            <a:r>
              <a:rPr sz="3200" spc="-10" dirty="0">
                <a:latin typeface="Calibri"/>
                <a:cs typeface="Calibri"/>
              </a:rPr>
              <a:t>Fotona)</a:t>
            </a:r>
            <a:endParaRPr sz="3200" dirty="0">
              <a:latin typeface="Calibri"/>
              <a:cs typeface="Calibri"/>
            </a:endParaRPr>
          </a:p>
        </p:txBody>
      </p:sp>
      <p:pic>
        <p:nvPicPr>
          <p:cNvPr id="4" name="object 4"/>
          <p:cNvPicPr/>
          <p:nvPr/>
        </p:nvPicPr>
        <p:blipFill>
          <a:blip r:embed="rId2" cstate="print"/>
          <a:stretch>
            <a:fillRect/>
          </a:stretch>
        </p:blipFill>
        <p:spPr>
          <a:xfrm>
            <a:off x="7591044" y="3631694"/>
            <a:ext cx="3439667" cy="2049777"/>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63</a:t>
            </a:fld>
            <a:endParaRPr spc="-25" dirty="0"/>
          </a:p>
        </p:txBody>
      </p:sp>
      <p:sp>
        <p:nvSpPr>
          <p:cNvPr id="6" name="Footer Placeholder 5"/>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16939" y="609676"/>
            <a:ext cx="2268220" cy="697230"/>
          </a:xfrm>
          <a:prstGeom prst="rect">
            <a:avLst/>
          </a:prstGeom>
        </p:spPr>
        <p:txBody>
          <a:bodyPr vert="horz" wrap="square" lIns="0" tIns="13335" rIns="0" bIns="0" rtlCol="0">
            <a:spAutoFit/>
          </a:bodyPr>
          <a:lstStyle/>
          <a:p>
            <a:pPr marL="12700">
              <a:lnSpc>
                <a:spcPct val="100000"/>
              </a:lnSpc>
              <a:spcBef>
                <a:spcPts val="105"/>
              </a:spcBef>
            </a:pPr>
            <a:r>
              <a:rPr spc="-45" dirty="0"/>
              <a:t>Resources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64</a:t>
            </a:fld>
            <a:endParaRPr spc="-25" dirty="0"/>
          </a:p>
        </p:txBody>
      </p:sp>
      <p:sp>
        <p:nvSpPr>
          <p:cNvPr id="3" name="object 3"/>
          <p:cNvSpPr txBox="1"/>
          <p:nvPr/>
        </p:nvSpPr>
        <p:spPr>
          <a:xfrm>
            <a:off x="916939" y="1479266"/>
            <a:ext cx="9603105" cy="2854960"/>
          </a:xfrm>
          <a:prstGeom prst="rect">
            <a:avLst/>
          </a:prstGeom>
        </p:spPr>
        <p:txBody>
          <a:bodyPr vert="horz" wrap="square" lIns="0" tIns="90170" rIns="0" bIns="0" rtlCol="0">
            <a:spAutoFit/>
          </a:bodyPr>
          <a:lstStyle/>
          <a:p>
            <a:pPr marL="240665" indent="-227965">
              <a:lnSpc>
                <a:spcPct val="100000"/>
              </a:lnSpc>
              <a:spcBef>
                <a:spcPts val="710"/>
              </a:spcBef>
              <a:buFont typeface="Arial"/>
              <a:buChar char="•"/>
              <a:tabLst>
                <a:tab pos="240665" algn="l"/>
              </a:tabLst>
            </a:pPr>
            <a:r>
              <a:rPr sz="3200" spc="-10" dirty="0">
                <a:latin typeface="Calibri"/>
                <a:cs typeface="Calibri"/>
                <a:hlinkClick r:id="rId2"/>
              </a:rPr>
              <a:t>www.primarycarewomenshealthforum.org</a:t>
            </a:r>
            <a:endParaRPr sz="3200" dirty="0">
              <a:latin typeface="Calibri"/>
              <a:cs typeface="Calibri"/>
            </a:endParaRPr>
          </a:p>
          <a:p>
            <a:pPr marL="240665" indent="-227965">
              <a:lnSpc>
                <a:spcPct val="100000"/>
              </a:lnSpc>
              <a:spcBef>
                <a:spcPts val="610"/>
              </a:spcBef>
              <a:buFont typeface="Arial"/>
              <a:buChar char="•"/>
              <a:tabLst>
                <a:tab pos="240665" algn="l"/>
              </a:tabLst>
            </a:pPr>
            <a:r>
              <a:rPr sz="3200" spc="-10" dirty="0">
                <a:latin typeface="Calibri"/>
                <a:cs typeface="Calibri"/>
                <a:hlinkClick r:id="rId3"/>
              </a:rPr>
              <a:t>www.thebms.uk</a:t>
            </a:r>
            <a:endParaRPr sz="3200" dirty="0">
              <a:latin typeface="Calibri"/>
              <a:cs typeface="Calibri"/>
            </a:endParaRPr>
          </a:p>
          <a:p>
            <a:pPr marL="240665" indent="-227965">
              <a:lnSpc>
                <a:spcPct val="100000"/>
              </a:lnSpc>
              <a:spcBef>
                <a:spcPts val="615"/>
              </a:spcBef>
              <a:buFont typeface="Arial"/>
              <a:buChar char="•"/>
              <a:tabLst>
                <a:tab pos="240665" algn="l"/>
              </a:tabLst>
            </a:pPr>
            <a:r>
              <a:rPr sz="3200" spc="-40" dirty="0">
                <a:latin typeface="Calibri"/>
                <a:cs typeface="Calibri"/>
                <a:hlinkClick r:id="rId4"/>
              </a:rPr>
              <a:t>www.womens-</a:t>
            </a:r>
            <a:r>
              <a:rPr sz="3200" spc="-25" dirty="0">
                <a:latin typeface="Calibri"/>
                <a:cs typeface="Calibri"/>
                <a:hlinkClick r:id="rId4"/>
              </a:rPr>
              <a:t>health-</a:t>
            </a:r>
            <a:r>
              <a:rPr sz="3200" spc="-10" dirty="0">
                <a:latin typeface="Calibri"/>
                <a:cs typeface="Calibri"/>
                <a:hlinkClick r:id="rId4"/>
              </a:rPr>
              <a:t>concern.org</a:t>
            </a:r>
            <a:endParaRPr sz="3200" dirty="0">
              <a:latin typeface="Calibri"/>
              <a:cs typeface="Calibri"/>
            </a:endParaRPr>
          </a:p>
          <a:p>
            <a:pPr marL="240665" indent="-227965">
              <a:lnSpc>
                <a:spcPct val="100000"/>
              </a:lnSpc>
              <a:spcBef>
                <a:spcPts val="625"/>
              </a:spcBef>
              <a:buFont typeface="Arial"/>
              <a:buChar char="•"/>
              <a:tabLst>
                <a:tab pos="240665" algn="l"/>
              </a:tabLst>
            </a:pPr>
            <a:r>
              <a:rPr sz="3200" spc="-10" dirty="0">
                <a:latin typeface="Calibri"/>
                <a:cs typeface="Calibri"/>
                <a:hlinkClick r:id="rId5"/>
              </a:rPr>
              <a:t>www.menopausematters.co.uk</a:t>
            </a:r>
            <a:endParaRPr sz="3200" dirty="0">
              <a:latin typeface="Calibri"/>
              <a:cs typeface="Calibri"/>
            </a:endParaRPr>
          </a:p>
          <a:p>
            <a:pPr marL="241300" indent="-228600">
              <a:lnSpc>
                <a:spcPct val="100000"/>
              </a:lnSpc>
              <a:spcBef>
                <a:spcPts val="615"/>
              </a:spcBef>
              <a:buFont typeface="Arial"/>
              <a:buChar char="•"/>
              <a:tabLst>
                <a:tab pos="241300" algn="l"/>
              </a:tabLst>
            </a:pPr>
            <a:r>
              <a:rPr sz="3200" spc="-25" dirty="0">
                <a:latin typeface="Calibri"/>
                <a:cs typeface="Calibri"/>
                <a:hlinkClick r:id="rId6"/>
              </a:rPr>
              <a:t>www.patientinfolibrary.royalmarsden.nhs.uk/brca1brac2</a:t>
            </a:r>
            <a:endParaRPr sz="32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39382"/>
            <a:ext cx="1118870" cy="1118870"/>
          </a:xfrm>
          <a:custGeom>
            <a:avLst/>
            <a:gdLst/>
            <a:ahLst/>
            <a:cxnLst/>
            <a:rect l="l" t="t" r="r" b="b"/>
            <a:pathLst>
              <a:path w="1118870" h="1118870">
                <a:moveTo>
                  <a:pt x="0" y="0"/>
                </a:moveTo>
                <a:lnTo>
                  <a:pt x="0" y="1118617"/>
                </a:lnTo>
                <a:lnTo>
                  <a:pt x="1118617" y="1118617"/>
                </a:lnTo>
                <a:lnTo>
                  <a:pt x="1070094" y="1117583"/>
                </a:lnTo>
                <a:lnTo>
                  <a:pt x="1022099" y="1114511"/>
                </a:lnTo>
                <a:lnTo>
                  <a:pt x="974674" y="1109441"/>
                </a:lnTo>
                <a:lnTo>
                  <a:pt x="927861" y="1102417"/>
                </a:lnTo>
                <a:lnTo>
                  <a:pt x="881702" y="1093479"/>
                </a:lnTo>
                <a:lnTo>
                  <a:pt x="836238" y="1082670"/>
                </a:lnTo>
                <a:lnTo>
                  <a:pt x="791513" y="1070032"/>
                </a:lnTo>
                <a:lnTo>
                  <a:pt x="747567" y="1055607"/>
                </a:lnTo>
                <a:lnTo>
                  <a:pt x="704443" y="1039436"/>
                </a:lnTo>
                <a:lnTo>
                  <a:pt x="662183" y="1021562"/>
                </a:lnTo>
                <a:lnTo>
                  <a:pt x="620829" y="1002028"/>
                </a:lnTo>
                <a:lnTo>
                  <a:pt x="580422" y="980873"/>
                </a:lnTo>
                <a:lnTo>
                  <a:pt x="541005" y="958142"/>
                </a:lnTo>
                <a:lnTo>
                  <a:pt x="502620" y="933875"/>
                </a:lnTo>
                <a:lnTo>
                  <a:pt x="465308" y="908115"/>
                </a:lnTo>
                <a:lnTo>
                  <a:pt x="429112" y="880903"/>
                </a:lnTo>
                <a:lnTo>
                  <a:pt x="394073" y="852282"/>
                </a:lnTo>
                <a:lnTo>
                  <a:pt x="360234" y="822293"/>
                </a:lnTo>
                <a:lnTo>
                  <a:pt x="327637" y="790979"/>
                </a:lnTo>
                <a:lnTo>
                  <a:pt x="296323" y="758382"/>
                </a:lnTo>
                <a:lnTo>
                  <a:pt x="266334" y="724543"/>
                </a:lnTo>
                <a:lnTo>
                  <a:pt x="237713" y="689504"/>
                </a:lnTo>
                <a:lnTo>
                  <a:pt x="210502" y="653308"/>
                </a:lnTo>
                <a:lnTo>
                  <a:pt x="184741" y="615997"/>
                </a:lnTo>
                <a:lnTo>
                  <a:pt x="160475" y="577611"/>
                </a:lnTo>
                <a:lnTo>
                  <a:pt x="137743" y="538194"/>
                </a:lnTo>
                <a:lnTo>
                  <a:pt x="116589" y="497788"/>
                </a:lnTo>
                <a:lnTo>
                  <a:pt x="97054" y="456433"/>
                </a:lnTo>
                <a:lnTo>
                  <a:pt x="79180" y="414173"/>
                </a:lnTo>
                <a:lnTo>
                  <a:pt x="63010" y="371049"/>
                </a:lnTo>
                <a:lnTo>
                  <a:pt x="48584" y="327103"/>
                </a:lnTo>
                <a:lnTo>
                  <a:pt x="35946" y="282378"/>
                </a:lnTo>
                <a:lnTo>
                  <a:pt x="25138" y="236915"/>
                </a:lnTo>
                <a:lnTo>
                  <a:pt x="16200" y="190755"/>
                </a:lnTo>
                <a:lnTo>
                  <a:pt x="9175" y="143942"/>
                </a:lnTo>
                <a:lnTo>
                  <a:pt x="4106" y="96517"/>
                </a:lnTo>
                <a:lnTo>
                  <a:pt x="1033" y="48522"/>
                </a:lnTo>
                <a:lnTo>
                  <a:pt x="0" y="0"/>
                </a:lnTo>
                <a:close/>
              </a:path>
            </a:pathLst>
          </a:custGeom>
          <a:solidFill>
            <a:srgbClr val="2779B6"/>
          </a:solidFill>
        </p:spPr>
        <p:txBody>
          <a:bodyPr wrap="square" lIns="0" tIns="0" rIns="0" bIns="0" rtlCol="0"/>
          <a:lstStyle/>
          <a:p>
            <a:endParaRPr dirty="0"/>
          </a:p>
        </p:txBody>
      </p:sp>
      <p:grpSp>
        <p:nvGrpSpPr>
          <p:cNvPr id="3" name="object 3"/>
          <p:cNvGrpSpPr/>
          <p:nvPr/>
        </p:nvGrpSpPr>
        <p:grpSpPr>
          <a:xfrm>
            <a:off x="11248261" y="0"/>
            <a:ext cx="944244" cy="1621790"/>
            <a:chOff x="11248261" y="0"/>
            <a:chExt cx="944244" cy="1621790"/>
          </a:xfrm>
        </p:grpSpPr>
        <p:sp>
          <p:nvSpPr>
            <p:cNvPr id="4" name="object 4"/>
            <p:cNvSpPr/>
            <p:nvPr/>
          </p:nvSpPr>
          <p:spPr>
            <a:xfrm>
              <a:off x="11248261" y="0"/>
              <a:ext cx="944244" cy="1621790"/>
            </a:xfrm>
            <a:custGeom>
              <a:avLst/>
              <a:gdLst/>
              <a:ahLst/>
              <a:cxnLst/>
              <a:rect l="l" t="t" r="r" b="b"/>
              <a:pathLst>
                <a:path w="944245" h="1621790">
                  <a:moveTo>
                    <a:pt x="943737" y="0"/>
                  </a:moveTo>
                  <a:lnTo>
                    <a:pt x="0" y="0"/>
                  </a:lnTo>
                  <a:lnTo>
                    <a:pt x="11637" y="3083"/>
                  </a:lnTo>
                  <a:lnTo>
                    <a:pt x="49407" y="14952"/>
                  </a:lnTo>
                  <a:lnTo>
                    <a:pt x="86708" y="28532"/>
                  </a:lnTo>
                  <a:lnTo>
                    <a:pt x="123517" y="43792"/>
                  </a:lnTo>
                  <a:lnTo>
                    <a:pt x="159811" y="60701"/>
                  </a:lnTo>
                  <a:lnTo>
                    <a:pt x="195571" y="79229"/>
                  </a:lnTo>
                  <a:lnTo>
                    <a:pt x="230773" y="99345"/>
                  </a:lnTo>
                  <a:lnTo>
                    <a:pt x="265397" y="121018"/>
                  </a:lnTo>
                  <a:lnTo>
                    <a:pt x="299420" y="144217"/>
                  </a:lnTo>
                  <a:lnTo>
                    <a:pt x="332820" y="168912"/>
                  </a:lnTo>
                  <a:lnTo>
                    <a:pt x="365577" y="195071"/>
                  </a:lnTo>
                  <a:lnTo>
                    <a:pt x="397668" y="222665"/>
                  </a:lnTo>
                  <a:lnTo>
                    <a:pt x="429071" y="251662"/>
                  </a:lnTo>
                  <a:lnTo>
                    <a:pt x="459765" y="282031"/>
                  </a:lnTo>
                  <a:lnTo>
                    <a:pt x="489729" y="313742"/>
                  </a:lnTo>
                  <a:lnTo>
                    <a:pt x="518939" y="346764"/>
                  </a:lnTo>
                  <a:lnTo>
                    <a:pt x="547375" y="381067"/>
                  </a:lnTo>
                  <a:lnTo>
                    <a:pt x="575015" y="416619"/>
                  </a:lnTo>
                  <a:lnTo>
                    <a:pt x="601838" y="453389"/>
                  </a:lnTo>
                  <a:lnTo>
                    <a:pt x="627820" y="491348"/>
                  </a:lnTo>
                  <a:lnTo>
                    <a:pt x="652942" y="530464"/>
                  </a:lnTo>
                  <a:lnTo>
                    <a:pt x="677180" y="570706"/>
                  </a:lnTo>
                  <a:lnTo>
                    <a:pt x="700514" y="612044"/>
                  </a:lnTo>
                  <a:lnTo>
                    <a:pt x="722921" y="654447"/>
                  </a:lnTo>
                  <a:lnTo>
                    <a:pt x="744380" y="697884"/>
                  </a:lnTo>
                  <a:lnTo>
                    <a:pt x="764869" y="742325"/>
                  </a:lnTo>
                  <a:lnTo>
                    <a:pt x="784367" y="787738"/>
                  </a:lnTo>
                  <a:lnTo>
                    <a:pt x="802851" y="834093"/>
                  </a:lnTo>
                  <a:lnTo>
                    <a:pt x="820300" y="881359"/>
                  </a:lnTo>
                  <a:lnTo>
                    <a:pt x="836692" y="929506"/>
                  </a:lnTo>
                  <a:lnTo>
                    <a:pt x="852006" y="978503"/>
                  </a:lnTo>
                  <a:lnTo>
                    <a:pt x="866219" y="1028318"/>
                  </a:lnTo>
                  <a:lnTo>
                    <a:pt x="879311" y="1078921"/>
                  </a:lnTo>
                  <a:lnTo>
                    <a:pt x="891258" y="1130282"/>
                  </a:lnTo>
                  <a:lnTo>
                    <a:pt x="902041" y="1182369"/>
                  </a:lnTo>
                  <a:lnTo>
                    <a:pt x="911636" y="1235153"/>
                  </a:lnTo>
                  <a:lnTo>
                    <a:pt x="920022" y="1288601"/>
                  </a:lnTo>
                  <a:lnTo>
                    <a:pt x="927178" y="1342683"/>
                  </a:lnTo>
                  <a:lnTo>
                    <a:pt x="933082" y="1397370"/>
                  </a:lnTo>
                  <a:lnTo>
                    <a:pt x="937711" y="1452629"/>
                  </a:lnTo>
                  <a:lnTo>
                    <a:pt x="941044" y="1508430"/>
                  </a:lnTo>
                  <a:lnTo>
                    <a:pt x="943061" y="1564742"/>
                  </a:lnTo>
                  <a:lnTo>
                    <a:pt x="943737" y="1621535"/>
                  </a:lnTo>
                  <a:lnTo>
                    <a:pt x="943737" y="0"/>
                  </a:lnTo>
                  <a:close/>
                </a:path>
              </a:pathLst>
            </a:custGeom>
            <a:solidFill>
              <a:srgbClr val="AC2978"/>
            </a:solidFill>
          </p:spPr>
          <p:txBody>
            <a:bodyPr wrap="square" lIns="0" tIns="0" rIns="0" bIns="0" rtlCol="0"/>
            <a:lstStyle/>
            <a:p>
              <a:endParaRPr dirty="0"/>
            </a:p>
          </p:txBody>
        </p:sp>
        <p:sp>
          <p:nvSpPr>
            <p:cNvPr id="5" name="object 5"/>
            <p:cNvSpPr/>
            <p:nvPr/>
          </p:nvSpPr>
          <p:spPr>
            <a:xfrm>
              <a:off x="11248261" y="0"/>
              <a:ext cx="944244" cy="1621790"/>
            </a:xfrm>
            <a:custGeom>
              <a:avLst/>
              <a:gdLst/>
              <a:ahLst/>
              <a:cxnLst/>
              <a:rect l="l" t="t" r="r" b="b"/>
              <a:pathLst>
                <a:path w="944245" h="1621790">
                  <a:moveTo>
                    <a:pt x="943737" y="0"/>
                  </a:moveTo>
                  <a:lnTo>
                    <a:pt x="0" y="0"/>
                  </a:lnTo>
                  <a:lnTo>
                    <a:pt x="11637" y="3083"/>
                  </a:lnTo>
                  <a:lnTo>
                    <a:pt x="49407" y="14952"/>
                  </a:lnTo>
                  <a:lnTo>
                    <a:pt x="86708" y="28532"/>
                  </a:lnTo>
                  <a:lnTo>
                    <a:pt x="123517" y="43792"/>
                  </a:lnTo>
                  <a:lnTo>
                    <a:pt x="159811" y="60701"/>
                  </a:lnTo>
                  <a:lnTo>
                    <a:pt x="195571" y="79229"/>
                  </a:lnTo>
                  <a:lnTo>
                    <a:pt x="230773" y="99345"/>
                  </a:lnTo>
                  <a:lnTo>
                    <a:pt x="265397" y="121018"/>
                  </a:lnTo>
                  <a:lnTo>
                    <a:pt x="299420" y="144217"/>
                  </a:lnTo>
                  <a:lnTo>
                    <a:pt x="332820" y="168912"/>
                  </a:lnTo>
                  <a:lnTo>
                    <a:pt x="365577" y="195071"/>
                  </a:lnTo>
                  <a:lnTo>
                    <a:pt x="397668" y="222665"/>
                  </a:lnTo>
                  <a:lnTo>
                    <a:pt x="429071" y="251662"/>
                  </a:lnTo>
                  <a:lnTo>
                    <a:pt x="459765" y="282031"/>
                  </a:lnTo>
                  <a:lnTo>
                    <a:pt x="489729" y="313742"/>
                  </a:lnTo>
                  <a:lnTo>
                    <a:pt x="518939" y="346764"/>
                  </a:lnTo>
                  <a:lnTo>
                    <a:pt x="547375" y="381067"/>
                  </a:lnTo>
                  <a:lnTo>
                    <a:pt x="575015" y="416619"/>
                  </a:lnTo>
                  <a:lnTo>
                    <a:pt x="601838" y="453389"/>
                  </a:lnTo>
                  <a:lnTo>
                    <a:pt x="627820" y="491348"/>
                  </a:lnTo>
                  <a:lnTo>
                    <a:pt x="652942" y="530464"/>
                  </a:lnTo>
                  <a:lnTo>
                    <a:pt x="677180" y="570706"/>
                  </a:lnTo>
                  <a:lnTo>
                    <a:pt x="700514" y="612044"/>
                  </a:lnTo>
                  <a:lnTo>
                    <a:pt x="722921" y="654447"/>
                  </a:lnTo>
                  <a:lnTo>
                    <a:pt x="744380" y="697884"/>
                  </a:lnTo>
                  <a:lnTo>
                    <a:pt x="764869" y="742325"/>
                  </a:lnTo>
                  <a:lnTo>
                    <a:pt x="784367" y="787738"/>
                  </a:lnTo>
                  <a:lnTo>
                    <a:pt x="802851" y="834093"/>
                  </a:lnTo>
                  <a:lnTo>
                    <a:pt x="820300" y="881359"/>
                  </a:lnTo>
                  <a:lnTo>
                    <a:pt x="836692" y="929506"/>
                  </a:lnTo>
                  <a:lnTo>
                    <a:pt x="852006" y="978503"/>
                  </a:lnTo>
                  <a:lnTo>
                    <a:pt x="866219" y="1028318"/>
                  </a:lnTo>
                  <a:lnTo>
                    <a:pt x="879311" y="1078921"/>
                  </a:lnTo>
                  <a:lnTo>
                    <a:pt x="891258" y="1130282"/>
                  </a:lnTo>
                  <a:lnTo>
                    <a:pt x="902041" y="1182369"/>
                  </a:lnTo>
                  <a:lnTo>
                    <a:pt x="911636" y="1235153"/>
                  </a:lnTo>
                  <a:lnTo>
                    <a:pt x="920022" y="1288601"/>
                  </a:lnTo>
                  <a:lnTo>
                    <a:pt x="927178" y="1342683"/>
                  </a:lnTo>
                  <a:lnTo>
                    <a:pt x="933082" y="1397370"/>
                  </a:lnTo>
                  <a:lnTo>
                    <a:pt x="937711" y="1452629"/>
                  </a:lnTo>
                  <a:lnTo>
                    <a:pt x="941044" y="1508430"/>
                  </a:lnTo>
                  <a:lnTo>
                    <a:pt x="943061" y="1564742"/>
                  </a:lnTo>
                  <a:lnTo>
                    <a:pt x="943737" y="1621535"/>
                  </a:lnTo>
                  <a:lnTo>
                    <a:pt x="943737" y="0"/>
                  </a:lnTo>
                  <a:close/>
                </a:path>
              </a:pathLst>
            </a:custGeom>
            <a:solidFill>
              <a:srgbClr val="AC2978"/>
            </a:solidFill>
          </p:spPr>
          <p:txBody>
            <a:bodyPr wrap="square" lIns="0" tIns="0" rIns="0" bIns="0" rtlCol="0"/>
            <a:lstStyle/>
            <a:p>
              <a:endParaRPr dirty="0"/>
            </a:p>
          </p:txBody>
        </p:sp>
      </p:grpSp>
      <p:sp>
        <p:nvSpPr>
          <p:cNvPr id="6" name="object 6" descr="$PPTXTitle"/>
          <p:cNvSpPr txBox="1">
            <a:spLocks noGrp="1"/>
          </p:cNvSpPr>
          <p:nvPr>
            <p:ph type="title"/>
          </p:nvPr>
        </p:nvSpPr>
        <p:spPr>
          <a:xfrm>
            <a:off x="4067302" y="2275459"/>
            <a:ext cx="3369310" cy="939800"/>
          </a:xfrm>
          <a:prstGeom prst="rect">
            <a:avLst/>
          </a:prstGeom>
        </p:spPr>
        <p:txBody>
          <a:bodyPr vert="horz" wrap="square" lIns="0" tIns="12700" rIns="0" bIns="0" rtlCol="0">
            <a:spAutoFit/>
          </a:bodyPr>
          <a:lstStyle/>
          <a:p>
            <a:pPr marL="12700">
              <a:lnSpc>
                <a:spcPct val="100000"/>
              </a:lnSpc>
              <a:spcBef>
                <a:spcPts val="100"/>
              </a:spcBef>
            </a:pPr>
            <a:r>
              <a:rPr sz="6000" spc="-30" dirty="0"/>
              <a:t>Thank</a:t>
            </a:r>
            <a:r>
              <a:rPr sz="6000" b="0" spc="-345" dirty="0">
                <a:latin typeface="Times New Roman"/>
                <a:cs typeface="Times New Roman"/>
              </a:rPr>
              <a:t> </a:t>
            </a:r>
            <a:r>
              <a:rPr sz="6000" spc="-25" dirty="0"/>
              <a:t>you!</a:t>
            </a:r>
            <a:endParaRPr sz="6000" dirty="0">
              <a:latin typeface="Times New Roman"/>
              <a:cs typeface="Times New Roman"/>
            </a:endParaRPr>
          </a:p>
        </p:txBody>
      </p:sp>
      <p:sp>
        <p:nvSpPr>
          <p:cNvPr id="7" name="object 7"/>
          <p:cNvSpPr txBox="1"/>
          <p:nvPr/>
        </p:nvSpPr>
        <p:spPr>
          <a:xfrm>
            <a:off x="718517" y="6532578"/>
            <a:ext cx="109194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ARC</a:t>
            </a:r>
            <a:r>
              <a:rPr sz="1200" spc="-20" dirty="0">
                <a:latin typeface="Times New Roman"/>
                <a:cs typeface="Times New Roman"/>
              </a:rPr>
              <a:t> </a:t>
            </a:r>
            <a:r>
              <a:rPr sz="1200" dirty="0">
                <a:latin typeface="Calibri"/>
                <a:cs typeface="Calibri"/>
              </a:rPr>
              <a:t>Cancer</a:t>
            </a:r>
            <a:r>
              <a:rPr sz="1200" spc="-35" dirty="0">
                <a:latin typeface="Times New Roman"/>
                <a:cs typeface="Times New Roman"/>
              </a:rPr>
              <a:t> </a:t>
            </a:r>
            <a:r>
              <a:rPr sz="1200" dirty="0">
                <a:latin typeface="Calibri"/>
                <a:cs typeface="Calibri"/>
              </a:rPr>
              <a:t>Support</a:t>
            </a:r>
            <a:r>
              <a:rPr sz="1200" spc="-55" dirty="0">
                <a:latin typeface="Times New Roman"/>
                <a:cs typeface="Times New Roman"/>
              </a:rPr>
              <a:t> </a:t>
            </a:r>
            <a:r>
              <a:rPr sz="1200" spc="-10" dirty="0">
                <a:latin typeface="Calibri"/>
                <a:cs typeface="Calibri"/>
              </a:rPr>
              <a:t>Centres</a:t>
            </a:r>
            <a:r>
              <a:rPr sz="1200" spc="-50" dirty="0">
                <a:latin typeface="Times New Roman"/>
                <a:cs typeface="Times New Roman"/>
              </a:rPr>
              <a:t> </a:t>
            </a:r>
            <a:r>
              <a:rPr sz="1200" dirty="0">
                <a:latin typeface="Calibri"/>
                <a:cs typeface="Calibri"/>
              </a:rPr>
              <a:t>is</a:t>
            </a:r>
            <a:r>
              <a:rPr sz="1200" spc="-25" dirty="0">
                <a:latin typeface="Times New Roman"/>
                <a:cs typeface="Times New Roman"/>
              </a:rPr>
              <a:t> </a:t>
            </a:r>
            <a:r>
              <a:rPr sz="1200" dirty="0">
                <a:latin typeface="Calibri"/>
                <a:cs typeface="Calibri"/>
              </a:rPr>
              <a:t>a</a:t>
            </a:r>
            <a:r>
              <a:rPr sz="1200" spc="-25" dirty="0">
                <a:latin typeface="Times New Roman"/>
                <a:cs typeface="Times New Roman"/>
              </a:rPr>
              <a:t> </a:t>
            </a:r>
            <a:r>
              <a:rPr sz="1200" spc="-10" dirty="0">
                <a:latin typeface="Calibri"/>
                <a:cs typeface="Calibri"/>
              </a:rPr>
              <a:t>registered</a:t>
            </a:r>
            <a:r>
              <a:rPr sz="1200" spc="-50" dirty="0">
                <a:latin typeface="Times New Roman"/>
                <a:cs typeface="Times New Roman"/>
              </a:rPr>
              <a:t> </a:t>
            </a:r>
            <a:r>
              <a:rPr sz="1200" spc="-20" dirty="0">
                <a:latin typeface="Calibri"/>
                <a:cs typeface="Calibri"/>
              </a:rPr>
              <a:t>charity,</a:t>
            </a:r>
            <a:r>
              <a:rPr sz="1200" spc="-50" dirty="0">
                <a:latin typeface="Times New Roman"/>
                <a:cs typeface="Times New Roman"/>
              </a:rPr>
              <a:t> </a:t>
            </a:r>
            <a:r>
              <a:rPr sz="1200" dirty="0">
                <a:latin typeface="Calibri"/>
                <a:cs typeface="Calibri"/>
              </a:rPr>
              <a:t>charity</a:t>
            </a:r>
            <a:r>
              <a:rPr sz="1200" spc="-55" dirty="0">
                <a:latin typeface="Times New Roman"/>
                <a:cs typeface="Times New Roman"/>
              </a:rPr>
              <a:t> </a:t>
            </a:r>
            <a:r>
              <a:rPr sz="1200" spc="-10" dirty="0">
                <a:latin typeface="Calibri"/>
                <a:cs typeface="Calibri"/>
              </a:rPr>
              <a:t>registration</a:t>
            </a:r>
            <a:r>
              <a:rPr sz="1200" spc="-60" dirty="0">
                <a:latin typeface="Times New Roman"/>
                <a:cs typeface="Times New Roman"/>
              </a:rPr>
              <a:t> </a:t>
            </a:r>
            <a:r>
              <a:rPr sz="1200" dirty="0">
                <a:latin typeface="Calibri"/>
                <a:cs typeface="Calibri"/>
              </a:rPr>
              <a:t>number</a:t>
            </a:r>
            <a:r>
              <a:rPr sz="1200" spc="-60" dirty="0">
                <a:latin typeface="Times New Roman"/>
                <a:cs typeface="Times New Roman"/>
              </a:rPr>
              <a:t> </a:t>
            </a:r>
            <a:r>
              <a:rPr sz="1200" dirty="0">
                <a:latin typeface="Calibri"/>
                <a:cs typeface="Calibri"/>
              </a:rPr>
              <a:t>20028428.</a:t>
            </a:r>
            <a:r>
              <a:rPr sz="1200" spc="-25" dirty="0">
                <a:latin typeface="Times New Roman"/>
                <a:cs typeface="Times New Roman"/>
              </a:rPr>
              <a:t> </a:t>
            </a:r>
            <a:r>
              <a:rPr sz="1200" dirty="0">
                <a:latin typeface="Calibri"/>
                <a:cs typeface="Calibri"/>
              </a:rPr>
              <a:t>65</a:t>
            </a:r>
            <a:r>
              <a:rPr sz="1200" spc="-25" dirty="0">
                <a:latin typeface="Times New Roman"/>
                <a:cs typeface="Times New Roman"/>
              </a:rPr>
              <a:t> </a:t>
            </a:r>
            <a:r>
              <a:rPr sz="1200" dirty="0">
                <a:latin typeface="Calibri"/>
                <a:cs typeface="Calibri"/>
              </a:rPr>
              <a:t>Eccles</a:t>
            </a:r>
            <a:r>
              <a:rPr sz="1200" spc="-10" dirty="0">
                <a:latin typeface="Times New Roman"/>
                <a:cs typeface="Times New Roman"/>
              </a:rPr>
              <a:t> </a:t>
            </a:r>
            <a:r>
              <a:rPr sz="1200" spc="-10" dirty="0">
                <a:latin typeface="Calibri"/>
                <a:cs typeface="Calibri"/>
              </a:rPr>
              <a:t>Street,</a:t>
            </a:r>
            <a:r>
              <a:rPr sz="1200" spc="-50" dirty="0">
                <a:latin typeface="Times New Roman"/>
                <a:cs typeface="Times New Roman"/>
              </a:rPr>
              <a:t> </a:t>
            </a:r>
            <a:r>
              <a:rPr sz="1200" dirty="0">
                <a:latin typeface="Calibri"/>
                <a:cs typeface="Calibri"/>
              </a:rPr>
              <a:t>Dublin</a:t>
            </a:r>
            <a:r>
              <a:rPr sz="1200" spc="-55" dirty="0">
                <a:latin typeface="Times New Roman"/>
                <a:cs typeface="Times New Roman"/>
              </a:rPr>
              <a:t> </a:t>
            </a:r>
            <a:r>
              <a:rPr sz="1200" dirty="0">
                <a:latin typeface="Calibri"/>
                <a:cs typeface="Calibri"/>
              </a:rPr>
              <a:t>7.</a:t>
            </a:r>
            <a:r>
              <a:rPr sz="1200" spc="-25" dirty="0">
                <a:latin typeface="Times New Roman"/>
                <a:cs typeface="Times New Roman"/>
              </a:rPr>
              <a:t> </a:t>
            </a:r>
            <a:r>
              <a:rPr sz="1200" dirty="0">
                <a:latin typeface="Calibri"/>
                <a:cs typeface="Calibri"/>
              </a:rPr>
              <a:t>01</a:t>
            </a:r>
            <a:r>
              <a:rPr sz="1200" spc="-15" dirty="0">
                <a:latin typeface="Times New Roman"/>
                <a:cs typeface="Times New Roman"/>
              </a:rPr>
              <a:t> </a:t>
            </a:r>
            <a:r>
              <a:rPr sz="1200" dirty="0">
                <a:latin typeface="Calibri"/>
                <a:cs typeface="Calibri"/>
              </a:rPr>
              <a:t>2150250</a:t>
            </a:r>
            <a:r>
              <a:rPr sz="1200" spc="254" dirty="0">
                <a:latin typeface="Times New Roman"/>
                <a:cs typeface="Times New Roman"/>
              </a:rPr>
              <a:t> </a:t>
            </a:r>
            <a:r>
              <a:rPr sz="1200" u="sng" spc="-10" dirty="0">
                <a:solidFill>
                  <a:srgbClr val="0462C1"/>
                </a:solidFill>
                <a:uFill>
                  <a:solidFill>
                    <a:srgbClr val="0462C1"/>
                  </a:solidFill>
                </a:uFill>
                <a:latin typeface="Calibri"/>
                <a:cs typeface="Calibri"/>
                <a:hlinkClick r:id="rId2"/>
              </a:rPr>
              <a:t>info@arccancersupport.ie</a:t>
            </a:r>
            <a:r>
              <a:rPr sz="1200" u="none" spc="-50" dirty="0">
                <a:solidFill>
                  <a:srgbClr val="0462C1"/>
                </a:solidFill>
                <a:latin typeface="Times New Roman"/>
                <a:cs typeface="Times New Roman"/>
              </a:rPr>
              <a:t> </a:t>
            </a:r>
            <a:r>
              <a:rPr sz="1200" u="none" spc="-10" dirty="0">
                <a:latin typeface="Calibri"/>
                <a:cs typeface="Calibri"/>
              </a:rPr>
              <a:t>arccancersupport.ie</a:t>
            </a:r>
            <a:endParaRPr sz="1200" dirty="0">
              <a:latin typeface="Calibri"/>
              <a:cs typeface="Calibri"/>
            </a:endParaRPr>
          </a:p>
        </p:txBody>
      </p:sp>
      <p:sp>
        <p:nvSpPr>
          <p:cNvPr id="8" name="Footer Placeholder 7"/>
          <p:cNvSpPr>
            <a:spLocks noGrp="1"/>
          </p:cNvSpPr>
          <p:nvPr>
            <p:ph type="ftr" sz="quarter" idx="5"/>
          </p:nvPr>
        </p:nvSpPr>
        <p:spPr/>
        <p:txBody>
          <a:bodyPr/>
          <a:lstStyle/>
          <a:p>
            <a:r>
              <a:rPr lang="en-IE"/>
              <a:t>2026 Version 2</a:t>
            </a:r>
            <a:endParaRPr lang="en-IE" dirty="0"/>
          </a:p>
        </p:txBody>
      </p:sp>
      <p:sp>
        <p:nvSpPr>
          <p:cNvPr id="9" name="Slide Number Placeholder 8"/>
          <p:cNvSpPr>
            <a:spLocks noGrp="1"/>
          </p:cNvSpPr>
          <p:nvPr>
            <p:ph type="sldNum" sz="quarter" idx="7"/>
          </p:nvPr>
        </p:nvSpPr>
        <p:spPr/>
        <p:txBody>
          <a:bodyPr/>
          <a:lstStyle/>
          <a:p>
            <a:pPr marL="38100">
              <a:lnSpc>
                <a:spcPts val="1240"/>
              </a:lnSpc>
            </a:pPr>
            <a:fld id="{81D60167-4931-47E6-BA6A-407CBD079E47}" type="slidenum">
              <a:rPr lang="en-IE" spc="-25" smtClean="0"/>
              <a:t>65</a:t>
            </a:fld>
            <a:endParaRPr lang="en-IE"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68602" y="450037"/>
            <a:ext cx="9295130" cy="1301115"/>
          </a:xfrm>
          <a:prstGeom prst="rect">
            <a:avLst/>
          </a:prstGeom>
        </p:spPr>
        <p:txBody>
          <a:bodyPr vert="horz" wrap="square" lIns="0" tIns="89535" rIns="0" bIns="0" rtlCol="0">
            <a:spAutoFit/>
          </a:bodyPr>
          <a:lstStyle/>
          <a:p>
            <a:pPr marL="12700" marR="5080">
              <a:lnSpc>
                <a:spcPts val="4750"/>
              </a:lnSpc>
              <a:spcBef>
                <a:spcPts val="705"/>
              </a:spcBef>
            </a:pPr>
            <a:r>
              <a:rPr spc="-40" dirty="0"/>
              <a:t>Firstly;</a:t>
            </a:r>
            <a:r>
              <a:rPr b="0" spc="-215" dirty="0">
                <a:latin typeface="Times New Roman"/>
                <a:cs typeface="Times New Roman"/>
              </a:rPr>
              <a:t> </a:t>
            </a:r>
            <a:r>
              <a:rPr spc="-45" dirty="0"/>
              <a:t>what</a:t>
            </a:r>
            <a:r>
              <a:rPr b="0" spc="-210" dirty="0">
                <a:latin typeface="Times New Roman"/>
                <a:cs typeface="Times New Roman"/>
              </a:rPr>
              <a:t> </a:t>
            </a:r>
            <a:r>
              <a:rPr spc="-20" dirty="0"/>
              <a:t>type</a:t>
            </a:r>
            <a:r>
              <a:rPr b="0" spc="-215" dirty="0">
                <a:latin typeface="Times New Roman"/>
                <a:cs typeface="Times New Roman"/>
              </a:rPr>
              <a:t> </a:t>
            </a:r>
            <a:r>
              <a:rPr dirty="0"/>
              <a:t>of</a:t>
            </a:r>
            <a:r>
              <a:rPr b="0" spc="-195" dirty="0">
                <a:latin typeface="Times New Roman"/>
                <a:cs typeface="Times New Roman"/>
              </a:rPr>
              <a:t> </a:t>
            </a:r>
            <a:r>
              <a:rPr spc="-50" dirty="0"/>
              <a:t>cancer</a:t>
            </a:r>
            <a:r>
              <a:rPr b="0" spc="-220" dirty="0">
                <a:latin typeface="Times New Roman"/>
                <a:cs typeface="Times New Roman"/>
              </a:rPr>
              <a:t> </a:t>
            </a:r>
            <a:r>
              <a:rPr spc="-60" dirty="0"/>
              <a:t>have</a:t>
            </a:r>
            <a:r>
              <a:rPr b="0" spc="-215" dirty="0">
                <a:latin typeface="Times New Roman"/>
                <a:cs typeface="Times New Roman"/>
              </a:rPr>
              <a:t> </a:t>
            </a:r>
            <a:r>
              <a:rPr spc="-45" dirty="0"/>
              <a:t>you</a:t>
            </a:r>
            <a:r>
              <a:rPr b="0" spc="-229" dirty="0">
                <a:latin typeface="Times New Roman"/>
                <a:cs typeface="Times New Roman"/>
              </a:rPr>
              <a:t> </a:t>
            </a:r>
            <a:r>
              <a:rPr spc="-20" dirty="0"/>
              <a:t>been</a:t>
            </a:r>
            <a:r>
              <a:rPr b="0" spc="-20" dirty="0">
                <a:latin typeface="Times New Roman"/>
                <a:cs typeface="Times New Roman"/>
              </a:rPr>
              <a:t> </a:t>
            </a:r>
            <a:r>
              <a:rPr spc="-40" dirty="0"/>
              <a:t>diagnosed</a:t>
            </a:r>
            <a:r>
              <a:rPr b="0" spc="-225" dirty="0">
                <a:latin typeface="Times New Roman"/>
                <a:cs typeface="Times New Roman"/>
              </a:rPr>
              <a:t> </a:t>
            </a:r>
            <a:r>
              <a:rPr spc="-20" dirty="0"/>
              <a:t>with</a:t>
            </a:r>
            <a:r>
              <a:rPr b="0" spc="-215" dirty="0">
                <a:latin typeface="Times New Roman"/>
                <a:cs typeface="Times New Roman"/>
              </a:rPr>
              <a:t> </a:t>
            </a:r>
            <a:r>
              <a:rPr spc="-50" dirty="0"/>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7</a:t>
            </a:fld>
            <a:endParaRPr spc="-25" dirty="0"/>
          </a:p>
        </p:txBody>
      </p:sp>
      <p:sp>
        <p:nvSpPr>
          <p:cNvPr id="3" name="object 3"/>
          <p:cNvSpPr txBox="1"/>
          <p:nvPr/>
        </p:nvSpPr>
        <p:spPr>
          <a:xfrm>
            <a:off x="368602" y="2137359"/>
            <a:ext cx="11137598" cy="2621915"/>
          </a:xfrm>
          <a:prstGeom prst="rect">
            <a:avLst/>
          </a:prstGeom>
        </p:spPr>
        <p:txBody>
          <a:bodyPr vert="horz" wrap="square" lIns="0" tIns="12700" rIns="0" bIns="0" rtlCol="0">
            <a:spAutoFit/>
          </a:bodyPr>
          <a:lstStyle/>
          <a:p>
            <a:pPr marL="240029" indent="-227329">
              <a:lnSpc>
                <a:spcPts val="2735"/>
              </a:lnSpc>
              <a:spcBef>
                <a:spcPts val="100"/>
              </a:spcBef>
              <a:buFont typeface="Arial"/>
              <a:buChar char="•"/>
              <a:tabLst>
                <a:tab pos="240029" algn="l"/>
              </a:tabLst>
            </a:pPr>
            <a:r>
              <a:rPr sz="2400" spc="-50" dirty="0">
                <a:latin typeface="Calibri"/>
                <a:cs typeface="Calibri"/>
              </a:rPr>
              <a:t>Your</a:t>
            </a:r>
            <a:r>
              <a:rPr sz="2400" spc="-80" dirty="0">
                <a:latin typeface="Times New Roman"/>
                <a:cs typeface="Times New Roman"/>
              </a:rPr>
              <a:t> </a:t>
            </a:r>
            <a:r>
              <a:rPr sz="2400" dirty="0">
                <a:latin typeface="Calibri"/>
                <a:cs typeface="Calibri"/>
              </a:rPr>
              <a:t>options</a:t>
            </a:r>
            <a:r>
              <a:rPr sz="2400" spc="-90" dirty="0">
                <a:latin typeface="Times New Roman"/>
                <a:cs typeface="Times New Roman"/>
              </a:rPr>
              <a:t> </a:t>
            </a:r>
            <a:r>
              <a:rPr sz="2400" dirty="0">
                <a:latin typeface="Calibri"/>
                <a:cs typeface="Calibri"/>
              </a:rPr>
              <a:t>and</a:t>
            </a:r>
            <a:r>
              <a:rPr sz="2400" spc="-90" dirty="0">
                <a:latin typeface="Times New Roman"/>
                <a:cs typeface="Times New Roman"/>
              </a:rPr>
              <a:t> </a:t>
            </a:r>
            <a:r>
              <a:rPr sz="2400" dirty="0">
                <a:latin typeface="Calibri"/>
                <a:cs typeface="Calibri"/>
              </a:rPr>
              <a:t>the</a:t>
            </a:r>
            <a:r>
              <a:rPr sz="2400" spc="-85" dirty="0">
                <a:latin typeface="Times New Roman"/>
                <a:cs typeface="Times New Roman"/>
              </a:rPr>
              <a:t> </a:t>
            </a:r>
            <a:r>
              <a:rPr sz="2400" spc="-10" dirty="0">
                <a:latin typeface="Calibri"/>
                <a:cs typeface="Calibri"/>
              </a:rPr>
              <a:t>safety</a:t>
            </a:r>
            <a:r>
              <a:rPr sz="2400" spc="-95" dirty="0">
                <a:latin typeface="Times New Roman"/>
                <a:cs typeface="Times New Roman"/>
              </a:rPr>
              <a:t> </a:t>
            </a:r>
            <a:r>
              <a:rPr sz="2400" dirty="0">
                <a:latin typeface="Calibri"/>
                <a:cs typeface="Calibri"/>
              </a:rPr>
              <a:t>of</a:t>
            </a:r>
            <a:r>
              <a:rPr sz="2400" spc="-90" dirty="0">
                <a:latin typeface="Times New Roman"/>
                <a:cs typeface="Times New Roman"/>
              </a:rPr>
              <a:t> </a:t>
            </a:r>
            <a:r>
              <a:rPr sz="2400" dirty="0">
                <a:latin typeface="Calibri"/>
                <a:cs typeface="Calibri"/>
              </a:rPr>
              <a:t>HRT</a:t>
            </a:r>
            <a:r>
              <a:rPr sz="2400" spc="-95" dirty="0">
                <a:latin typeface="Times New Roman"/>
                <a:cs typeface="Times New Roman"/>
              </a:rPr>
              <a:t> </a:t>
            </a:r>
            <a:r>
              <a:rPr sz="2400" dirty="0">
                <a:latin typeface="Calibri"/>
                <a:cs typeface="Calibri"/>
              </a:rPr>
              <a:t>use</a:t>
            </a:r>
            <a:r>
              <a:rPr sz="2400" spc="-85" dirty="0">
                <a:latin typeface="Times New Roman"/>
                <a:cs typeface="Times New Roman"/>
              </a:rPr>
              <a:t> </a:t>
            </a:r>
            <a:r>
              <a:rPr sz="2400" dirty="0">
                <a:latin typeface="Calibri"/>
                <a:cs typeface="Calibri"/>
              </a:rPr>
              <a:t>will</a:t>
            </a:r>
            <a:r>
              <a:rPr sz="2400" spc="-110" dirty="0">
                <a:latin typeface="Times New Roman"/>
                <a:cs typeface="Times New Roman"/>
              </a:rPr>
              <a:t> </a:t>
            </a:r>
            <a:r>
              <a:rPr sz="2400" spc="-10" dirty="0">
                <a:latin typeface="Calibri"/>
                <a:cs typeface="Calibri"/>
              </a:rPr>
              <a:t>generally</a:t>
            </a:r>
            <a:r>
              <a:rPr sz="2400" spc="-105" dirty="0">
                <a:latin typeface="Times New Roman"/>
                <a:cs typeface="Times New Roman"/>
              </a:rPr>
              <a:t> </a:t>
            </a:r>
            <a:r>
              <a:rPr sz="2400" dirty="0">
                <a:latin typeface="Calibri"/>
                <a:cs typeface="Calibri"/>
              </a:rPr>
              <a:t>vary</a:t>
            </a:r>
            <a:r>
              <a:rPr sz="2400" spc="-95" dirty="0">
                <a:latin typeface="Times New Roman"/>
                <a:cs typeface="Times New Roman"/>
              </a:rPr>
              <a:t> </a:t>
            </a:r>
            <a:r>
              <a:rPr sz="2400" spc="-10" dirty="0">
                <a:latin typeface="Calibri"/>
                <a:cs typeface="Calibri"/>
              </a:rPr>
              <a:t>depending</a:t>
            </a:r>
            <a:r>
              <a:rPr sz="2400" spc="-85" dirty="0">
                <a:latin typeface="Times New Roman"/>
                <a:cs typeface="Times New Roman"/>
              </a:rPr>
              <a:t> </a:t>
            </a:r>
            <a:r>
              <a:rPr sz="2400" dirty="0">
                <a:latin typeface="Calibri"/>
                <a:cs typeface="Calibri"/>
              </a:rPr>
              <a:t>on</a:t>
            </a:r>
            <a:r>
              <a:rPr sz="2400" spc="-90" dirty="0">
                <a:latin typeface="Times New Roman"/>
                <a:cs typeface="Times New Roman"/>
              </a:rPr>
              <a:t> </a:t>
            </a:r>
            <a:r>
              <a:rPr sz="2400" spc="-25" dirty="0">
                <a:latin typeface="Calibri"/>
                <a:cs typeface="Calibri"/>
              </a:rPr>
              <a:t>the</a:t>
            </a:r>
            <a:endParaRPr sz="2400" dirty="0">
              <a:latin typeface="Calibri"/>
              <a:cs typeface="Calibri"/>
            </a:endParaRPr>
          </a:p>
          <a:p>
            <a:pPr marL="241300">
              <a:lnSpc>
                <a:spcPts val="2735"/>
              </a:lnSpc>
            </a:pPr>
            <a:r>
              <a:rPr sz="2400" b="1" dirty="0">
                <a:solidFill>
                  <a:srgbClr val="2E5496"/>
                </a:solidFill>
                <a:latin typeface="Calibri"/>
                <a:cs typeface="Calibri"/>
              </a:rPr>
              <a:t>Cancer</a:t>
            </a:r>
            <a:r>
              <a:rPr sz="2400" spc="-125" dirty="0">
                <a:solidFill>
                  <a:srgbClr val="2E5496"/>
                </a:solidFill>
                <a:latin typeface="Times New Roman"/>
                <a:cs typeface="Times New Roman"/>
              </a:rPr>
              <a:t> </a:t>
            </a:r>
            <a:r>
              <a:rPr sz="2400" b="1" dirty="0">
                <a:solidFill>
                  <a:srgbClr val="2E5496"/>
                </a:solidFill>
                <a:latin typeface="Calibri"/>
                <a:cs typeface="Calibri"/>
              </a:rPr>
              <a:t>type</a:t>
            </a:r>
            <a:r>
              <a:rPr sz="2400" spc="-95" dirty="0">
                <a:solidFill>
                  <a:srgbClr val="2E5496"/>
                </a:solidFill>
                <a:latin typeface="Times New Roman"/>
                <a:cs typeface="Times New Roman"/>
              </a:rPr>
              <a:t> </a:t>
            </a:r>
            <a:r>
              <a:rPr sz="2400" b="1" dirty="0">
                <a:solidFill>
                  <a:srgbClr val="2E5496"/>
                </a:solidFill>
                <a:latin typeface="Calibri"/>
                <a:cs typeface="Calibri"/>
              </a:rPr>
              <a:t>with</a:t>
            </a:r>
            <a:r>
              <a:rPr sz="2400" spc="-110" dirty="0">
                <a:solidFill>
                  <a:srgbClr val="2E5496"/>
                </a:solidFill>
                <a:latin typeface="Times New Roman"/>
                <a:cs typeface="Times New Roman"/>
              </a:rPr>
              <a:t> </a:t>
            </a:r>
            <a:r>
              <a:rPr sz="2400" b="1" dirty="0">
                <a:solidFill>
                  <a:srgbClr val="2E5496"/>
                </a:solidFill>
                <a:latin typeface="Calibri"/>
                <a:cs typeface="Calibri"/>
              </a:rPr>
              <a:t>which</a:t>
            </a:r>
            <a:r>
              <a:rPr sz="2400" spc="-105" dirty="0">
                <a:solidFill>
                  <a:srgbClr val="2E5496"/>
                </a:solidFill>
                <a:latin typeface="Times New Roman"/>
                <a:cs typeface="Times New Roman"/>
              </a:rPr>
              <a:t> </a:t>
            </a:r>
            <a:r>
              <a:rPr sz="2400" b="1" dirty="0">
                <a:solidFill>
                  <a:srgbClr val="2E5496"/>
                </a:solidFill>
                <a:latin typeface="Calibri"/>
                <a:cs typeface="Calibri"/>
              </a:rPr>
              <a:t>you</a:t>
            </a:r>
            <a:r>
              <a:rPr sz="2400" spc="-120" dirty="0">
                <a:solidFill>
                  <a:srgbClr val="2E5496"/>
                </a:solidFill>
                <a:latin typeface="Times New Roman"/>
                <a:cs typeface="Times New Roman"/>
              </a:rPr>
              <a:t> </a:t>
            </a:r>
            <a:r>
              <a:rPr sz="2400" b="1" spc="-10" dirty="0">
                <a:solidFill>
                  <a:srgbClr val="2E5496"/>
                </a:solidFill>
                <a:latin typeface="Calibri"/>
                <a:cs typeface="Calibri"/>
              </a:rPr>
              <a:t>have</a:t>
            </a:r>
            <a:r>
              <a:rPr sz="2400" spc="-110" dirty="0">
                <a:solidFill>
                  <a:srgbClr val="2E5496"/>
                </a:solidFill>
                <a:latin typeface="Times New Roman"/>
                <a:cs typeface="Times New Roman"/>
              </a:rPr>
              <a:t> </a:t>
            </a:r>
            <a:r>
              <a:rPr sz="2400" b="1" dirty="0">
                <a:solidFill>
                  <a:srgbClr val="2E5496"/>
                </a:solidFill>
                <a:latin typeface="Calibri"/>
                <a:cs typeface="Calibri"/>
              </a:rPr>
              <a:t>been</a:t>
            </a:r>
            <a:r>
              <a:rPr sz="2400" spc="-110" dirty="0">
                <a:solidFill>
                  <a:srgbClr val="2E5496"/>
                </a:solidFill>
                <a:latin typeface="Times New Roman"/>
                <a:cs typeface="Times New Roman"/>
              </a:rPr>
              <a:t> </a:t>
            </a:r>
            <a:r>
              <a:rPr sz="2400" b="1" spc="-10" dirty="0">
                <a:solidFill>
                  <a:srgbClr val="2E5496"/>
                </a:solidFill>
                <a:latin typeface="Calibri"/>
                <a:cs typeface="Calibri"/>
              </a:rPr>
              <a:t>diagnosed</a:t>
            </a:r>
            <a:endParaRPr sz="2400" dirty="0">
              <a:latin typeface="Calibri"/>
              <a:cs typeface="Calibri"/>
            </a:endParaRPr>
          </a:p>
          <a:p>
            <a:pPr marL="240665" indent="-227965">
              <a:lnSpc>
                <a:spcPts val="2735"/>
              </a:lnSpc>
              <a:spcBef>
                <a:spcPts val="720"/>
              </a:spcBef>
              <a:buFont typeface="Arial"/>
              <a:buChar char="•"/>
              <a:tabLst>
                <a:tab pos="240665" algn="l"/>
              </a:tabLst>
            </a:pPr>
            <a:r>
              <a:rPr sz="2400" dirty="0">
                <a:latin typeface="Calibri"/>
                <a:cs typeface="Calibri"/>
              </a:rPr>
              <a:t>There</a:t>
            </a:r>
            <a:r>
              <a:rPr sz="2400" spc="-95" dirty="0">
                <a:latin typeface="Times New Roman"/>
                <a:cs typeface="Times New Roman"/>
              </a:rPr>
              <a:t> </a:t>
            </a:r>
            <a:r>
              <a:rPr sz="2400" dirty="0">
                <a:latin typeface="Calibri"/>
                <a:cs typeface="Calibri"/>
              </a:rPr>
              <a:t>are</a:t>
            </a:r>
            <a:r>
              <a:rPr sz="2400" spc="-110" dirty="0">
                <a:latin typeface="Times New Roman"/>
                <a:cs typeface="Times New Roman"/>
              </a:rPr>
              <a:t> </a:t>
            </a:r>
            <a:r>
              <a:rPr sz="2400" dirty="0">
                <a:latin typeface="Calibri"/>
                <a:cs typeface="Calibri"/>
              </a:rPr>
              <a:t>particular</a:t>
            </a:r>
            <a:r>
              <a:rPr sz="2400" spc="-125" dirty="0">
                <a:latin typeface="Times New Roman"/>
                <a:cs typeface="Times New Roman"/>
              </a:rPr>
              <a:t> </a:t>
            </a:r>
            <a:r>
              <a:rPr sz="2400" spc="-10" dirty="0">
                <a:latin typeface="Calibri"/>
                <a:cs typeface="Calibri"/>
              </a:rPr>
              <a:t>concerns</a:t>
            </a:r>
            <a:r>
              <a:rPr sz="2400" spc="-114" dirty="0">
                <a:latin typeface="Times New Roman"/>
                <a:cs typeface="Times New Roman"/>
              </a:rPr>
              <a:t> </a:t>
            </a:r>
            <a:r>
              <a:rPr sz="2400" dirty="0">
                <a:latin typeface="Calibri"/>
                <a:cs typeface="Calibri"/>
              </a:rPr>
              <a:t>about</a:t>
            </a:r>
            <a:r>
              <a:rPr sz="2400" spc="-110" dirty="0">
                <a:latin typeface="Times New Roman"/>
                <a:cs typeface="Times New Roman"/>
              </a:rPr>
              <a:t> </a:t>
            </a:r>
            <a:r>
              <a:rPr sz="2400" dirty="0">
                <a:latin typeface="Calibri"/>
                <a:cs typeface="Calibri"/>
              </a:rPr>
              <a:t>HRT</a:t>
            </a:r>
            <a:r>
              <a:rPr sz="2400" spc="-114" dirty="0">
                <a:latin typeface="Times New Roman"/>
                <a:cs typeface="Times New Roman"/>
              </a:rPr>
              <a:t> </a:t>
            </a:r>
            <a:r>
              <a:rPr sz="2400" dirty="0">
                <a:latin typeface="Calibri"/>
                <a:cs typeface="Calibri"/>
              </a:rPr>
              <a:t>use</a:t>
            </a:r>
            <a:r>
              <a:rPr sz="2400" spc="-100" dirty="0">
                <a:latin typeface="Times New Roman"/>
                <a:cs typeface="Times New Roman"/>
              </a:rPr>
              <a:t> </a:t>
            </a:r>
            <a:r>
              <a:rPr sz="2400" dirty="0">
                <a:latin typeface="Calibri"/>
                <a:cs typeface="Calibri"/>
              </a:rPr>
              <a:t>with</a:t>
            </a:r>
            <a:r>
              <a:rPr sz="2400" spc="-114" dirty="0">
                <a:latin typeface="Times New Roman"/>
                <a:cs typeface="Times New Roman"/>
              </a:rPr>
              <a:t> </a:t>
            </a:r>
            <a:r>
              <a:rPr sz="2400" b="1" dirty="0">
                <a:solidFill>
                  <a:srgbClr val="2E5496"/>
                </a:solidFill>
                <a:latin typeface="Calibri"/>
                <a:cs typeface="Calibri"/>
              </a:rPr>
              <a:t>Sex</a:t>
            </a:r>
            <a:r>
              <a:rPr sz="2400" spc="-120" dirty="0">
                <a:solidFill>
                  <a:srgbClr val="2E5496"/>
                </a:solidFill>
                <a:latin typeface="Times New Roman"/>
                <a:cs typeface="Times New Roman"/>
              </a:rPr>
              <a:t> </a:t>
            </a:r>
            <a:r>
              <a:rPr sz="2400" b="1" dirty="0">
                <a:solidFill>
                  <a:srgbClr val="2E5496"/>
                </a:solidFill>
                <a:latin typeface="Calibri"/>
                <a:cs typeface="Calibri"/>
              </a:rPr>
              <a:t>Hormone</a:t>
            </a:r>
            <a:r>
              <a:rPr sz="2400" spc="-130" dirty="0">
                <a:solidFill>
                  <a:srgbClr val="2E5496"/>
                </a:solidFill>
                <a:latin typeface="Times New Roman"/>
                <a:cs typeface="Times New Roman"/>
              </a:rPr>
              <a:t> </a:t>
            </a:r>
            <a:r>
              <a:rPr sz="2400" b="1" spc="-10" dirty="0">
                <a:solidFill>
                  <a:srgbClr val="2E5496"/>
                </a:solidFill>
                <a:latin typeface="Calibri"/>
                <a:cs typeface="Calibri"/>
              </a:rPr>
              <a:t>Sensitive</a:t>
            </a:r>
            <a:r>
              <a:rPr sz="2400" spc="-100" dirty="0">
                <a:solidFill>
                  <a:srgbClr val="2E5496"/>
                </a:solidFill>
                <a:latin typeface="Times New Roman"/>
                <a:cs typeface="Times New Roman"/>
              </a:rPr>
              <a:t> </a:t>
            </a:r>
            <a:r>
              <a:rPr sz="2400" b="1" spc="-10" dirty="0">
                <a:solidFill>
                  <a:srgbClr val="2E5496"/>
                </a:solidFill>
                <a:latin typeface="Calibri"/>
                <a:cs typeface="Calibri"/>
              </a:rPr>
              <a:t>cancers</a:t>
            </a:r>
            <a:endParaRPr sz="2400" dirty="0">
              <a:latin typeface="Calibri"/>
              <a:cs typeface="Calibri"/>
            </a:endParaRPr>
          </a:p>
          <a:p>
            <a:pPr marL="241300">
              <a:lnSpc>
                <a:spcPts val="2735"/>
              </a:lnSpc>
            </a:pPr>
            <a:r>
              <a:rPr sz="2400" spc="-25" dirty="0">
                <a:latin typeface="Calibri"/>
                <a:cs typeface="Calibri"/>
              </a:rPr>
              <a:t>but</a:t>
            </a:r>
            <a:endParaRPr sz="2400" dirty="0">
              <a:latin typeface="Calibri"/>
              <a:cs typeface="Calibri"/>
            </a:endParaRPr>
          </a:p>
          <a:p>
            <a:pPr marL="239395" marR="261620" indent="-227329">
              <a:lnSpc>
                <a:spcPct val="90100"/>
              </a:lnSpc>
              <a:spcBef>
                <a:spcPts val="994"/>
              </a:spcBef>
              <a:buFont typeface="Arial"/>
              <a:buChar char="•"/>
              <a:tabLst>
                <a:tab pos="241300" algn="l"/>
              </a:tabLst>
            </a:pPr>
            <a:r>
              <a:rPr sz="2400" dirty="0">
                <a:latin typeface="Calibri"/>
                <a:cs typeface="Calibri"/>
              </a:rPr>
              <a:t>As</a:t>
            </a:r>
            <a:r>
              <a:rPr sz="2400" spc="-95" dirty="0">
                <a:latin typeface="Times New Roman"/>
                <a:cs typeface="Times New Roman"/>
              </a:rPr>
              <a:t> </a:t>
            </a:r>
            <a:r>
              <a:rPr sz="2400" dirty="0">
                <a:latin typeface="Calibri"/>
                <a:cs typeface="Calibri"/>
              </a:rPr>
              <a:t>HRT</a:t>
            </a:r>
            <a:r>
              <a:rPr sz="2400" spc="-105" dirty="0">
                <a:latin typeface="Times New Roman"/>
                <a:cs typeface="Times New Roman"/>
              </a:rPr>
              <a:t> </a:t>
            </a:r>
            <a:r>
              <a:rPr sz="2400" dirty="0">
                <a:latin typeface="Calibri"/>
                <a:cs typeface="Calibri"/>
              </a:rPr>
              <a:t>is</a:t>
            </a:r>
            <a:r>
              <a:rPr sz="2400" spc="-110" dirty="0">
                <a:latin typeface="Times New Roman"/>
                <a:cs typeface="Times New Roman"/>
              </a:rPr>
              <a:t> </a:t>
            </a:r>
            <a:r>
              <a:rPr sz="2400" dirty="0">
                <a:latin typeface="Calibri"/>
                <a:cs typeface="Calibri"/>
              </a:rPr>
              <a:t>only</a:t>
            </a:r>
            <a:r>
              <a:rPr sz="2400" spc="-105" dirty="0">
                <a:latin typeface="Times New Roman"/>
                <a:cs typeface="Times New Roman"/>
              </a:rPr>
              <a:t> </a:t>
            </a:r>
            <a:r>
              <a:rPr sz="2400" spc="-10" dirty="0">
                <a:latin typeface="Calibri"/>
                <a:cs typeface="Calibri"/>
              </a:rPr>
              <a:t>lately</a:t>
            </a:r>
            <a:r>
              <a:rPr sz="2400" spc="-105" dirty="0">
                <a:latin typeface="Times New Roman"/>
                <a:cs typeface="Times New Roman"/>
              </a:rPr>
              <a:t> </a:t>
            </a:r>
            <a:r>
              <a:rPr sz="2400" dirty="0">
                <a:latin typeface="Calibri"/>
                <a:cs typeface="Calibri"/>
              </a:rPr>
              <a:t>been</a:t>
            </a:r>
            <a:r>
              <a:rPr sz="2400" spc="-95" dirty="0">
                <a:latin typeface="Times New Roman"/>
                <a:cs typeface="Times New Roman"/>
              </a:rPr>
              <a:t> </a:t>
            </a:r>
            <a:r>
              <a:rPr sz="2400" dirty="0">
                <a:latin typeface="Calibri"/>
                <a:cs typeface="Calibri"/>
              </a:rPr>
              <a:t>popularised</a:t>
            </a:r>
            <a:r>
              <a:rPr sz="2400" spc="-95" dirty="0">
                <a:latin typeface="Times New Roman"/>
                <a:cs typeface="Times New Roman"/>
              </a:rPr>
              <a:t> </a:t>
            </a:r>
            <a:r>
              <a:rPr sz="2400" dirty="0">
                <a:latin typeface="Calibri"/>
                <a:cs typeface="Calibri"/>
              </a:rPr>
              <a:t>&amp;</a:t>
            </a:r>
            <a:r>
              <a:rPr sz="2400" spc="-100" dirty="0">
                <a:latin typeface="Times New Roman"/>
                <a:cs typeface="Times New Roman"/>
              </a:rPr>
              <a:t> </a:t>
            </a:r>
            <a:r>
              <a:rPr sz="2400" dirty="0">
                <a:latin typeface="Calibri"/>
                <a:cs typeface="Calibri"/>
              </a:rPr>
              <a:t>widely</a:t>
            </a:r>
            <a:r>
              <a:rPr sz="2400" spc="-120" dirty="0">
                <a:latin typeface="Times New Roman"/>
                <a:cs typeface="Times New Roman"/>
              </a:rPr>
              <a:t> </a:t>
            </a:r>
            <a:r>
              <a:rPr sz="2400" dirty="0">
                <a:latin typeface="Calibri"/>
                <a:cs typeface="Calibri"/>
              </a:rPr>
              <a:t>used,</a:t>
            </a:r>
            <a:r>
              <a:rPr sz="2400" spc="-90" dirty="0">
                <a:latin typeface="Times New Roman"/>
                <a:cs typeface="Times New Roman"/>
              </a:rPr>
              <a:t> </a:t>
            </a:r>
            <a:r>
              <a:rPr sz="2400" dirty="0">
                <a:latin typeface="Calibri"/>
                <a:cs typeface="Calibri"/>
              </a:rPr>
              <a:t>there</a:t>
            </a:r>
            <a:r>
              <a:rPr sz="2400" spc="-105" dirty="0">
                <a:latin typeface="Times New Roman"/>
                <a:cs typeface="Times New Roman"/>
              </a:rPr>
              <a:t> </a:t>
            </a:r>
            <a:r>
              <a:rPr sz="2400" dirty="0">
                <a:latin typeface="Calibri"/>
                <a:cs typeface="Calibri"/>
              </a:rPr>
              <a:t>will</a:t>
            </a:r>
            <a:r>
              <a:rPr sz="2400" spc="-110" dirty="0">
                <a:latin typeface="Times New Roman"/>
                <a:cs typeface="Times New Roman"/>
              </a:rPr>
              <a:t> </a:t>
            </a:r>
            <a:r>
              <a:rPr sz="2400" dirty="0">
                <a:latin typeface="Calibri"/>
                <a:cs typeface="Calibri"/>
              </a:rPr>
              <a:t>be</a:t>
            </a:r>
            <a:r>
              <a:rPr sz="2400" spc="-95" dirty="0">
                <a:latin typeface="Times New Roman"/>
                <a:cs typeface="Times New Roman"/>
              </a:rPr>
              <a:t> </a:t>
            </a:r>
            <a:r>
              <a:rPr sz="2400" dirty="0">
                <a:latin typeface="Calibri"/>
                <a:cs typeface="Calibri"/>
              </a:rPr>
              <a:t>very</a:t>
            </a:r>
            <a:r>
              <a:rPr sz="2400" spc="-105" dirty="0">
                <a:latin typeface="Times New Roman"/>
                <a:cs typeface="Times New Roman"/>
              </a:rPr>
              <a:t> </a:t>
            </a:r>
            <a:r>
              <a:rPr sz="2400" spc="-25" dirty="0">
                <a:latin typeface="Calibri"/>
                <a:cs typeface="Calibri"/>
              </a:rPr>
              <a:t>few</a:t>
            </a:r>
            <a:r>
              <a:rPr sz="2400" spc="-25" dirty="0">
                <a:latin typeface="Times New Roman"/>
                <a:cs typeface="Times New Roman"/>
              </a:rPr>
              <a:t> 	</a:t>
            </a:r>
            <a:r>
              <a:rPr sz="2400" dirty="0">
                <a:latin typeface="Calibri"/>
                <a:cs typeface="Calibri"/>
              </a:rPr>
              <a:t>studies</a:t>
            </a:r>
            <a:r>
              <a:rPr sz="2400" spc="-60" dirty="0">
                <a:latin typeface="Calibri"/>
                <a:cs typeface="Calibri"/>
              </a:rPr>
              <a:t> </a:t>
            </a:r>
            <a:r>
              <a:rPr sz="2400" dirty="0">
                <a:latin typeface="Calibri"/>
                <a:cs typeface="Calibri"/>
              </a:rPr>
              <a:t>looking</a:t>
            </a:r>
            <a:r>
              <a:rPr sz="2400" spc="-70" dirty="0">
                <a:latin typeface="Calibri"/>
                <a:cs typeface="Calibri"/>
              </a:rPr>
              <a:t> </a:t>
            </a:r>
            <a:r>
              <a:rPr sz="2400" dirty="0">
                <a:latin typeface="Calibri"/>
                <a:cs typeface="Calibri"/>
              </a:rPr>
              <a:t>directly</a:t>
            </a:r>
            <a:r>
              <a:rPr sz="2400" spc="-60" dirty="0">
                <a:latin typeface="Calibri"/>
                <a:cs typeface="Calibri"/>
              </a:rPr>
              <a:t> </a:t>
            </a:r>
            <a:r>
              <a:rPr sz="2400" dirty="0">
                <a:latin typeface="Calibri"/>
                <a:cs typeface="Calibri"/>
              </a:rPr>
              <a:t>at</a:t>
            </a:r>
            <a:r>
              <a:rPr sz="2400" spc="-65" dirty="0">
                <a:latin typeface="Calibri"/>
                <a:cs typeface="Calibri"/>
              </a:rPr>
              <a:t> </a:t>
            </a:r>
            <a:r>
              <a:rPr sz="2400" dirty="0">
                <a:latin typeface="Calibri"/>
                <a:cs typeface="Calibri"/>
              </a:rPr>
              <a:t>the</a:t>
            </a:r>
            <a:r>
              <a:rPr sz="2400" spc="-50" dirty="0">
                <a:latin typeface="Calibri"/>
                <a:cs typeface="Calibri"/>
              </a:rPr>
              <a:t> </a:t>
            </a:r>
            <a:r>
              <a:rPr sz="2400" spc="-25" dirty="0">
                <a:latin typeface="Calibri"/>
                <a:cs typeface="Calibri"/>
              </a:rPr>
              <a:t>pro’s</a:t>
            </a:r>
            <a:r>
              <a:rPr sz="2400" spc="-70" dirty="0">
                <a:latin typeface="Calibri"/>
                <a:cs typeface="Calibri"/>
              </a:rPr>
              <a:t> </a:t>
            </a:r>
            <a:r>
              <a:rPr sz="2400" dirty="0">
                <a:latin typeface="Calibri"/>
                <a:cs typeface="Calibri"/>
              </a:rPr>
              <a:t>and</a:t>
            </a:r>
            <a:r>
              <a:rPr sz="2400" spc="-45" dirty="0">
                <a:latin typeface="Calibri"/>
                <a:cs typeface="Calibri"/>
              </a:rPr>
              <a:t> </a:t>
            </a:r>
            <a:r>
              <a:rPr sz="2400" spc="-20" dirty="0">
                <a:latin typeface="Calibri"/>
                <a:cs typeface="Calibri"/>
              </a:rPr>
              <a:t>con’s</a:t>
            </a:r>
            <a:r>
              <a:rPr sz="2400" spc="-70" dirty="0">
                <a:latin typeface="Calibri"/>
                <a:cs typeface="Calibri"/>
              </a:rPr>
              <a:t> </a:t>
            </a:r>
            <a:r>
              <a:rPr sz="2400" dirty="0">
                <a:latin typeface="Calibri"/>
                <a:cs typeface="Calibri"/>
              </a:rPr>
              <a:t>of</a:t>
            </a:r>
            <a:r>
              <a:rPr sz="2400" spc="-55" dirty="0">
                <a:latin typeface="Calibri"/>
                <a:cs typeface="Calibri"/>
              </a:rPr>
              <a:t> </a:t>
            </a:r>
            <a:r>
              <a:rPr sz="2400" dirty="0">
                <a:latin typeface="Calibri"/>
                <a:cs typeface="Calibri"/>
              </a:rPr>
              <a:t>HRT</a:t>
            </a:r>
            <a:r>
              <a:rPr sz="2400" spc="-60" dirty="0">
                <a:latin typeface="Calibri"/>
                <a:cs typeface="Calibri"/>
              </a:rPr>
              <a:t> </a:t>
            </a:r>
            <a:r>
              <a:rPr sz="2400" dirty="0">
                <a:latin typeface="Calibri"/>
                <a:cs typeface="Calibri"/>
              </a:rPr>
              <a:t>use</a:t>
            </a:r>
            <a:r>
              <a:rPr sz="2400" spc="-55" dirty="0">
                <a:latin typeface="Calibri"/>
                <a:cs typeface="Calibri"/>
              </a:rPr>
              <a:t> </a:t>
            </a:r>
            <a:r>
              <a:rPr sz="2400" dirty="0">
                <a:latin typeface="Calibri"/>
                <a:cs typeface="Calibri"/>
              </a:rPr>
              <a:t>for</a:t>
            </a:r>
            <a:r>
              <a:rPr sz="2400" spc="-50" dirty="0">
                <a:latin typeface="Calibri"/>
                <a:cs typeface="Calibri"/>
              </a:rPr>
              <a:t> </a:t>
            </a:r>
            <a:r>
              <a:rPr sz="2400" spc="-10" dirty="0">
                <a:latin typeface="Calibri"/>
                <a:cs typeface="Calibri"/>
              </a:rPr>
              <a:t>(peri)menopause</a:t>
            </a:r>
            <a:r>
              <a:rPr sz="2400" spc="-60" dirty="0">
                <a:latin typeface="Calibri"/>
                <a:cs typeface="Calibri"/>
              </a:rPr>
              <a:t> </a:t>
            </a:r>
            <a:r>
              <a:rPr sz="2400" spc="-25" dirty="0">
                <a:latin typeface="Calibri"/>
                <a:cs typeface="Calibri"/>
              </a:rPr>
              <a:t>in 	</a:t>
            </a:r>
            <a:r>
              <a:rPr sz="2400" dirty="0">
                <a:latin typeface="Calibri"/>
                <a:cs typeface="Calibri"/>
              </a:rPr>
              <a:t>people</a:t>
            </a:r>
            <a:r>
              <a:rPr sz="2400" spc="-114" dirty="0">
                <a:latin typeface="Times New Roman"/>
                <a:cs typeface="Times New Roman"/>
              </a:rPr>
              <a:t> </a:t>
            </a:r>
            <a:r>
              <a:rPr sz="2400" spc="-10" dirty="0">
                <a:latin typeface="Calibri"/>
                <a:cs typeface="Calibri"/>
              </a:rPr>
              <a:t>diagnosed</a:t>
            </a:r>
            <a:r>
              <a:rPr sz="2400" spc="-125" dirty="0">
                <a:latin typeface="Times New Roman"/>
                <a:cs typeface="Times New Roman"/>
              </a:rPr>
              <a:t> </a:t>
            </a:r>
            <a:r>
              <a:rPr sz="2400" dirty="0">
                <a:latin typeface="Calibri"/>
                <a:cs typeface="Calibri"/>
              </a:rPr>
              <a:t>with</a:t>
            </a:r>
            <a:r>
              <a:rPr sz="2400" spc="-114" dirty="0">
                <a:latin typeface="Times New Roman"/>
                <a:cs typeface="Times New Roman"/>
              </a:rPr>
              <a:t> </a:t>
            </a:r>
            <a:r>
              <a:rPr sz="2400" dirty="0">
                <a:latin typeface="Calibri"/>
                <a:cs typeface="Calibri"/>
              </a:rPr>
              <a:t>and</a:t>
            </a:r>
            <a:r>
              <a:rPr sz="2400" spc="-110" dirty="0">
                <a:latin typeface="Times New Roman"/>
                <a:cs typeface="Times New Roman"/>
              </a:rPr>
              <a:t> </a:t>
            </a:r>
            <a:r>
              <a:rPr sz="2400" spc="-10" dirty="0">
                <a:latin typeface="Calibri"/>
                <a:cs typeface="Calibri"/>
              </a:rPr>
              <a:t>treated</a:t>
            </a:r>
            <a:r>
              <a:rPr sz="2400" spc="-125" dirty="0">
                <a:latin typeface="Times New Roman"/>
                <a:cs typeface="Times New Roman"/>
              </a:rPr>
              <a:t> </a:t>
            </a:r>
            <a:r>
              <a:rPr sz="2400" dirty="0">
                <a:latin typeface="Calibri"/>
                <a:cs typeface="Calibri"/>
              </a:rPr>
              <a:t>for</a:t>
            </a:r>
            <a:r>
              <a:rPr sz="2400" spc="-114" dirty="0">
                <a:latin typeface="Times New Roman"/>
                <a:cs typeface="Times New Roman"/>
              </a:rPr>
              <a:t> </a:t>
            </a:r>
            <a:r>
              <a:rPr sz="2400" spc="-10" dirty="0">
                <a:latin typeface="Calibri"/>
                <a:cs typeface="Calibri"/>
              </a:rPr>
              <a:t>any</a:t>
            </a:r>
            <a:r>
              <a:rPr sz="2400" spc="-114" dirty="0">
                <a:latin typeface="Times New Roman"/>
                <a:cs typeface="Times New Roman"/>
              </a:rPr>
              <a:t> </a:t>
            </a:r>
            <a:r>
              <a:rPr sz="2400" spc="-10" dirty="0">
                <a:latin typeface="Calibri"/>
                <a:cs typeface="Calibri"/>
              </a:rPr>
              <a:t>malignancies</a:t>
            </a:r>
            <a:endParaRPr sz="24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42010" y="398780"/>
            <a:ext cx="7437120" cy="696595"/>
          </a:xfrm>
          <a:prstGeom prst="rect">
            <a:avLst/>
          </a:prstGeom>
        </p:spPr>
        <p:txBody>
          <a:bodyPr vert="horz" wrap="square" lIns="0" tIns="13335" rIns="0" bIns="0" rtlCol="0">
            <a:spAutoFit/>
          </a:bodyPr>
          <a:lstStyle/>
          <a:p>
            <a:pPr marL="12700">
              <a:lnSpc>
                <a:spcPct val="100000"/>
              </a:lnSpc>
              <a:spcBef>
                <a:spcPts val="105"/>
              </a:spcBef>
            </a:pPr>
            <a:r>
              <a:rPr spc="-55" dirty="0"/>
              <a:t>Common</a:t>
            </a:r>
            <a:r>
              <a:rPr b="0" spc="-229" dirty="0">
                <a:latin typeface="Times New Roman"/>
                <a:cs typeface="Times New Roman"/>
              </a:rPr>
              <a:t> </a:t>
            </a:r>
            <a:r>
              <a:rPr spc="-45" dirty="0"/>
              <a:t>Cancers</a:t>
            </a:r>
            <a:r>
              <a:rPr b="0" spc="-204" dirty="0">
                <a:latin typeface="Times New Roman"/>
                <a:cs typeface="Times New Roman"/>
              </a:rPr>
              <a:t> </a:t>
            </a:r>
            <a:r>
              <a:rPr dirty="0"/>
              <a:t>in</a:t>
            </a:r>
            <a:r>
              <a:rPr b="0" spc="-210" dirty="0">
                <a:latin typeface="Times New Roman"/>
                <a:cs typeface="Times New Roman"/>
              </a:rPr>
              <a:t> </a:t>
            </a:r>
            <a:r>
              <a:rPr spc="-10" dirty="0"/>
              <a:t>Irish</a:t>
            </a:r>
            <a:r>
              <a:rPr b="0" spc="-215" dirty="0">
                <a:latin typeface="Times New Roman"/>
                <a:cs typeface="Times New Roman"/>
              </a:rPr>
              <a:t> </a:t>
            </a:r>
            <a:r>
              <a:rPr spc="-10" dirty="0"/>
              <a:t>Females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8</a:t>
            </a:fld>
            <a:endParaRPr spc="-25" dirty="0"/>
          </a:p>
        </p:txBody>
      </p:sp>
      <p:sp>
        <p:nvSpPr>
          <p:cNvPr id="3" name="object 3"/>
          <p:cNvSpPr txBox="1">
            <a:spLocks noGrp="1"/>
          </p:cNvSpPr>
          <p:nvPr>
            <p:ph sz="half" idx="2"/>
          </p:nvPr>
        </p:nvSpPr>
        <p:spPr>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dirty="0"/>
              <a:t>Skin</a:t>
            </a:r>
            <a:r>
              <a:rPr spc="-95" dirty="0">
                <a:latin typeface="Times New Roman"/>
                <a:cs typeface="Times New Roman"/>
              </a:rPr>
              <a:t> </a:t>
            </a:r>
            <a:r>
              <a:rPr dirty="0"/>
              <a:t>(non</a:t>
            </a:r>
            <a:r>
              <a:rPr spc="-85" dirty="0">
                <a:latin typeface="Times New Roman"/>
                <a:cs typeface="Times New Roman"/>
              </a:rPr>
              <a:t> </a:t>
            </a:r>
            <a:r>
              <a:rPr spc="-10" dirty="0"/>
              <a:t>melanoma)</a:t>
            </a:r>
          </a:p>
          <a:p>
            <a:pPr marL="241300" indent="-228600">
              <a:lnSpc>
                <a:spcPct val="100000"/>
              </a:lnSpc>
              <a:spcBef>
                <a:spcPts val="60"/>
              </a:spcBef>
              <a:buFont typeface="Arial"/>
              <a:buChar char="•"/>
              <a:tabLst>
                <a:tab pos="241300" algn="l"/>
              </a:tabLst>
            </a:pPr>
            <a:r>
              <a:rPr b="1" spc="-10" dirty="0">
                <a:latin typeface="Calibri"/>
                <a:cs typeface="Calibri"/>
              </a:rPr>
              <a:t>Breast</a:t>
            </a:r>
          </a:p>
          <a:p>
            <a:pPr marL="241300" indent="-228600">
              <a:lnSpc>
                <a:spcPct val="100000"/>
              </a:lnSpc>
              <a:spcBef>
                <a:spcPts val="60"/>
              </a:spcBef>
              <a:buFont typeface="Arial"/>
              <a:buChar char="•"/>
              <a:tabLst>
                <a:tab pos="241300" algn="l"/>
              </a:tabLst>
            </a:pPr>
            <a:r>
              <a:rPr spc="-10" dirty="0"/>
              <a:t>Colorectal</a:t>
            </a:r>
          </a:p>
          <a:p>
            <a:pPr marL="241300" indent="-228600">
              <a:lnSpc>
                <a:spcPct val="100000"/>
              </a:lnSpc>
              <a:spcBef>
                <a:spcPts val="75"/>
              </a:spcBef>
              <a:buFont typeface="Arial"/>
              <a:buChar char="•"/>
              <a:tabLst>
                <a:tab pos="241300" algn="l"/>
              </a:tabLst>
            </a:pPr>
            <a:r>
              <a:rPr spc="-20" dirty="0"/>
              <a:t>Lung</a:t>
            </a:r>
          </a:p>
          <a:p>
            <a:pPr marL="241300" indent="-228600">
              <a:lnSpc>
                <a:spcPct val="100000"/>
              </a:lnSpc>
              <a:spcBef>
                <a:spcPts val="60"/>
              </a:spcBef>
              <a:buFont typeface="Arial"/>
              <a:buChar char="•"/>
              <a:tabLst>
                <a:tab pos="241300" algn="l"/>
              </a:tabLst>
            </a:pPr>
            <a:r>
              <a:rPr dirty="0"/>
              <a:t>Melanoma</a:t>
            </a:r>
            <a:r>
              <a:rPr spc="-114" dirty="0">
                <a:latin typeface="Times New Roman"/>
                <a:cs typeface="Times New Roman"/>
              </a:rPr>
              <a:t> </a:t>
            </a:r>
            <a:r>
              <a:rPr dirty="0"/>
              <a:t>Skin</a:t>
            </a:r>
            <a:r>
              <a:rPr spc="-100" dirty="0">
                <a:latin typeface="Times New Roman"/>
                <a:cs typeface="Times New Roman"/>
              </a:rPr>
              <a:t> </a:t>
            </a:r>
            <a:r>
              <a:rPr spc="-10" dirty="0"/>
              <a:t>Cancer</a:t>
            </a:r>
          </a:p>
          <a:p>
            <a:pPr marL="241300" indent="-228600">
              <a:lnSpc>
                <a:spcPct val="100000"/>
              </a:lnSpc>
              <a:spcBef>
                <a:spcPts val="60"/>
              </a:spcBef>
              <a:buFont typeface="Arial"/>
              <a:buChar char="•"/>
              <a:tabLst>
                <a:tab pos="241300" algn="l"/>
              </a:tabLst>
            </a:pPr>
            <a:r>
              <a:rPr dirty="0"/>
              <a:t>Uterine</a:t>
            </a:r>
            <a:r>
              <a:rPr spc="-125" dirty="0">
                <a:latin typeface="Times New Roman"/>
                <a:cs typeface="Times New Roman"/>
              </a:rPr>
              <a:t> </a:t>
            </a:r>
            <a:r>
              <a:rPr b="1" dirty="0">
                <a:latin typeface="Calibri"/>
                <a:cs typeface="Calibri"/>
              </a:rPr>
              <a:t>Lining</a:t>
            </a:r>
            <a:r>
              <a:rPr spc="-70" dirty="0">
                <a:latin typeface="Times New Roman"/>
                <a:cs typeface="Times New Roman"/>
              </a:rPr>
              <a:t> </a:t>
            </a:r>
            <a:r>
              <a:rPr dirty="0"/>
              <a:t>&amp;</a:t>
            </a:r>
            <a:r>
              <a:rPr spc="-105" dirty="0">
                <a:latin typeface="Times New Roman"/>
                <a:cs typeface="Times New Roman"/>
              </a:rPr>
              <a:t> </a:t>
            </a:r>
            <a:r>
              <a:rPr spc="-20" dirty="0"/>
              <a:t>Body</a:t>
            </a:r>
          </a:p>
          <a:p>
            <a:pPr marL="241300" indent="-228600">
              <a:lnSpc>
                <a:spcPct val="100000"/>
              </a:lnSpc>
              <a:spcBef>
                <a:spcPts val="70"/>
              </a:spcBef>
              <a:buFont typeface="Arial"/>
              <a:buChar char="•"/>
              <a:tabLst>
                <a:tab pos="241300" algn="l"/>
              </a:tabLst>
            </a:pPr>
            <a:r>
              <a:rPr b="1" spc="-10" dirty="0">
                <a:latin typeface="Calibri"/>
                <a:cs typeface="Calibri"/>
              </a:rPr>
              <a:t>Ovary</a:t>
            </a:r>
          </a:p>
          <a:p>
            <a:pPr marL="241300" indent="-228600">
              <a:lnSpc>
                <a:spcPct val="100000"/>
              </a:lnSpc>
              <a:spcBef>
                <a:spcPts val="60"/>
              </a:spcBef>
              <a:buFont typeface="Arial"/>
              <a:buChar char="•"/>
              <a:tabLst>
                <a:tab pos="241300" algn="l"/>
              </a:tabLst>
            </a:pPr>
            <a:r>
              <a:rPr spc="-10" dirty="0"/>
              <a:t>Cervix</a:t>
            </a:r>
          </a:p>
          <a:p>
            <a:pPr marL="241300" indent="-228600">
              <a:lnSpc>
                <a:spcPct val="100000"/>
              </a:lnSpc>
              <a:spcBef>
                <a:spcPts val="65"/>
              </a:spcBef>
              <a:buFont typeface="Arial"/>
              <a:buChar char="•"/>
              <a:tabLst>
                <a:tab pos="241300" algn="l"/>
              </a:tabLst>
            </a:pPr>
            <a:r>
              <a:rPr dirty="0"/>
              <a:t>Non</a:t>
            </a:r>
            <a:r>
              <a:rPr spc="-85" dirty="0">
                <a:latin typeface="Times New Roman"/>
                <a:cs typeface="Times New Roman"/>
              </a:rPr>
              <a:t> </a:t>
            </a:r>
            <a:r>
              <a:rPr spc="-10" dirty="0"/>
              <a:t>Hodgkin's</a:t>
            </a:r>
            <a:r>
              <a:rPr spc="-90" dirty="0">
                <a:latin typeface="Times New Roman"/>
                <a:cs typeface="Times New Roman"/>
              </a:rPr>
              <a:t> </a:t>
            </a:r>
            <a:r>
              <a:rPr spc="-10" dirty="0"/>
              <a:t>Lymphoma</a:t>
            </a:r>
          </a:p>
        </p:txBody>
      </p:sp>
      <p:sp>
        <p:nvSpPr>
          <p:cNvPr id="4" name="object 4"/>
          <p:cNvSpPr txBox="1"/>
          <p:nvPr/>
        </p:nvSpPr>
        <p:spPr>
          <a:xfrm>
            <a:off x="5169534" y="1275553"/>
            <a:ext cx="4514850" cy="4117975"/>
          </a:xfrm>
          <a:prstGeom prst="rect">
            <a:avLst/>
          </a:prstGeom>
        </p:spPr>
        <p:txBody>
          <a:bodyPr vert="horz" wrap="square" lIns="0" tIns="98425" rIns="0" bIns="0" rtlCol="0">
            <a:spAutoFit/>
          </a:bodyPr>
          <a:lstStyle/>
          <a:p>
            <a:pPr marL="240029" indent="-227329">
              <a:lnSpc>
                <a:spcPct val="100000"/>
              </a:lnSpc>
              <a:spcBef>
                <a:spcPts val="775"/>
              </a:spcBef>
              <a:buFont typeface="Arial"/>
              <a:buChar char="•"/>
              <a:tabLst>
                <a:tab pos="240029" algn="l"/>
              </a:tabLst>
            </a:pPr>
            <a:r>
              <a:rPr sz="2800" spc="-10" dirty="0">
                <a:latin typeface="Calibri"/>
                <a:cs typeface="Calibri"/>
              </a:rPr>
              <a:t>Stomach</a:t>
            </a:r>
            <a:endParaRPr sz="2800" dirty="0">
              <a:latin typeface="Calibri"/>
              <a:cs typeface="Calibri"/>
            </a:endParaRPr>
          </a:p>
          <a:p>
            <a:pPr marL="240029" indent="-227329">
              <a:lnSpc>
                <a:spcPct val="100000"/>
              </a:lnSpc>
              <a:spcBef>
                <a:spcPts val="675"/>
              </a:spcBef>
              <a:buFont typeface="Arial"/>
              <a:buChar char="•"/>
              <a:tabLst>
                <a:tab pos="240029" algn="l"/>
              </a:tabLst>
            </a:pPr>
            <a:r>
              <a:rPr sz="2800" spc="-10" dirty="0">
                <a:latin typeface="Calibri"/>
                <a:cs typeface="Calibri"/>
              </a:rPr>
              <a:t>Kidney</a:t>
            </a:r>
            <a:endParaRPr sz="2800" dirty="0">
              <a:latin typeface="Calibri"/>
              <a:cs typeface="Calibri"/>
            </a:endParaRPr>
          </a:p>
          <a:p>
            <a:pPr marL="240029" indent="-227329">
              <a:lnSpc>
                <a:spcPct val="100000"/>
              </a:lnSpc>
              <a:spcBef>
                <a:spcPts val="660"/>
              </a:spcBef>
              <a:buFont typeface="Arial"/>
              <a:buChar char="•"/>
              <a:tabLst>
                <a:tab pos="240029" algn="l"/>
              </a:tabLst>
            </a:pPr>
            <a:r>
              <a:rPr sz="2800" dirty="0">
                <a:latin typeface="Calibri"/>
                <a:cs typeface="Calibri"/>
              </a:rPr>
              <a:t>Mouth,</a:t>
            </a:r>
            <a:r>
              <a:rPr sz="2800" spc="-155" dirty="0">
                <a:latin typeface="Times New Roman"/>
                <a:cs typeface="Times New Roman"/>
              </a:rPr>
              <a:t> </a:t>
            </a:r>
            <a:r>
              <a:rPr sz="2800" dirty="0">
                <a:latin typeface="Calibri"/>
                <a:cs typeface="Calibri"/>
              </a:rPr>
              <a:t>Pharynx,</a:t>
            </a:r>
            <a:r>
              <a:rPr sz="2800" spc="-155" dirty="0">
                <a:latin typeface="Times New Roman"/>
                <a:cs typeface="Times New Roman"/>
              </a:rPr>
              <a:t> </a:t>
            </a:r>
            <a:r>
              <a:rPr sz="2800" spc="-10" dirty="0">
                <a:latin typeface="Calibri"/>
                <a:cs typeface="Calibri"/>
              </a:rPr>
              <a:t>Oesophagus</a:t>
            </a:r>
            <a:endParaRPr sz="2800" dirty="0">
              <a:latin typeface="Calibri"/>
              <a:cs typeface="Calibri"/>
            </a:endParaRPr>
          </a:p>
          <a:p>
            <a:pPr marL="240029" indent="-227329">
              <a:lnSpc>
                <a:spcPct val="100000"/>
              </a:lnSpc>
              <a:spcBef>
                <a:spcPts val="660"/>
              </a:spcBef>
              <a:buFont typeface="Arial"/>
              <a:buChar char="•"/>
              <a:tabLst>
                <a:tab pos="240029" algn="l"/>
              </a:tabLst>
            </a:pPr>
            <a:r>
              <a:rPr sz="2800" spc="-10" dirty="0">
                <a:latin typeface="Calibri"/>
                <a:cs typeface="Calibri"/>
              </a:rPr>
              <a:t>Leukaemias</a:t>
            </a:r>
            <a:endParaRPr sz="2800" dirty="0">
              <a:latin typeface="Calibri"/>
              <a:cs typeface="Calibri"/>
            </a:endParaRPr>
          </a:p>
          <a:p>
            <a:pPr marL="240029" indent="-227329">
              <a:lnSpc>
                <a:spcPct val="100000"/>
              </a:lnSpc>
              <a:spcBef>
                <a:spcPts val="675"/>
              </a:spcBef>
              <a:buFont typeface="Arial"/>
              <a:buChar char="•"/>
              <a:tabLst>
                <a:tab pos="240029" algn="l"/>
              </a:tabLst>
            </a:pPr>
            <a:r>
              <a:rPr sz="2800" spc="-10" dirty="0">
                <a:latin typeface="Calibri"/>
                <a:cs typeface="Calibri"/>
              </a:rPr>
              <a:t>Pancreas</a:t>
            </a:r>
            <a:endParaRPr sz="2800" dirty="0">
              <a:latin typeface="Calibri"/>
              <a:cs typeface="Calibri"/>
            </a:endParaRPr>
          </a:p>
          <a:p>
            <a:pPr marL="240029" indent="-227329">
              <a:lnSpc>
                <a:spcPct val="100000"/>
              </a:lnSpc>
              <a:spcBef>
                <a:spcPts val="660"/>
              </a:spcBef>
              <a:buFont typeface="Arial"/>
              <a:buChar char="•"/>
              <a:tabLst>
                <a:tab pos="240029" algn="l"/>
              </a:tabLst>
            </a:pPr>
            <a:r>
              <a:rPr sz="2800" spc="-10" dirty="0">
                <a:latin typeface="Calibri"/>
                <a:cs typeface="Calibri"/>
              </a:rPr>
              <a:t>Brain</a:t>
            </a:r>
            <a:endParaRPr sz="2800" dirty="0">
              <a:latin typeface="Calibri"/>
              <a:cs typeface="Calibri"/>
            </a:endParaRPr>
          </a:p>
          <a:p>
            <a:pPr marL="240029" indent="-227329">
              <a:lnSpc>
                <a:spcPct val="100000"/>
              </a:lnSpc>
              <a:spcBef>
                <a:spcPts val="660"/>
              </a:spcBef>
              <a:buFont typeface="Arial"/>
              <a:buChar char="•"/>
              <a:tabLst>
                <a:tab pos="240029" algn="l"/>
              </a:tabLst>
            </a:pPr>
            <a:r>
              <a:rPr sz="2800" spc="-10" dirty="0">
                <a:latin typeface="Calibri"/>
                <a:cs typeface="Calibri"/>
              </a:rPr>
              <a:t>Thyroid</a:t>
            </a:r>
            <a:endParaRPr sz="2800" dirty="0">
              <a:latin typeface="Calibri"/>
              <a:cs typeface="Calibri"/>
            </a:endParaRPr>
          </a:p>
          <a:p>
            <a:pPr marL="240029" indent="-227329">
              <a:lnSpc>
                <a:spcPct val="100000"/>
              </a:lnSpc>
              <a:spcBef>
                <a:spcPts val="675"/>
              </a:spcBef>
              <a:buFont typeface="Arial"/>
              <a:buChar char="•"/>
              <a:tabLst>
                <a:tab pos="240029" algn="l"/>
              </a:tabLst>
            </a:pPr>
            <a:r>
              <a:rPr sz="2800" spc="-10" dirty="0">
                <a:latin typeface="Calibri"/>
                <a:cs typeface="Calibri"/>
              </a:rPr>
              <a:t>Hodgkin's</a:t>
            </a:r>
            <a:r>
              <a:rPr sz="2800" spc="-110" dirty="0">
                <a:latin typeface="Times New Roman"/>
                <a:cs typeface="Times New Roman"/>
              </a:rPr>
              <a:t> </a:t>
            </a:r>
            <a:r>
              <a:rPr sz="2800" spc="-10" dirty="0">
                <a:latin typeface="Calibri"/>
                <a:cs typeface="Calibri"/>
              </a:rPr>
              <a:t>Lymphoma</a:t>
            </a:r>
            <a:endParaRPr sz="2800" dirty="0">
              <a:latin typeface="Calibri"/>
              <a:cs typeface="Calibri"/>
            </a:endParaRPr>
          </a:p>
        </p:txBody>
      </p:sp>
      <p:sp>
        <p:nvSpPr>
          <p:cNvPr id="6" name="Footer Placeholder 5"/>
          <p:cNvSpPr>
            <a:spLocks noGrp="1"/>
          </p:cNvSpPr>
          <p:nvPr>
            <p:ph type="ftr" sz="quarter" idx="5"/>
          </p:nvPr>
        </p:nvSpPr>
        <p:spPr/>
        <p:txBody>
          <a:bodyPr/>
          <a:lstStyle/>
          <a:p>
            <a:r>
              <a:rPr lang="en-IE"/>
              <a:t>2026 Version 2</a:t>
            </a:r>
            <a:endParaRPr lang="en-I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88900" rIns="0" bIns="0" rtlCol="0">
            <a:spAutoFit/>
          </a:bodyPr>
          <a:lstStyle/>
          <a:p>
            <a:pPr marL="236854" marR="5080">
              <a:lnSpc>
                <a:spcPts val="4750"/>
              </a:lnSpc>
              <a:spcBef>
                <a:spcPts val="700"/>
              </a:spcBef>
            </a:pPr>
            <a:r>
              <a:rPr spc="-40" dirty="0"/>
              <a:t>How</a:t>
            </a:r>
            <a:r>
              <a:rPr b="0" spc="-235" dirty="0">
                <a:latin typeface="Times New Roman"/>
                <a:cs typeface="Times New Roman"/>
              </a:rPr>
              <a:t> </a:t>
            </a:r>
            <a:r>
              <a:rPr dirty="0"/>
              <a:t>is</a:t>
            </a:r>
            <a:r>
              <a:rPr b="0" spc="-225" dirty="0">
                <a:latin typeface="Times New Roman"/>
                <a:cs typeface="Times New Roman"/>
              </a:rPr>
              <a:t> </a:t>
            </a:r>
            <a:r>
              <a:rPr spc="-40" dirty="0"/>
              <a:t>Guidance</a:t>
            </a:r>
            <a:r>
              <a:rPr b="0" spc="-225" dirty="0">
                <a:latin typeface="Times New Roman"/>
                <a:cs typeface="Times New Roman"/>
              </a:rPr>
              <a:t> </a:t>
            </a:r>
            <a:r>
              <a:rPr dirty="0"/>
              <a:t>on</a:t>
            </a:r>
            <a:r>
              <a:rPr b="0" spc="-235" dirty="0">
                <a:latin typeface="Times New Roman"/>
                <a:cs typeface="Times New Roman"/>
              </a:rPr>
              <a:t> </a:t>
            </a:r>
            <a:r>
              <a:rPr spc="-25" dirty="0"/>
              <a:t>HRT</a:t>
            </a:r>
            <a:r>
              <a:rPr b="0" spc="-229" dirty="0">
                <a:latin typeface="Times New Roman"/>
                <a:cs typeface="Times New Roman"/>
              </a:rPr>
              <a:t> </a:t>
            </a:r>
            <a:r>
              <a:rPr spc="-25" dirty="0"/>
              <a:t>after</a:t>
            </a:r>
            <a:r>
              <a:rPr b="0" spc="-215" dirty="0">
                <a:latin typeface="Times New Roman"/>
                <a:cs typeface="Times New Roman"/>
              </a:rPr>
              <a:t> </a:t>
            </a:r>
            <a:r>
              <a:rPr spc="-10" dirty="0"/>
              <a:t>cancer</a:t>
            </a:r>
            <a:r>
              <a:rPr b="0" spc="-10" dirty="0">
                <a:latin typeface="Times New Roman"/>
                <a:cs typeface="Times New Roman"/>
              </a:rPr>
              <a:t> </a:t>
            </a:r>
            <a:r>
              <a:rPr spc="-45" dirty="0"/>
              <a:t>developed</a:t>
            </a:r>
            <a:r>
              <a:rPr b="0" spc="-229" dirty="0">
                <a:latin typeface="Times New Roman"/>
                <a:cs typeface="Times New Roman"/>
              </a:rPr>
              <a:t> </a:t>
            </a:r>
            <a:r>
              <a:rPr dirty="0"/>
              <a:t>?</a:t>
            </a:r>
            <a:r>
              <a:rPr b="0" spc="-235" dirty="0">
                <a:latin typeface="Times New Roman"/>
                <a:cs typeface="Times New Roman"/>
              </a:rPr>
              <a:t> </a:t>
            </a:r>
            <a:r>
              <a:rPr u="sng" spc="-55" dirty="0">
                <a:uFill>
                  <a:solidFill>
                    <a:srgbClr val="1F3863"/>
                  </a:solidFill>
                </a:uFill>
              </a:rPr>
              <a:t>What</a:t>
            </a:r>
            <a:r>
              <a:rPr b="0" u="sng" spc="-220" dirty="0">
                <a:uFill>
                  <a:solidFill>
                    <a:srgbClr val="1F3863"/>
                  </a:solidFill>
                </a:uFill>
                <a:latin typeface="Times New Roman"/>
                <a:cs typeface="Times New Roman"/>
              </a:rPr>
              <a:t> </a:t>
            </a:r>
            <a:r>
              <a:rPr u="sng" dirty="0">
                <a:uFill>
                  <a:solidFill>
                    <a:srgbClr val="1F3863"/>
                  </a:solidFill>
                </a:uFill>
              </a:rPr>
              <a:t>do</a:t>
            </a:r>
            <a:r>
              <a:rPr b="0" u="sng" spc="-225" dirty="0">
                <a:uFill>
                  <a:solidFill>
                    <a:srgbClr val="1F3863"/>
                  </a:solidFill>
                </a:uFill>
                <a:latin typeface="Times New Roman"/>
                <a:cs typeface="Times New Roman"/>
              </a:rPr>
              <a:t> </a:t>
            </a:r>
            <a:r>
              <a:rPr u="sng" spc="-10" dirty="0">
                <a:uFill>
                  <a:solidFill>
                    <a:srgbClr val="1F3863"/>
                  </a:solidFill>
                </a:uFill>
              </a:rPr>
              <a:t>we</a:t>
            </a:r>
            <a:r>
              <a:rPr b="0" u="sng" spc="-220" dirty="0">
                <a:uFill>
                  <a:solidFill>
                    <a:srgbClr val="1F3863"/>
                  </a:solidFill>
                </a:uFill>
                <a:latin typeface="Times New Roman"/>
                <a:cs typeface="Times New Roman"/>
              </a:rPr>
              <a:t> </a:t>
            </a:r>
            <a:r>
              <a:rPr u="sng" spc="-45" dirty="0">
                <a:uFill>
                  <a:solidFill>
                    <a:srgbClr val="1F3863"/>
                  </a:solidFill>
                </a:uFill>
              </a:rPr>
              <a:t>know</a:t>
            </a:r>
            <a:r>
              <a:rPr b="0" u="sng" spc="-229" dirty="0">
                <a:uFill>
                  <a:solidFill>
                    <a:srgbClr val="1F3863"/>
                  </a:solidFill>
                </a:uFill>
                <a:latin typeface="Times New Roman"/>
                <a:cs typeface="Times New Roman"/>
              </a:rPr>
              <a:t> </a:t>
            </a:r>
            <a:r>
              <a:rPr u="sng" spc="-10" dirty="0">
                <a:uFill>
                  <a:solidFill>
                    <a:srgbClr val="1F3863"/>
                  </a:solidFill>
                </a:uFill>
              </a:rPr>
              <a:t>to</a:t>
            </a:r>
            <a:r>
              <a:rPr b="0" u="sng" spc="-200" dirty="0">
                <a:uFill>
                  <a:solidFill>
                    <a:srgbClr val="1F3863"/>
                  </a:solidFill>
                </a:uFill>
                <a:latin typeface="Times New Roman"/>
                <a:cs typeface="Times New Roman"/>
              </a:rPr>
              <a:t> </a:t>
            </a:r>
            <a:r>
              <a:rPr u="sng" dirty="0">
                <a:uFill>
                  <a:solidFill>
                    <a:srgbClr val="1F3863"/>
                  </a:solidFill>
                </a:uFill>
              </a:rPr>
              <a:t>be</a:t>
            </a:r>
            <a:r>
              <a:rPr b="0" u="sng" spc="-235" dirty="0">
                <a:uFill>
                  <a:solidFill>
                    <a:srgbClr val="1F3863"/>
                  </a:solidFill>
                </a:uFill>
                <a:latin typeface="Times New Roman"/>
                <a:cs typeface="Times New Roman"/>
              </a:rPr>
              <a:t> </a:t>
            </a:r>
            <a:r>
              <a:rPr u="sng" spc="-10" dirty="0">
                <a:uFill>
                  <a:solidFill>
                    <a:srgbClr val="1F3863"/>
                  </a:solidFill>
                </a:uFill>
              </a:rPr>
              <a:t>true?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9</a:t>
            </a:fld>
            <a:endParaRPr spc="-25" dirty="0"/>
          </a:p>
        </p:txBody>
      </p:sp>
      <p:sp>
        <p:nvSpPr>
          <p:cNvPr id="3" name="object 3"/>
          <p:cNvSpPr txBox="1"/>
          <p:nvPr/>
        </p:nvSpPr>
        <p:spPr>
          <a:xfrm>
            <a:off x="762099" y="2209800"/>
            <a:ext cx="10306712" cy="2972480"/>
          </a:xfrm>
          <a:prstGeom prst="rect">
            <a:avLst/>
          </a:prstGeom>
        </p:spPr>
        <p:txBody>
          <a:bodyPr vert="horz" wrap="square" lIns="0" tIns="12065" rIns="0" bIns="0" rtlCol="0">
            <a:spAutoFit/>
          </a:bodyPr>
          <a:lstStyle/>
          <a:p>
            <a:pPr marL="12700" marR="189865">
              <a:lnSpc>
                <a:spcPct val="120000"/>
              </a:lnSpc>
              <a:spcBef>
                <a:spcPts val="95"/>
              </a:spcBef>
            </a:pPr>
            <a:r>
              <a:rPr sz="2800" dirty="0">
                <a:latin typeface="Calibri"/>
                <a:cs typeface="Calibri"/>
              </a:rPr>
              <a:t>How</a:t>
            </a:r>
            <a:r>
              <a:rPr sz="2800" spc="-114" dirty="0">
                <a:latin typeface="Times New Roman"/>
                <a:cs typeface="Times New Roman"/>
              </a:rPr>
              <a:t> </a:t>
            </a:r>
            <a:r>
              <a:rPr sz="2800" dirty="0">
                <a:latin typeface="Calibri"/>
                <a:cs typeface="Calibri"/>
              </a:rPr>
              <a:t>do</a:t>
            </a:r>
            <a:r>
              <a:rPr sz="2800" spc="-120" dirty="0">
                <a:latin typeface="Times New Roman"/>
                <a:cs typeface="Times New Roman"/>
              </a:rPr>
              <a:t> </a:t>
            </a:r>
            <a:r>
              <a:rPr sz="2800" dirty="0">
                <a:latin typeface="Calibri"/>
                <a:cs typeface="Calibri"/>
              </a:rPr>
              <a:t>we</a:t>
            </a:r>
            <a:r>
              <a:rPr sz="2800" spc="-125" dirty="0">
                <a:latin typeface="Times New Roman"/>
                <a:cs typeface="Times New Roman"/>
              </a:rPr>
              <a:t> </a:t>
            </a:r>
            <a:r>
              <a:rPr sz="2800" dirty="0">
                <a:latin typeface="Calibri"/>
                <a:cs typeface="Calibri"/>
              </a:rPr>
              <a:t>know</a:t>
            </a:r>
            <a:r>
              <a:rPr sz="2800" spc="-114" dirty="0">
                <a:latin typeface="Times New Roman"/>
                <a:cs typeface="Times New Roman"/>
              </a:rPr>
              <a:t> </a:t>
            </a:r>
            <a:r>
              <a:rPr sz="2800" dirty="0">
                <a:latin typeface="Calibri"/>
                <a:cs typeface="Calibri"/>
              </a:rPr>
              <a:t>anything</a:t>
            </a:r>
            <a:r>
              <a:rPr sz="2800" spc="-100" dirty="0">
                <a:latin typeface="Times New Roman"/>
                <a:cs typeface="Times New Roman"/>
              </a:rPr>
              <a:t> </a:t>
            </a:r>
            <a:r>
              <a:rPr sz="2800" dirty="0">
                <a:latin typeface="Calibri"/>
                <a:cs typeface="Calibri"/>
              </a:rPr>
              <a:t>to</a:t>
            </a:r>
            <a:r>
              <a:rPr sz="2800" spc="-130" dirty="0">
                <a:latin typeface="Times New Roman"/>
                <a:cs typeface="Times New Roman"/>
              </a:rPr>
              <a:t> </a:t>
            </a:r>
            <a:r>
              <a:rPr sz="2800" dirty="0">
                <a:latin typeface="Calibri"/>
                <a:cs typeface="Calibri"/>
              </a:rPr>
              <a:t>be</a:t>
            </a:r>
            <a:r>
              <a:rPr sz="2800" spc="-95" dirty="0">
                <a:latin typeface="Times New Roman"/>
                <a:cs typeface="Times New Roman"/>
              </a:rPr>
              <a:t> </a:t>
            </a:r>
            <a:r>
              <a:rPr sz="2800" b="1" dirty="0">
                <a:latin typeface="Calibri"/>
                <a:cs typeface="Calibri"/>
              </a:rPr>
              <a:t>true</a:t>
            </a:r>
            <a:r>
              <a:rPr sz="2800" spc="-100" dirty="0">
                <a:latin typeface="Times New Roman"/>
                <a:cs typeface="Times New Roman"/>
              </a:rPr>
              <a:t> </a:t>
            </a:r>
            <a:r>
              <a:rPr sz="2800" dirty="0">
                <a:latin typeface="Calibri"/>
                <a:cs typeface="Calibri"/>
              </a:rPr>
              <a:t>in</a:t>
            </a:r>
            <a:r>
              <a:rPr sz="2800" spc="-125" dirty="0">
                <a:latin typeface="Times New Roman"/>
                <a:cs typeface="Times New Roman"/>
              </a:rPr>
              <a:t> </a:t>
            </a:r>
            <a:r>
              <a:rPr sz="2800" spc="-10" dirty="0">
                <a:latin typeface="Calibri"/>
                <a:cs typeface="Calibri"/>
              </a:rPr>
              <a:t>medicine</a:t>
            </a:r>
            <a:r>
              <a:rPr sz="2800" spc="-110" dirty="0">
                <a:latin typeface="Times New Roman"/>
                <a:cs typeface="Times New Roman"/>
              </a:rPr>
              <a:t> </a:t>
            </a:r>
            <a:r>
              <a:rPr sz="2800" spc="-50" dirty="0">
                <a:latin typeface="Calibri"/>
                <a:cs typeface="Calibri"/>
              </a:rPr>
              <a:t>?</a:t>
            </a:r>
            <a:r>
              <a:rPr sz="2800" spc="-50" dirty="0">
                <a:latin typeface="Times New Roman"/>
                <a:cs typeface="Times New Roman"/>
              </a:rPr>
              <a:t> </a:t>
            </a:r>
            <a:r>
              <a:rPr sz="2800" dirty="0">
                <a:latin typeface="Calibri"/>
                <a:cs typeface="Calibri"/>
              </a:rPr>
              <a:t>Often</a:t>
            </a:r>
            <a:r>
              <a:rPr sz="2800" spc="-120" dirty="0">
                <a:latin typeface="Times New Roman"/>
                <a:cs typeface="Times New Roman"/>
              </a:rPr>
              <a:t> </a:t>
            </a:r>
            <a:r>
              <a:rPr sz="2800" dirty="0">
                <a:latin typeface="Calibri"/>
                <a:cs typeface="Calibri"/>
              </a:rPr>
              <a:t>we</a:t>
            </a:r>
            <a:r>
              <a:rPr sz="2800" spc="-114" dirty="0">
                <a:latin typeface="Times New Roman"/>
                <a:cs typeface="Times New Roman"/>
              </a:rPr>
              <a:t> </a:t>
            </a:r>
            <a:r>
              <a:rPr sz="2800" dirty="0">
                <a:latin typeface="Calibri"/>
                <a:cs typeface="Calibri"/>
              </a:rPr>
              <a:t>start</a:t>
            </a:r>
            <a:r>
              <a:rPr sz="2800" spc="-105" dirty="0">
                <a:latin typeface="Times New Roman"/>
                <a:cs typeface="Times New Roman"/>
              </a:rPr>
              <a:t> </a:t>
            </a:r>
            <a:r>
              <a:rPr sz="2800" dirty="0">
                <a:latin typeface="Calibri"/>
                <a:cs typeface="Calibri"/>
              </a:rPr>
              <a:t>with</a:t>
            </a:r>
            <a:r>
              <a:rPr sz="2800" spc="-114" dirty="0">
                <a:latin typeface="Times New Roman"/>
                <a:cs typeface="Times New Roman"/>
              </a:rPr>
              <a:t> </a:t>
            </a:r>
            <a:r>
              <a:rPr sz="2800" dirty="0">
                <a:latin typeface="Calibri"/>
                <a:cs typeface="Calibri"/>
              </a:rPr>
              <a:t>a</a:t>
            </a:r>
            <a:r>
              <a:rPr sz="2800" spc="-114" dirty="0">
                <a:latin typeface="Times New Roman"/>
                <a:cs typeface="Times New Roman"/>
              </a:rPr>
              <a:t> </a:t>
            </a:r>
            <a:r>
              <a:rPr sz="2800" spc="-10" dirty="0">
                <a:latin typeface="Calibri"/>
                <a:cs typeface="Calibri"/>
              </a:rPr>
              <a:t>question</a:t>
            </a:r>
            <a:r>
              <a:rPr sz="2800" spc="-90" dirty="0">
                <a:latin typeface="Times New Roman"/>
                <a:cs typeface="Times New Roman"/>
              </a:rPr>
              <a:t> </a:t>
            </a:r>
            <a:r>
              <a:rPr sz="2800" dirty="0">
                <a:latin typeface="Calibri"/>
                <a:cs typeface="Calibri"/>
              </a:rPr>
              <a:t>or</a:t>
            </a:r>
            <a:r>
              <a:rPr sz="2800" spc="-105" dirty="0">
                <a:latin typeface="Times New Roman"/>
                <a:cs typeface="Times New Roman"/>
              </a:rPr>
              <a:t> </a:t>
            </a:r>
            <a:r>
              <a:rPr sz="2800" spc="-20" dirty="0">
                <a:latin typeface="Calibri"/>
                <a:cs typeface="Calibri"/>
              </a:rPr>
              <a:t>hypothesis</a:t>
            </a:r>
            <a:r>
              <a:rPr sz="2800" spc="-95" dirty="0">
                <a:latin typeface="Times New Roman"/>
                <a:cs typeface="Times New Roman"/>
              </a:rPr>
              <a:t> </a:t>
            </a:r>
            <a:r>
              <a:rPr sz="2800" dirty="0">
                <a:latin typeface="Calibri"/>
                <a:cs typeface="Calibri"/>
              </a:rPr>
              <a:t>and</a:t>
            </a:r>
            <a:r>
              <a:rPr sz="2800" spc="-100" dirty="0">
                <a:latin typeface="Times New Roman"/>
                <a:cs typeface="Times New Roman"/>
              </a:rPr>
              <a:t> </a:t>
            </a:r>
            <a:r>
              <a:rPr sz="2800" dirty="0">
                <a:latin typeface="Calibri"/>
                <a:cs typeface="Calibri"/>
              </a:rPr>
              <a:t>start</a:t>
            </a:r>
            <a:r>
              <a:rPr sz="2800" spc="-105" dirty="0">
                <a:latin typeface="Times New Roman"/>
                <a:cs typeface="Times New Roman"/>
              </a:rPr>
              <a:t> </a:t>
            </a:r>
            <a:r>
              <a:rPr sz="2800" spc="-25" dirty="0">
                <a:latin typeface="Calibri"/>
                <a:cs typeface="Calibri"/>
              </a:rPr>
              <a:t>to</a:t>
            </a:r>
            <a:r>
              <a:rPr lang="en-IE" sz="2800" spc="-25" dirty="0">
                <a:latin typeface="Calibri"/>
                <a:cs typeface="Calibri"/>
              </a:rPr>
              <a:t> </a:t>
            </a:r>
            <a:r>
              <a:rPr sz="2800" dirty="0">
                <a:latin typeface="Calibri"/>
                <a:cs typeface="Calibri"/>
              </a:rPr>
              <a:t>gather</a:t>
            </a:r>
            <a:r>
              <a:rPr sz="2800" spc="-135" dirty="0">
                <a:latin typeface="Calibri"/>
                <a:cs typeface="Calibri"/>
              </a:rPr>
              <a:t> </a:t>
            </a:r>
            <a:r>
              <a:rPr sz="2800" dirty="0">
                <a:latin typeface="Calibri"/>
                <a:cs typeface="Calibri"/>
              </a:rPr>
              <a:t>data…</a:t>
            </a:r>
            <a:r>
              <a:rPr sz="2800" spc="-110" dirty="0">
                <a:latin typeface="Calibri"/>
                <a:cs typeface="Calibri"/>
              </a:rPr>
              <a:t> </a:t>
            </a:r>
            <a:r>
              <a:rPr sz="2800" spc="-25" dirty="0">
                <a:latin typeface="Calibri"/>
                <a:cs typeface="Calibri"/>
              </a:rPr>
              <a:t>but</a:t>
            </a:r>
            <a:endParaRPr sz="2800" dirty="0">
              <a:latin typeface="Calibri"/>
              <a:cs typeface="Calibri"/>
            </a:endParaRPr>
          </a:p>
          <a:p>
            <a:pPr marL="240029" indent="-227329">
              <a:lnSpc>
                <a:spcPct val="100000"/>
              </a:lnSpc>
              <a:spcBef>
                <a:spcPts val="660"/>
              </a:spcBef>
              <a:buFont typeface="Arial"/>
              <a:buChar char="•"/>
              <a:tabLst>
                <a:tab pos="240029" algn="l"/>
              </a:tabLst>
            </a:pPr>
            <a:r>
              <a:rPr sz="2800" dirty="0">
                <a:latin typeface="Calibri"/>
                <a:cs typeface="Calibri"/>
              </a:rPr>
              <a:t>Data</a:t>
            </a:r>
            <a:r>
              <a:rPr sz="2800" spc="-120" dirty="0">
                <a:latin typeface="Times New Roman"/>
                <a:cs typeface="Times New Roman"/>
              </a:rPr>
              <a:t> </a:t>
            </a:r>
            <a:r>
              <a:rPr sz="2800" dirty="0">
                <a:latin typeface="Calibri"/>
                <a:cs typeface="Calibri"/>
              </a:rPr>
              <a:t>is</a:t>
            </a:r>
            <a:r>
              <a:rPr sz="2800" spc="-120" dirty="0">
                <a:latin typeface="Times New Roman"/>
                <a:cs typeface="Times New Roman"/>
              </a:rPr>
              <a:t> </a:t>
            </a:r>
            <a:r>
              <a:rPr sz="2800" dirty="0">
                <a:latin typeface="Calibri"/>
                <a:cs typeface="Calibri"/>
              </a:rPr>
              <a:t>not</a:t>
            </a:r>
            <a:r>
              <a:rPr sz="2800" spc="-100" dirty="0">
                <a:latin typeface="Times New Roman"/>
                <a:cs typeface="Times New Roman"/>
              </a:rPr>
              <a:t> </a:t>
            </a:r>
            <a:r>
              <a:rPr sz="2800" spc="-10" dirty="0">
                <a:latin typeface="Calibri"/>
                <a:cs typeface="Calibri"/>
              </a:rPr>
              <a:t>proof</a:t>
            </a:r>
            <a:endParaRPr sz="2800" dirty="0">
              <a:latin typeface="Calibri"/>
              <a:cs typeface="Calibri"/>
            </a:endParaRPr>
          </a:p>
          <a:p>
            <a:pPr marL="240029" marR="5080" indent="-227329">
              <a:lnSpc>
                <a:spcPts val="3030"/>
              </a:lnSpc>
              <a:spcBef>
                <a:spcPts val="1035"/>
              </a:spcBef>
              <a:buFont typeface="Arial"/>
              <a:buChar char="•"/>
              <a:tabLst>
                <a:tab pos="241300" algn="l"/>
              </a:tabLst>
            </a:pPr>
            <a:r>
              <a:rPr sz="2800" spc="-10" dirty="0">
                <a:latin typeface="Calibri"/>
                <a:cs typeface="Calibri"/>
              </a:rPr>
              <a:t>Data</a:t>
            </a:r>
            <a:r>
              <a:rPr sz="2800" spc="-125" dirty="0">
                <a:latin typeface="Times New Roman"/>
                <a:cs typeface="Times New Roman"/>
              </a:rPr>
              <a:t> </a:t>
            </a:r>
            <a:r>
              <a:rPr sz="2800" dirty="0">
                <a:latin typeface="Calibri"/>
                <a:cs typeface="Calibri"/>
              </a:rPr>
              <a:t>needs</a:t>
            </a:r>
            <a:r>
              <a:rPr sz="2800" spc="-114" dirty="0">
                <a:latin typeface="Times New Roman"/>
                <a:cs typeface="Times New Roman"/>
              </a:rPr>
              <a:t> </a:t>
            </a:r>
            <a:r>
              <a:rPr sz="2800" dirty="0">
                <a:latin typeface="Calibri"/>
                <a:cs typeface="Calibri"/>
              </a:rPr>
              <a:t>to</a:t>
            </a:r>
            <a:r>
              <a:rPr sz="2800" spc="-125" dirty="0">
                <a:latin typeface="Times New Roman"/>
                <a:cs typeface="Times New Roman"/>
              </a:rPr>
              <a:t> </a:t>
            </a:r>
            <a:r>
              <a:rPr sz="2800" dirty="0">
                <a:latin typeface="Calibri"/>
                <a:cs typeface="Calibri"/>
              </a:rPr>
              <a:t>be</a:t>
            </a:r>
            <a:r>
              <a:rPr sz="2800" spc="-125" dirty="0">
                <a:latin typeface="Times New Roman"/>
                <a:cs typeface="Times New Roman"/>
              </a:rPr>
              <a:t> </a:t>
            </a:r>
            <a:r>
              <a:rPr sz="2800" spc="-20" dirty="0">
                <a:latin typeface="Calibri"/>
                <a:cs typeface="Calibri"/>
              </a:rPr>
              <a:t>formulated,</a:t>
            </a:r>
            <a:r>
              <a:rPr sz="2800" spc="-110" dirty="0">
                <a:latin typeface="Times New Roman"/>
                <a:cs typeface="Times New Roman"/>
              </a:rPr>
              <a:t> </a:t>
            </a:r>
            <a:r>
              <a:rPr sz="2800" spc="-10" dirty="0">
                <a:latin typeface="Calibri"/>
                <a:cs typeface="Calibri"/>
              </a:rPr>
              <a:t>gathered,</a:t>
            </a:r>
            <a:r>
              <a:rPr sz="2800" spc="-130" dirty="0">
                <a:latin typeface="Times New Roman"/>
                <a:cs typeface="Times New Roman"/>
              </a:rPr>
              <a:t> </a:t>
            </a:r>
            <a:r>
              <a:rPr sz="2800" spc="-10" dirty="0">
                <a:latin typeface="Calibri"/>
                <a:cs typeface="Calibri"/>
              </a:rPr>
              <a:t>stored,</a:t>
            </a:r>
            <a:r>
              <a:rPr sz="2800" spc="-114" dirty="0">
                <a:latin typeface="Times New Roman"/>
                <a:cs typeface="Times New Roman"/>
              </a:rPr>
              <a:t> </a:t>
            </a:r>
            <a:r>
              <a:rPr sz="2800" spc="-10" dirty="0">
                <a:latin typeface="Calibri"/>
                <a:cs typeface="Calibri"/>
              </a:rPr>
              <a:t>analysed</a:t>
            </a:r>
            <a:r>
              <a:rPr sz="2800" spc="-10" dirty="0">
                <a:latin typeface="Times New Roman"/>
                <a:cs typeface="Times New Roman"/>
              </a:rPr>
              <a:t> 	</a:t>
            </a:r>
            <a:r>
              <a:rPr sz="2800" dirty="0">
                <a:latin typeface="Calibri"/>
                <a:cs typeface="Calibri"/>
              </a:rPr>
              <a:t>and</a:t>
            </a:r>
            <a:r>
              <a:rPr sz="2800" spc="-114" dirty="0">
                <a:latin typeface="Times New Roman"/>
                <a:cs typeface="Times New Roman"/>
              </a:rPr>
              <a:t> </a:t>
            </a:r>
            <a:r>
              <a:rPr sz="2800" spc="-20" dirty="0">
                <a:latin typeface="Calibri"/>
                <a:cs typeface="Calibri"/>
              </a:rPr>
              <a:t>interpreted</a:t>
            </a:r>
            <a:r>
              <a:rPr sz="2800" spc="-105" dirty="0">
                <a:latin typeface="Times New Roman"/>
                <a:cs typeface="Times New Roman"/>
              </a:rPr>
              <a:t> </a:t>
            </a:r>
            <a:r>
              <a:rPr sz="2800" spc="-20" dirty="0">
                <a:latin typeface="Calibri"/>
                <a:cs typeface="Calibri"/>
              </a:rPr>
              <a:t>before</a:t>
            </a:r>
            <a:r>
              <a:rPr sz="2800" spc="-120" dirty="0">
                <a:latin typeface="Times New Roman"/>
                <a:cs typeface="Times New Roman"/>
              </a:rPr>
              <a:t> </a:t>
            </a:r>
            <a:r>
              <a:rPr sz="2800" dirty="0">
                <a:latin typeface="Calibri"/>
                <a:cs typeface="Calibri"/>
              </a:rPr>
              <a:t>it</a:t>
            </a:r>
            <a:r>
              <a:rPr sz="2800" spc="-125" dirty="0">
                <a:latin typeface="Times New Roman"/>
                <a:cs typeface="Times New Roman"/>
              </a:rPr>
              <a:t> </a:t>
            </a:r>
            <a:r>
              <a:rPr sz="2800" dirty="0">
                <a:latin typeface="Calibri"/>
                <a:cs typeface="Calibri"/>
              </a:rPr>
              <a:t>can</a:t>
            </a:r>
            <a:r>
              <a:rPr sz="2800" spc="-110" dirty="0">
                <a:latin typeface="Times New Roman"/>
                <a:cs typeface="Times New Roman"/>
              </a:rPr>
              <a:t> </a:t>
            </a:r>
            <a:r>
              <a:rPr sz="2800" dirty="0">
                <a:latin typeface="Calibri"/>
                <a:cs typeface="Calibri"/>
              </a:rPr>
              <a:t>be</a:t>
            </a:r>
            <a:r>
              <a:rPr sz="2800" spc="-125" dirty="0">
                <a:latin typeface="Times New Roman"/>
                <a:cs typeface="Times New Roman"/>
              </a:rPr>
              <a:t> </a:t>
            </a:r>
            <a:r>
              <a:rPr sz="2800" spc="-20" dirty="0">
                <a:latin typeface="Calibri"/>
                <a:cs typeface="Calibri"/>
              </a:rPr>
              <a:t>converted</a:t>
            </a:r>
            <a:r>
              <a:rPr sz="2800" spc="-114" dirty="0">
                <a:latin typeface="Times New Roman"/>
                <a:cs typeface="Times New Roman"/>
              </a:rPr>
              <a:t> </a:t>
            </a:r>
            <a:r>
              <a:rPr sz="2800" dirty="0">
                <a:latin typeface="Calibri"/>
                <a:cs typeface="Calibri"/>
              </a:rPr>
              <a:t>into</a:t>
            </a:r>
            <a:r>
              <a:rPr sz="2800" spc="-110" dirty="0">
                <a:latin typeface="Times New Roman"/>
                <a:cs typeface="Times New Roman"/>
              </a:rPr>
              <a:t> </a:t>
            </a:r>
            <a:r>
              <a:rPr sz="2800" spc="-10" dirty="0">
                <a:latin typeface="Calibri"/>
                <a:cs typeface="Calibri"/>
              </a:rPr>
              <a:t>medical</a:t>
            </a:r>
            <a:r>
              <a:rPr sz="2800" spc="-10" dirty="0">
                <a:latin typeface="Times New Roman"/>
                <a:cs typeface="Times New Roman"/>
              </a:rPr>
              <a:t> </a:t>
            </a:r>
            <a:r>
              <a:rPr sz="2800" spc="-10" dirty="0">
                <a:latin typeface="Calibri"/>
                <a:cs typeface="Calibri"/>
              </a:rPr>
              <a:t>knowledge…</a:t>
            </a:r>
            <a:endParaRPr sz="2800" dirty="0">
              <a:latin typeface="Calibri"/>
              <a:cs typeface="Calibri"/>
            </a:endParaRPr>
          </a:p>
          <a:p>
            <a:pPr marL="1841500">
              <a:lnSpc>
                <a:spcPct val="100000"/>
              </a:lnSpc>
              <a:spcBef>
                <a:spcPts val="620"/>
              </a:spcBef>
            </a:pPr>
            <a:r>
              <a:rPr sz="2800" dirty="0">
                <a:latin typeface="Calibri"/>
                <a:cs typeface="Calibri"/>
              </a:rPr>
              <a:t>…</a:t>
            </a:r>
            <a:r>
              <a:rPr sz="2800" b="1" dirty="0">
                <a:latin typeface="Calibri"/>
                <a:cs typeface="Calibri"/>
              </a:rPr>
              <a:t>and</a:t>
            </a:r>
            <a:r>
              <a:rPr sz="2800" spc="-135" dirty="0">
                <a:latin typeface="Times New Roman"/>
                <a:cs typeface="Times New Roman"/>
              </a:rPr>
              <a:t> </a:t>
            </a:r>
            <a:r>
              <a:rPr sz="2800" b="1" dirty="0">
                <a:latin typeface="Calibri"/>
                <a:cs typeface="Calibri"/>
              </a:rPr>
              <a:t>this</a:t>
            </a:r>
            <a:r>
              <a:rPr sz="2800" spc="-130" dirty="0">
                <a:latin typeface="Times New Roman"/>
                <a:cs typeface="Times New Roman"/>
              </a:rPr>
              <a:t> </a:t>
            </a:r>
            <a:r>
              <a:rPr sz="2800" b="1" dirty="0">
                <a:latin typeface="Calibri"/>
                <a:cs typeface="Calibri"/>
              </a:rPr>
              <a:t>can</a:t>
            </a:r>
            <a:r>
              <a:rPr sz="2800" spc="-135" dirty="0">
                <a:latin typeface="Times New Roman"/>
                <a:cs typeface="Times New Roman"/>
              </a:rPr>
              <a:t> </a:t>
            </a:r>
            <a:r>
              <a:rPr sz="2800" b="1" spc="-20" dirty="0">
                <a:latin typeface="Calibri"/>
                <a:cs typeface="Calibri"/>
              </a:rPr>
              <a:t>take</a:t>
            </a:r>
            <a:r>
              <a:rPr sz="2800" spc="-125" dirty="0">
                <a:latin typeface="Times New Roman"/>
                <a:cs typeface="Times New Roman"/>
              </a:rPr>
              <a:t> </a:t>
            </a:r>
            <a:r>
              <a:rPr sz="2800" b="1" dirty="0">
                <a:latin typeface="Calibri"/>
                <a:cs typeface="Calibri"/>
              </a:rPr>
              <a:t>decades</a:t>
            </a:r>
            <a:r>
              <a:rPr sz="2800" spc="-110" dirty="0">
                <a:latin typeface="Times New Roman"/>
                <a:cs typeface="Times New Roman"/>
              </a:rPr>
              <a:t> </a:t>
            </a:r>
            <a:r>
              <a:rPr sz="2800" b="1" spc="-50" dirty="0">
                <a:latin typeface="Calibri"/>
                <a:cs typeface="Calibri"/>
              </a:rPr>
              <a:t>!</a:t>
            </a:r>
            <a:endParaRPr sz="2800" dirty="0">
              <a:latin typeface="Calibri"/>
              <a:cs typeface="Calibri"/>
            </a:endParaRPr>
          </a:p>
        </p:txBody>
      </p:sp>
      <p:sp>
        <p:nvSpPr>
          <p:cNvPr id="5" name="Footer Placeholder 4"/>
          <p:cNvSpPr>
            <a:spLocks noGrp="1"/>
          </p:cNvSpPr>
          <p:nvPr>
            <p:ph type="ftr" sz="quarter" idx="5"/>
          </p:nvPr>
        </p:nvSpPr>
        <p:spPr/>
        <p:txBody>
          <a:bodyPr/>
          <a:lstStyle/>
          <a:p>
            <a:r>
              <a:rPr lang="en-IE"/>
              <a:t>2026 Version 2</a:t>
            </a:r>
            <a:endParaRPr lang="en-I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24"/>
        <a:ea typeface=""/>
        <a:cs typeface=""/>
      </a:majorFont>
      <a:minorFont>
        <a:latin typeface="Arial 16"/>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Arial 24"/>
        <a:ea typeface=""/>
        <a:cs typeface=""/>
      </a:majorFont>
      <a:minorFont>
        <a:latin typeface="Arial 16"/>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1380</TotalTime>
  <Words>7839</Words>
  <Application>Microsoft Office PowerPoint</Application>
  <PresentationFormat>Widescreen</PresentationFormat>
  <Paragraphs>608</Paragraphs>
  <Slides>65</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Arial 16</vt:lpstr>
      <vt:lpstr>Arial 24</vt:lpstr>
      <vt:lpstr>Calibri</vt:lpstr>
      <vt:lpstr>Calibri Light</vt:lpstr>
      <vt:lpstr>Times New Roman</vt:lpstr>
      <vt:lpstr>Trebuchet MS</vt:lpstr>
      <vt:lpstr>Wingdings</vt:lpstr>
      <vt:lpstr>Office Theme</vt:lpstr>
      <vt:lpstr>Custom Design</vt:lpstr>
      <vt:lpstr>Empower – Menopause and Cancer Survivorship Pathway</vt:lpstr>
      <vt:lpstr>Why is it important to know about Menopause Symptoms and Cancer?</vt:lpstr>
      <vt:lpstr>“Iatrogenic Menopause”</vt:lpstr>
      <vt:lpstr>Common Physical Symptoms of Perimenopause* &amp; Menopause</vt:lpstr>
      <vt:lpstr>Common Psychological symptoms of Perimenopause &amp; Menopause</vt:lpstr>
      <vt:lpstr>So… what can be done ?</vt:lpstr>
      <vt:lpstr>Firstly; what type of cancer have you been diagnosed with ?</vt:lpstr>
      <vt:lpstr>Common Cancers in Irish Females</vt:lpstr>
      <vt:lpstr>How is Guidance on HRT after cancer developed ? What do we know to be true?</vt:lpstr>
      <vt:lpstr>So, what are the facts about Using HRT after Cancer ?</vt:lpstr>
      <vt:lpstr>Common Cancers known to be Sex Hormone-linked</vt:lpstr>
      <vt:lpstr>Consequences of Breast Cancer Treatments &amp; Menopause symptoms</vt:lpstr>
      <vt:lpstr>Adjuvant Therapies- AI’s &amp; Tamoxifen</vt:lpstr>
      <vt:lpstr>How it should be done….</vt:lpstr>
      <vt:lpstr>What about using HRT after a Breast Cancer Diagnosis ?</vt:lpstr>
      <vt:lpstr>Using HRT after a Breast Cancer Diagnosis cntd.</vt:lpstr>
      <vt:lpstr>What about local vaginal estrogen after a breast cancer diagnosis?</vt:lpstr>
      <vt:lpstr>What about ER-/PR- Breast Cancer?</vt:lpstr>
      <vt:lpstr>What about HRT with BRCA mutations?</vt:lpstr>
      <vt:lpstr>But it is a different story after Risk Reducing Surgery!</vt:lpstr>
      <vt:lpstr>BMS is cautious but open</vt:lpstr>
      <vt:lpstr>Ovarian Cancer- are not all the same</vt:lpstr>
      <vt:lpstr>Guidance on HRT will vary with ovarian cancer subtype</vt:lpstr>
      <vt:lpstr>PowerPoint Presentation</vt:lpstr>
      <vt:lpstr>Endometrial Cancer*</vt:lpstr>
      <vt:lpstr>Vaginal and vulval cancer</vt:lpstr>
      <vt:lpstr>Cervical Cancer</vt:lpstr>
      <vt:lpstr>Colorectal cancer</vt:lpstr>
      <vt:lpstr>HRT also considered OK after diagnosis of cancer of the ….</vt:lpstr>
      <vt:lpstr>What can be done about Menopause symptoms without HRT? What actually works ?</vt:lpstr>
      <vt:lpstr>Health Promotion: Diet</vt:lpstr>
      <vt:lpstr>Health Promotion: Movement</vt:lpstr>
      <vt:lpstr>Health Promotion: Weight Gain Management</vt:lpstr>
      <vt:lpstr>Health Promotion: Reducing Alcohol</vt:lpstr>
      <vt:lpstr>Health Promotion: Smoking Cessation {&amp; vaping!)</vt:lpstr>
      <vt:lpstr>Complimentary &amp; Herbal Therapies</vt:lpstr>
      <vt:lpstr>Alternative Therapies: Flushes &amp; Sweats reduce using CBT &amp; Mindfulness</vt:lpstr>
      <vt:lpstr>Medications  that might help YOUR Menopause Symptoms</vt:lpstr>
      <vt:lpstr>SSRI/ SNRI:</vt:lpstr>
      <vt:lpstr>Studies demonstrate efficacy with the following doses:</vt:lpstr>
      <vt:lpstr>Gabapentin</vt:lpstr>
      <vt:lpstr>Clonidine</vt:lpstr>
      <vt:lpstr>Neurokinin 3 + 1&amp;3 Receptor Antagonist drugs   </vt:lpstr>
      <vt:lpstr>What seems to help/ what can be tolerated?</vt:lpstr>
      <vt:lpstr>Over the Counter Alternatives: Phytoestrogens and Herbal remedies</vt:lpstr>
      <vt:lpstr>Acupuncture</vt:lpstr>
      <vt:lpstr>Joint and Musculoskeletal symptoms are linked to cancer treatments</vt:lpstr>
      <vt:lpstr>Non-Medical therapies for Joint pains include:</vt:lpstr>
      <vt:lpstr>Medical therapies for Joint pains include:</vt:lpstr>
      <vt:lpstr>PowerPoint Presentation</vt:lpstr>
      <vt:lpstr>PowerPoint Presentation</vt:lpstr>
      <vt:lpstr>What about Osteoporosis?</vt:lpstr>
      <vt:lpstr>New options for flushes on the horizon</vt:lpstr>
      <vt:lpstr>GENITO-URINARY SYNDROME of the MENOPAUSE or “GSM”</vt:lpstr>
      <vt:lpstr>GSM is a consequence of Estrogen deficiency: Loss of Estrogen causes a reduction in the number and quality of blood vessels in the pelvis</vt:lpstr>
      <vt:lpstr>Impact on Sexuality</vt:lpstr>
      <vt:lpstr>Medical treatments: Over the Counter (OTC)</vt:lpstr>
      <vt:lpstr>Medical Treatment Options: LVE</vt:lpstr>
      <vt:lpstr>Genito Urinary Syndrome  after Breast Cancer</vt:lpstr>
      <vt:lpstr>What about Local Vaginal Estrogen for people on Adjuvant Therapies?</vt:lpstr>
      <vt:lpstr>DHEA {de hydro epi-androsterone)- a vaginal cream –Prasterone (“IntraRosa”)</vt:lpstr>
      <vt:lpstr>Ospemifene: a pill you swallow for your vagina</vt:lpstr>
      <vt:lpstr>Non-medical treatments for GSM</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Powell</dc:creator>
  <cp:lastModifiedBy>Hannah Hynes</cp:lastModifiedBy>
  <cp:revision>25</cp:revision>
  <dcterms:created xsi:type="dcterms:W3CDTF">2026-01-23T15:28:53Z</dcterms:created>
  <dcterms:modified xsi:type="dcterms:W3CDTF">2026-02-18T13:51:47Z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2023-05-11T00:00:00Z</vt:filetime>
  </property>
  <property fmtid="{D5CDD505-2E9C-101B-9397-08002B2CF9AE}" pid="3" name="Creator">
    <vt:lpwstr>Microsoft® PowerPoint® for Microsoft 365</vt:lpwstr>
  </property>
  <property fmtid="{D5CDD505-2E9C-101B-9397-08002B2CF9AE}" pid="4" name="LastSaved">
    <vt:filetime>2026-01-23T00:00:00Z</vt:filetime>
  </property>
  <property fmtid="{D5CDD505-2E9C-101B-9397-08002B2CF9AE}" pid="5" name="Producer">
    <vt:lpwstr>GPL Ghostscript 10.01.1</vt:lpwstr>
  </property>
</Properties>
</file>