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73" r:id="rId4"/>
    <p:sldId id="266" r:id="rId5"/>
    <p:sldId id="267" r:id="rId6"/>
    <p:sldId id="282" r:id="rId7"/>
    <p:sldId id="283" r:id="rId8"/>
    <p:sldId id="284" r:id="rId9"/>
    <p:sldId id="285" r:id="rId10"/>
    <p:sldId id="286" r:id="rId11"/>
    <p:sldId id="287" r:id="rId12"/>
    <p:sldId id="278" r:id="rId13"/>
    <p:sldId id="276" r:id="rId14"/>
    <p:sldId id="27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2D8A"/>
    <a:srgbClr val="FF6600"/>
    <a:srgbClr val="2C9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95157A-94DA-4D51-B278-3E26C2D8C11C}" v="31" dt="2026-02-05T12:22:16.6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8E37C-F95E-404F-AE21-4463748DE5B4}" type="datetimeFigureOut">
              <a:rPr lang="en-IE" smtClean="0"/>
              <a:t>18/02/2026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2CABA-CE96-4B03-8D0C-C70101E6F6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77297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8E37C-F95E-404F-AE21-4463748DE5B4}" type="datetimeFigureOut">
              <a:rPr lang="en-IE" smtClean="0"/>
              <a:t>18/02/2026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2CABA-CE96-4B03-8D0C-C70101E6F6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83580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8E37C-F95E-404F-AE21-4463748DE5B4}" type="datetimeFigureOut">
              <a:rPr lang="en-IE" smtClean="0"/>
              <a:t>18/02/2026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2CABA-CE96-4B03-8D0C-C70101E6F6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15545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8C718E-795A-3549-A4EB-086641A424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01" y="384002"/>
            <a:ext cx="816000" cy="62872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F9BBB2-C674-474E-93E6-764D688DF3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0000" y="3168000"/>
            <a:ext cx="5424000" cy="1219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3177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5790A114-7202-C04D-B2ED-13180DF9F6CB}"/>
              </a:ext>
            </a:extLst>
          </p:cNvPr>
          <p:cNvSpPr txBox="1">
            <a:spLocks/>
          </p:cNvSpPr>
          <p:nvPr userDrawn="1"/>
        </p:nvSpPr>
        <p:spPr>
          <a:xfrm>
            <a:off x="1632000" y="432001"/>
            <a:ext cx="10515600" cy="750255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EBD74-0306-1243-BD61-BBF9878D1E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32000" y="2063999"/>
            <a:ext cx="8158547" cy="3921164"/>
          </a:xfrm>
        </p:spPr>
        <p:txBody>
          <a:bodyPr lIns="0" tIns="0" rIns="0" bIns="0">
            <a:normAutofit/>
          </a:bodyPr>
          <a:lstStyle>
            <a:lvl1pPr>
              <a:lnSpc>
                <a:spcPct val="12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2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2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2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2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2B8EAEF-FD7E-A34D-A34A-ECED6073EE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32000" y="401454"/>
            <a:ext cx="8158547" cy="78080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2432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8E37C-F95E-404F-AE21-4463748DE5B4}" type="datetimeFigureOut">
              <a:rPr lang="en-IE" smtClean="0"/>
              <a:t>18/02/2026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2CABA-CE96-4B03-8D0C-C70101E6F6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15928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8E37C-F95E-404F-AE21-4463748DE5B4}" type="datetimeFigureOut">
              <a:rPr lang="en-IE" smtClean="0"/>
              <a:t>18/02/2026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2CABA-CE96-4B03-8D0C-C70101E6F6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01800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8E37C-F95E-404F-AE21-4463748DE5B4}" type="datetimeFigureOut">
              <a:rPr lang="en-IE" smtClean="0"/>
              <a:t>18/02/2026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2CABA-CE96-4B03-8D0C-C70101E6F6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67063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8E37C-F95E-404F-AE21-4463748DE5B4}" type="datetimeFigureOut">
              <a:rPr lang="en-IE" smtClean="0"/>
              <a:t>18/02/2026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2CABA-CE96-4B03-8D0C-C70101E6F6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22988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8E37C-F95E-404F-AE21-4463748DE5B4}" type="datetimeFigureOut">
              <a:rPr lang="en-IE" smtClean="0"/>
              <a:t>18/02/2026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2CABA-CE96-4B03-8D0C-C70101E6F6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41801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8E37C-F95E-404F-AE21-4463748DE5B4}" type="datetimeFigureOut">
              <a:rPr lang="en-IE" smtClean="0"/>
              <a:t>18/02/2026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2CABA-CE96-4B03-8D0C-C70101E6F6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7556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8E37C-F95E-404F-AE21-4463748DE5B4}" type="datetimeFigureOut">
              <a:rPr lang="en-IE" smtClean="0"/>
              <a:t>18/02/2026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2CABA-CE96-4B03-8D0C-C70101E6F6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15652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8E37C-F95E-404F-AE21-4463748DE5B4}" type="datetimeFigureOut">
              <a:rPr lang="en-IE" smtClean="0"/>
              <a:t>18/02/2026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2CABA-CE96-4B03-8D0C-C70101E6F6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66362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8E37C-F95E-404F-AE21-4463748DE5B4}" type="datetimeFigureOut">
              <a:rPr lang="en-IE" smtClean="0"/>
              <a:t>18/02/2026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2CABA-CE96-4B03-8D0C-C70101E6F65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5398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9C0804-7CCC-8B40-8681-A8F92A1417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3679" y="2756724"/>
            <a:ext cx="6477819" cy="3343134"/>
          </a:xfrm>
        </p:spPr>
        <p:txBody>
          <a:bodyPr/>
          <a:lstStyle/>
          <a:p>
            <a:r>
              <a:rPr lang="en-IE" altLang="en-US" sz="3600" i="1" dirty="0"/>
              <a:t>Empower: Menopause &amp; Cancer Survivorship Programme </a:t>
            </a:r>
          </a:p>
          <a:p>
            <a:endParaRPr lang="en-IE" altLang="en-US" sz="3600" i="1" dirty="0"/>
          </a:p>
          <a:p>
            <a:r>
              <a:rPr lang="en-IE" altLang="en-US" sz="3600" i="1" dirty="0"/>
              <a:t>Session 7: Integration Session</a:t>
            </a:r>
          </a:p>
          <a:p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A1C6E67-7C90-7940-B4C9-053459ABC12E}"/>
              </a:ext>
            </a:extLst>
          </p:cNvPr>
          <p:cNvSpPr/>
          <p:nvPr/>
        </p:nvSpPr>
        <p:spPr>
          <a:xfrm>
            <a:off x="6988320" y="1197023"/>
            <a:ext cx="4320001" cy="432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494" y="2848223"/>
            <a:ext cx="3848759" cy="103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075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53E9F-937E-5CC8-D833-FAE170B5C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F28F35-5B4F-A347-061D-254873CEEDC7}"/>
              </a:ext>
            </a:extLst>
          </p:cNvPr>
          <p:cNvSpPr/>
          <p:nvPr/>
        </p:nvSpPr>
        <p:spPr>
          <a:xfrm>
            <a:off x="0" y="1182254"/>
            <a:ext cx="1915297" cy="5675745"/>
          </a:xfrm>
          <a:prstGeom prst="rect">
            <a:avLst/>
          </a:prstGeom>
          <a:solidFill>
            <a:srgbClr val="CC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CC4841-0C69-7A11-0BF3-A3D942496D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7313" y="2905246"/>
            <a:ext cx="7333836" cy="3727048"/>
          </a:xfrm>
        </p:spPr>
        <p:txBody>
          <a:bodyPr>
            <a:noAutofit/>
          </a:bodyPr>
          <a:lstStyle/>
          <a:p>
            <a:pPr algn="just" rtl="0" fontAlgn="base">
              <a:buNone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</a:rPr>
              <a:t>Explained: </a:t>
            </a:r>
            <a:endParaRPr lang="en-GB" sz="1800" b="0" i="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The losses arising from menopause and cancer: physical changes, loss of fertility, loss of a sense of self, loss of youthfulness, etc. 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How to reframe some of these losses and be more compassionate towards self 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Some of the difficulties of cancer-related menopause: Increased distress, fertility concerns, sexual changes.</a:t>
            </a:r>
          </a:p>
          <a:p>
            <a:pPr marL="298450" indent="-285750"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IE" sz="1800" dirty="0">
                <a:ea typeface="Calibri" panose="020F0502020204030204" pitchFamily="34" charset="0"/>
              </a:rPr>
              <a:t>How we can understand ourselves and what can help – finding meaning, sharing stories, reconnecting with self (journalling, ritual)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A97C25-17F6-C301-1626-52B0A74B54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E" dirty="0"/>
              <a:t>SESSION FIVE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40DB80-CEA5-C244-B3A3-5E86760CD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90" y="4328931"/>
            <a:ext cx="3445181" cy="19344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5C996D-B613-96D7-57EB-68C7FF1EAB40}"/>
              </a:ext>
            </a:extLst>
          </p:cNvPr>
          <p:cNvSpPr txBox="1"/>
          <p:nvPr/>
        </p:nvSpPr>
        <p:spPr>
          <a:xfrm>
            <a:off x="4424032" y="1739929"/>
            <a:ext cx="7023329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IE" sz="2400" spc="-40" dirty="0">
                <a:solidFill>
                  <a:srgbClr val="D10DCC"/>
                </a:solidFill>
                <a:latin typeface="Arial"/>
                <a:ea typeface="Calibri Light"/>
                <a:cs typeface="Arial"/>
              </a:rPr>
              <a:t>Losses Arising from Menopause &amp; Cancer</a:t>
            </a:r>
            <a:br>
              <a:rPr lang="en-IE" sz="2000" spc="-40" dirty="0"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</a:br>
            <a:r>
              <a:rPr lang="en-IE" sz="2000" spc="-40" dirty="0">
                <a:solidFill>
                  <a:srgbClr val="0070C0"/>
                </a:solidFill>
                <a:latin typeface="Arial"/>
                <a:ea typeface="Calibri Light"/>
                <a:cs typeface="Arial"/>
              </a:rPr>
              <a:t>by Dr Jessica Dailey, Counselling Psychologist</a:t>
            </a:r>
            <a:endParaRPr lang="en-IE" sz="2000" dirty="0">
              <a:latin typeface="Arial"/>
              <a:ea typeface="Calibri Ligh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9592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CE13C-AA6D-46AD-F807-719143A5E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EED4A6-D631-DC21-162D-0F502B9981D9}"/>
              </a:ext>
            </a:extLst>
          </p:cNvPr>
          <p:cNvSpPr/>
          <p:nvPr/>
        </p:nvSpPr>
        <p:spPr>
          <a:xfrm>
            <a:off x="0" y="1182254"/>
            <a:ext cx="1915297" cy="5675745"/>
          </a:xfrm>
          <a:prstGeom prst="rect">
            <a:avLst/>
          </a:prstGeom>
          <a:solidFill>
            <a:srgbClr val="CC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FF1BA5-6ED2-7D4F-0EFB-87A6D91C35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68769" y="3761772"/>
            <a:ext cx="7049259" cy="2430683"/>
          </a:xfrm>
        </p:spPr>
        <p:txBody>
          <a:bodyPr>
            <a:normAutofit fontScale="92500" lnSpcReduction="20000"/>
          </a:bodyPr>
          <a:lstStyle/>
          <a:p>
            <a:pPr algn="just" rtl="0" fontAlgn="base">
              <a:buNone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</a:rPr>
              <a:t>Explained/Invited Us: </a:t>
            </a:r>
            <a:endParaRPr lang="en-GB" sz="2000" b="0" i="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</a:rPr>
              <a:t>The prevalence of sexual problems in society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</a:rPr>
              <a:t>T</a:t>
            </a: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o think about our relationship with our bodies, and with sexuality &amp; intimacy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The Sexual Response Cycle and low desire.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</a:rPr>
              <a:t>S</a:t>
            </a: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olutions and ways to approach these issues  - </a:t>
            </a:r>
            <a:r>
              <a:rPr lang="en-IE" sz="1800" dirty="0">
                <a:ea typeface="Calibri" panose="020F0502020204030204" pitchFamily="34" charset="0"/>
              </a:rPr>
              <a:t> how to integrate intimacy into ones life/relationship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F8CD5-8DFF-49E7-C714-01E1C9A29A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E" dirty="0"/>
              <a:t>SESSION SIX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BA99C7-9F4B-A6ED-B1DA-FE0122DAB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42" y="4134821"/>
            <a:ext cx="3655120" cy="2058326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D106CFA4-8829-496C-5980-CCF6118F43E9}"/>
              </a:ext>
            </a:extLst>
          </p:cNvPr>
          <p:cNvSpPr txBox="1">
            <a:spLocks/>
          </p:cNvSpPr>
          <p:nvPr/>
        </p:nvSpPr>
        <p:spPr>
          <a:xfrm>
            <a:off x="4622912" y="2308822"/>
            <a:ext cx="6477209" cy="997068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>
            <a:lvl1pPr>
              <a:defRPr sz="5500" b="0" i="0">
                <a:solidFill>
                  <a:srgbClr val="1F3863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GB" sz="2400" spc="-40" dirty="0">
                <a:solidFill>
                  <a:srgbClr val="D10DCC"/>
                </a:solidFill>
                <a:latin typeface="Arial"/>
                <a:cs typeface="Arial"/>
              </a:rPr>
              <a:t>Intimacy &amp; Sexuality</a:t>
            </a:r>
            <a:br>
              <a:rPr lang="en-GB" sz="2000" spc="-4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spc="-40" dirty="0">
                <a:solidFill>
                  <a:srgbClr val="0070C0"/>
                </a:solidFill>
                <a:latin typeface="Arial"/>
                <a:cs typeface="Arial"/>
              </a:rPr>
              <a:t>by Dr Yvonne O’Meara, Systemic Psychotherapist &amp; Psychosocial Oncologist</a:t>
            </a:r>
          </a:p>
        </p:txBody>
      </p:sp>
    </p:spTree>
    <p:extLst>
      <p:ext uri="{BB962C8B-B14F-4D97-AF65-F5344CB8AC3E}">
        <p14:creationId xmlns:p14="http://schemas.microsoft.com/office/powerpoint/2010/main" val="1042855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F7FC8-3E03-5CB6-A4DD-DEB4CA890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872BEC-B6C6-04D4-D2C5-9FDC081DB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8851" y="4039564"/>
            <a:ext cx="7286787" cy="1985877"/>
          </a:xfrm>
        </p:spPr>
        <p:txBody>
          <a:bodyPr>
            <a:normAutofit/>
          </a:bodyPr>
          <a:lstStyle/>
          <a:p>
            <a:pPr marL="12700" marR="381000" indent="0">
              <a:lnSpc>
                <a:spcPts val="2700"/>
              </a:lnSpc>
              <a:spcBef>
                <a:spcPts val="434"/>
              </a:spcBef>
              <a:buNone/>
              <a:tabLst>
                <a:tab pos="241300" algn="l"/>
              </a:tabLst>
            </a:pPr>
            <a:r>
              <a:rPr lang="en-GB" sz="1800" b="1" spc="-65" dirty="0"/>
              <a:t>Reminder</a:t>
            </a:r>
            <a:r>
              <a:rPr lang="en-GB" sz="1800" spc="-65" dirty="0"/>
              <a:t>:</a:t>
            </a:r>
          </a:p>
          <a:p>
            <a:pPr marL="12700" marR="381000" indent="0">
              <a:lnSpc>
                <a:spcPts val="2700"/>
              </a:lnSpc>
              <a:spcBef>
                <a:spcPts val="434"/>
              </a:spcBef>
              <a:buNone/>
              <a:tabLst>
                <a:tab pos="241300" algn="l"/>
              </a:tabLst>
            </a:pPr>
            <a:endParaRPr lang="en-GB" sz="1800" spc="-65" dirty="0"/>
          </a:p>
          <a:p>
            <a:pPr marL="12700" marR="381000" indent="0">
              <a:lnSpc>
                <a:spcPts val="2700"/>
              </a:lnSpc>
              <a:spcBef>
                <a:spcPts val="434"/>
              </a:spcBef>
              <a:buNone/>
              <a:tabLst>
                <a:tab pos="241300" algn="l"/>
              </a:tabLst>
            </a:pPr>
            <a:r>
              <a:rPr lang="en-GB" sz="1800" spc="-65" dirty="0"/>
              <a:t>All the video presentations and slides along with many other resources are available on the Empower Programme </a:t>
            </a:r>
            <a:r>
              <a:rPr lang="en-GB" sz="1800" b="1" spc="-65" dirty="0"/>
              <a:t>Portal.</a:t>
            </a:r>
          </a:p>
          <a:p>
            <a:pPr marL="12700" marR="381000" indent="0">
              <a:lnSpc>
                <a:spcPts val="2700"/>
              </a:lnSpc>
              <a:spcBef>
                <a:spcPts val="434"/>
              </a:spcBef>
              <a:buNone/>
              <a:tabLst>
                <a:tab pos="241300" algn="l"/>
              </a:tabLst>
            </a:pPr>
            <a:endParaRPr lang="en-GB" sz="1800" b="1" spc="-65" dirty="0"/>
          </a:p>
          <a:p>
            <a:pPr marL="12700" marR="381000" indent="0">
              <a:lnSpc>
                <a:spcPts val="2700"/>
              </a:lnSpc>
              <a:spcBef>
                <a:spcPts val="434"/>
              </a:spcBef>
              <a:buNone/>
              <a:tabLst>
                <a:tab pos="241300" algn="l"/>
              </a:tabLst>
            </a:pPr>
            <a:endParaRPr lang="en-GB" sz="1800" spc="-65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9029B-0163-7A64-CBBE-A447DEE5C1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E" dirty="0"/>
              <a:t>PORTAL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6B1131-F425-2C26-34F4-12D6F44B10F2}"/>
              </a:ext>
            </a:extLst>
          </p:cNvPr>
          <p:cNvSpPr/>
          <p:nvPr/>
        </p:nvSpPr>
        <p:spPr>
          <a:xfrm>
            <a:off x="-1" y="1182254"/>
            <a:ext cx="1817225" cy="5675745"/>
          </a:xfrm>
          <a:prstGeom prst="rect">
            <a:avLst/>
          </a:prstGeom>
          <a:solidFill>
            <a:srgbClr val="CC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C6242E-14AC-6974-C69B-6CB345A661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504" b="11131"/>
          <a:stretch>
            <a:fillRect/>
          </a:stretch>
        </p:blipFill>
        <p:spPr>
          <a:xfrm>
            <a:off x="187124" y="2258164"/>
            <a:ext cx="3157959" cy="375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06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1C3CC-7DA4-CEB6-9A6A-257F99E6E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871928-C183-6824-909C-7388F7986A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82632" y="3773347"/>
            <a:ext cx="7091611" cy="2467964"/>
          </a:xfrm>
        </p:spPr>
        <p:txBody>
          <a:bodyPr>
            <a:normAutofit/>
          </a:bodyPr>
          <a:lstStyle/>
          <a:p>
            <a:pPr marL="12700" marR="5080" indent="0">
              <a:lnSpc>
                <a:spcPts val="2700"/>
              </a:lnSpc>
              <a:spcBef>
                <a:spcPts val="434"/>
              </a:spcBef>
              <a:buNone/>
              <a:tabLst>
                <a:tab pos="241300" algn="l"/>
              </a:tabLst>
            </a:pPr>
            <a:r>
              <a:rPr lang="en-GB" sz="1800" b="1" dirty="0"/>
              <a:t>Finally, please remember also…</a:t>
            </a:r>
          </a:p>
          <a:p>
            <a:pPr marL="12700" marR="5080" indent="0">
              <a:lnSpc>
                <a:spcPts val="2700"/>
              </a:lnSpc>
              <a:spcBef>
                <a:spcPts val="434"/>
              </a:spcBef>
              <a:buNone/>
              <a:tabLst>
                <a:tab pos="241300" algn="l"/>
              </a:tabLst>
            </a:pPr>
            <a:r>
              <a:rPr lang="en-GB" sz="1800" dirty="0"/>
              <a:t>..while the Empower Programme is closing today, you can continue to connect with us through the various supports available in our centre.</a:t>
            </a:r>
          </a:p>
          <a:p>
            <a:pPr marL="12700" marR="5080" indent="0">
              <a:lnSpc>
                <a:spcPts val="2700"/>
              </a:lnSpc>
              <a:spcBef>
                <a:spcPts val="434"/>
              </a:spcBef>
              <a:buNone/>
              <a:tabLst>
                <a:tab pos="241300" algn="l"/>
              </a:tabLst>
            </a:pPr>
            <a:endParaRPr lang="en-GB" sz="2000" spc="-65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AAB27-3F52-C58B-EC9C-4705BD0325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E" dirty="0"/>
              <a:t>SUPPORTS AVAILABLE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90D31C-DB6F-512D-5761-F194B8B49F56}"/>
              </a:ext>
            </a:extLst>
          </p:cNvPr>
          <p:cNvSpPr/>
          <p:nvPr/>
        </p:nvSpPr>
        <p:spPr>
          <a:xfrm>
            <a:off x="0" y="1182254"/>
            <a:ext cx="1915297" cy="5675745"/>
          </a:xfrm>
          <a:prstGeom prst="rect">
            <a:avLst/>
          </a:prstGeom>
          <a:solidFill>
            <a:srgbClr val="CC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E573D8-17D3-59D6-D6F9-22383DE51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59" y="3089479"/>
            <a:ext cx="3318076" cy="220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18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649CBA-F1E9-B669-74B5-805AC1F129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E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03245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530BC-45EB-C34E-DB5D-86B60552E4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E" dirty="0"/>
              <a:t>AIM 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66523" y="2210765"/>
            <a:ext cx="5070666" cy="3931686"/>
          </a:xfrm>
        </p:spPr>
        <p:txBody>
          <a:bodyPr>
            <a:noAutofit/>
          </a:bodyPr>
          <a:lstStyle/>
          <a:p>
            <a:pPr marL="241300" marR="330835" indent="-228600">
              <a:lnSpc>
                <a:spcPts val="2700"/>
              </a:lnSpc>
              <a:spcBef>
                <a:spcPts val="434"/>
              </a:spcBef>
              <a:buFont typeface="Arial"/>
              <a:buChar char="•"/>
              <a:tabLst>
                <a:tab pos="241300" algn="l"/>
              </a:tabLst>
            </a:pPr>
            <a:r>
              <a:rPr lang="en-GB" sz="1800" spc="-100" dirty="0"/>
              <a:t>To</a:t>
            </a:r>
            <a:r>
              <a:rPr lang="en-GB" sz="1800" spc="-45" dirty="0"/>
              <a:t> </a:t>
            </a:r>
            <a:r>
              <a:rPr lang="en-GB" sz="1800" dirty="0"/>
              <a:t>help</a:t>
            </a:r>
            <a:r>
              <a:rPr lang="en-GB" sz="1800" spc="-75" dirty="0"/>
              <a:t> </a:t>
            </a:r>
            <a:r>
              <a:rPr lang="en-GB" sz="1800" dirty="0"/>
              <a:t>women</a:t>
            </a:r>
            <a:r>
              <a:rPr lang="en-GB" sz="1800" spc="-70" dirty="0"/>
              <a:t> </a:t>
            </a:r>
            <a:r>
              <a:rPr lang="en-GB" sz="1800" spc="-10" dirty="0"/>
              <a:t>manage the </a:t>
            </a:r>
            <a:r>
              <a:rPr lang="en-GB" sz="1800" dirty="0"/>
              <a:t>impact</a:t>
            </a:r>
            <a:r>
              <a:rPr lang="en-GB" sz="1800" spc="-60" dirty="0"/>
              <a:t> </a:t>
            </a:r>
            <a:r>
              <a:rPr lang="en-GB" sz="1800" dirty="0"/>
              <a:t>of</a:t>
            </a:r>
            <a:r>
              <a:rPr lang="en-GB" sz="1800" spc="-70" dirty="0"/>
              <a:t> </a:t>
            </a:r>
            <a:r>
              <a:rPr lang="en-GB" sz="1800" spc="-10" dirty="0"/>
              <a:t>disruptive</a:t>
            </a:r>
            <a:r>
              <a:rPr lang="en-GB" sz="1800" spc="-75" dirty="0"/>
              <a:t> m</a:t>
            </a:r>
            <a:r>
              <a:rPr lang="en-GB" sz="1800" dirty="0"/>
              <a:t>enopause</a:t>
            </a:r>
            <a:r>
              <a:rPr lang="en-GB" sz="1800" spc="-40" dirty="0"/>
              <a:t> </a:t>
            </a:r>
            <a:r>
              <a:rPr lang="en-GB" sz="1800" spc="-10" dirty="0"/>
              <a:t>following or alongside</a:t>
            </a:r>
            <a:r>
              <a:rPr lang="en-GB" sz="1800" spc="-70" dirty="0"/>
              <a:t> </a:t>
            </a:r>
            <a:r>
              <a:rPr lang="en-GB" sz="1800" dirty="0"/>
              <a:t>cancer</a:t>
            </a:r>
            <a:r>
              <a:rPr lang="en-GB" sz="1800" spc="-45" dirty="0"/>
              <a:t> </a:t>
            </a:r>
            <a:r>
              <a:rPr lang="en-GB" sz="1800" spc="-10" dirty="0"/>
              <a:t>treatment and/or surgery</a:t>
            </a:r>
            <a:endParaRPr lang="en-GB" sz="1800" dirty="0"/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lang="en-GB" sz="1800" dirty="0"/>
              <a:t>To provide</a:t>
            </a:r>
            <a:r>
              <a:rPr lang="en-GB" sz="1800" spc="-85" dirty="0"/>
              <a:t> </a:t>
            </a:r>
            <a:r>
              <a:rPr lang="en-GB" sz="1800" dirty="0"/>
              <a:t>peer</a:t>
            </a:r>
            <a:r>
              <a:rPr lang="en-GB" sz="1800" spc="-70" dirty="0"/>
              <a:t> </a:t>
            </a:r>
            <a:r>
              <a:rPr lang="en-GB" sz="1800" dirty="0"/>
              <a:t>support</a:t>
            </a:r>
            <a:endParaRPr lang="en-GB" sz="1800" spc="-10" dirty="0"/>
          </a:p>
          <a:p>
            <a:pPr marL="12700">
              <a:lnSpc>
                <a:spcPct val="100000"/>
              </a:lnSpc>
              <a:spcBef>
                <a:spcPts val="660"/>
              </a:spcBef>
              <a:tabLst>
                <a:tab pos="241300" algn="l"/>
              </a:tabLst>
            </a:pPr>
            <a:endParaRPr lang="en-GB" sz="1800" dirty="0"/>
          </a:p>
          <a:p>
            <a:pPr marL="12700">
              <a:lnSpc>
                <a:spcPct val="100000"/>
              </a:lnSpc>
              <a:spcBef>
                <a:spcPts val="660"/>
              </a:spcBef>
              <a:tabLst>
                <a:tab pos="241300" algn="l"/>
              </a:tabLst>
            </a:pPr>
            <a:endParaRPr lang="en-GB" sz="1800" dirty="0"/>
          </a:p>
          <a:p>
            <a:pPr marL="241300" indent="-2286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41300" algn="l"/>
              </a:tabLst>
            </a:pPr>
            <a:r>
              <a:rPr lang="en-GB" sz="1800" dirty="0"/>
              <a:t>Briefly recap the programme topics</a:t>
            </a: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lang="en-GB" sz="1800" dirty="0"/>
              <a:t>Consider the learning and take aways</a:t>
            </a: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lang="en-GB" sz="1800" dirty="0"/>
              <a:t>…and say goodbye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91E995-967D-243C-5B9E-0373DB958C53}"/>
              </a:ext>
            </a:extLst>
          </p:cNvPr>
          <p:cNvSpPr/>
          <p:nvPr/>
        </p:nvSpPr>
        <p:spPr>
          <a:xfrm>
            <a:off x="0" y="1182254"/>
            <a:ext cx="1915297" cy="5473189"/>
          </a:xfrm>
          <a:prstGeom prst="rect">
            <a:avLst/>
          </a:prstGeom>
          <a:solidFill>
            <a:srgbClr val="CC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F005E68D-392D-C373-6FF6-04FAC4AA132D}"/>
              </a:ext>
            </a:extLst>
          </p:cNvPr>
          <p:cNvSpPr/>
          <p:nvPr/>
        </p:nvSpPr>
        <p:spPr>
          <a:xfrm>
            <a:off x="244928" y="1437686"/>
            <a:ext cx="2543175" cy="2481162"/>
          </a:xfrm>
          <a:prstGeom prst="heart">
            <a:avLst/>
          </a:prstGeom>
          <a:solidFill>
            <a:srgbClr val="AE3078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65C45EA3-A83F-1F02-3735-8D1E0439AC57}"/>
              </a:ext>
            </a:extLst>
          </p:cNvPr>
          <p:cNvSpPr txBox="1">
            <a:spLocks/>
          </p:cNvSpPr>
          <p:nvPr/>
        </p:nvSpPr>
        <p:spPr>
          <a:xfrm>
            <a:off x="244928" y="1954153"/>
            <a:ext cx="2510518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E" sz="3200" dirty="0">
                <a:solidFill>
                  <a:schemeClr val="bg1"/>
                </a:solidFill>
              </a:rPr>
              <a:t>Aim</a:t>
            </a:r>
            <a:r>
              <a:rPr lang="en-IE" sz="3200" spc="-240" dirty="0">
                <a:solidFill>
                  <a:schemeClr val="bg1"/>
                </a:solidFill>
              </a:rPr>
              <a:t> of Programme was</a:t>
            </a:r>
            <a:r>
              <a:rPr lang="en-IE" sz="3200" spc="-4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74D706-746C-BCBE-E0C9-949126B163EB}"/>
              </a:ext>
            </a:extLst>
          </p:cNvPr>
          <p:cNvSpPr/>
          <p:nvPr/>
        </p:nvSpPr>
        <p:spPr>
          <a:xfrm>
            <a:off x="2874410" y="3918102"/>
            <a:ext cx="4826668" cy="45719"/>
          </a:xfrm>
          <a:prstGeom prst="rect">
            <a:avLst/>
          </a:prstGeom>
          <a:solidFill>
            <a:srgbClr val="AE3078"/>
          </a:solidFill>
          <a:ln>
            <a:solidFill>
              <a:srgbClr val="AE30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282FC157-41EF-8806-7E37-3DA4FD120198}"/>
              </a:ext>
            </a:extLst>
          </p:cNvPr>
          <p:cNvSpPr/>
          <p:nvPr/>
        </p:nvSpPr>
        <p:spPr>
          <a:xfrm>
            <a:off x="360412" y="3835400"/>
            <a:ext cx="2543175" cy="2481162"/>
          </a:xfrm>
          <a:prstGeom prst="heart">
            <a:avLst/>
          </a:prstGeom>
          <a:solidFill>
            <a:srgbClr val="AE3078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705332A4-47DD-EFC2-670E-D5A42BB6F6A0}"/>
              </a:ext>
            </a:extLst>
          </p:cNvPr>
          <p:cNvSpPr txBox="1">
            <a:spLocks/>
          </p:cNvSpPr>
          <p:nvPr/>
        </p:nvSpPr>
        <p:spPr>
          <a:xfrm>
            <a:off x="622233" y="4577447"/>
            <a:ext cx="2019531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IE" sz="3200" dirty="0">
                <a:solidFill>
                  <a:schemeClr val="bg1"/>
                </a:solidFill>
              </a:rPr>
              <a:t>Aim</a:t>
            </a:r>
            <a:r>
              <a:rPr lang="en-IE" sz="3200" spc="-240" dirty="0">
                <a:solidFill>
                  <a:schemeClr val="bg1"/>
                </a:solidFill>
              </a:rPr>
              <a:t> of Today is </a:t>
            </a:r>
            <a:r>
              <a:rPr lang="en-IE" sz="3200" spc="-4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AC39BD-127E-21C6-E114-C566C9D930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70" r="20256"/>
          <a:stretch>
            <a:fillRect/>
          </a:stretch>
        </p:blipFill>
        <p:spPr>
          <a:xfrm>
            <a:off x="7979498" y="1180761"/>
            <a:ext cx="4212502" cy="54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44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B3F57-2EE0-A944-0621-268766305D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E" dirty="0"/>
              <a:t>PROGRAMME OUTLINE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50DA5B-C4FF-9530-F030-D08A8CD016EC}"/>
              </a:ext>
            </a:extLst>
          </p:cNvPr>
          <p:cNvSpPr/>
          <p:nvPr/>
        </p:nvSpPr>
        <p:spPr>
          <a:xfrm>
            <a:off x="0" y="1182255"/>
            <a:ext cx="1915297" cy="5496338"/>
          </a:xfrm>
          <a:prstGeom prst="rect">
            <a:avLst/>
          </a:prstGeom>
          <a:solidFill>
            <a:srgbClr val="CC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3718A6-2E50-A14C-9FB4-9985B39D5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996" y="1185621"/>
            <a:ext cx="7017104" cy="54929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6EE0FD-BC72-5BEE-1DD5-F7ED24B77AB8}"/>
              </a:ext>
            </a:extLst>
          </p:cNvPr>
          <p:cNvSpPr txBox="1"/>
          <p:nvPr/>
        </p:nvSpPr>
        <p:spPr>
          <a:xfrm>
            <a:off x="2118168" y="1620457"/>
            <a:ext cx="204871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latin typeface="Arial" panose="020B0604020202020204" pitchFamily="34" charset="0"/>
                <a:cs typeface="Arial" panose="020B0604020202020204" pitchFamily="34" charset="0"/>
              </a:rPr>
              <a:t>Here is a reminder of each of the topics we have covered:</a:t>
            </a:r>
          </a:p>
          <a:p>
            <a:endParaRPr lang="en-I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We will now recap briefly each topic to refresh your memory..</a:t>
            </a:r>
          </a:p>
        </p:txBody>
      </p:sp>
    </p:spTree>
    <p:extLst>
      <p:ext uri="{BB962C8B-B14F-4D97-AF65-F5344CB8AC3E}">
        <p14:creationId xmlns:p14="http://schemas.microsoft.com/office/powerpoint/2010/main" val="1788028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369198-164B-A4FC-3031-4FA4875A13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1447" y="3518704"/>
            <a:ext cx="7164729" cy="2639028"/>
          </a:xfrm>
        </p:spPr>
        <p:txBody>
          <a:bodyPr>
            <a:normAutofit/>
          </a:bodyPr>
          <a:lstStyle/>
          <a:p>
            <a:pPr marL="0" indent="0" algn="l" rtl="0" fontAlgn="base">
              <a:buNone/>
            </a:pPr>
            <a:r>
              <a:rPr lang="en-GB" sz="1800" b="1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Explained</a:t>
            </a: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: 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</a:rPr>
              <a:t>H</a:t>
            </a: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ow cancer treatment can cause menopause-like symptoms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</a:rPr>
              <a:t>T</a:t>
            </a: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he physical and psychological symptoms of menopause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What the medical profession know so far with regards to treatment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What can be done to manage the symptoms of disruptive menopause </a:t>
            </a:r>
          </a:p>
          <a:p>
            <a:pPr marL="0" indent="0">
              <a:buNone/>
            </a:pP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9FBE-5B71-540D-8AD8-FFE55B7BB6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E" dirty="0"/>
              <a:t>SESSION ONE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0092EA-D2E0-2D1E-E185-420159153737}"/>
              </a:ext>
            </a:extLst>
          </p:cNvPr>
          <p:cNvSpPr/>
          <p:nvPr/>
        </p:nvSpPr>
        <p:spPr>
          <a:xfrm>
            <a:off x="0" y="1182254"/>
            <a:ext cx="1915297" cy="5675745"/>
          </a:xfrm>
          <a:prstGeom prst="rect">
            <a:avLst/>
          </a:prstGeom>
          <a:solidFill>
            <a:srgbClr val="CC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9E2F72-B68A-0DF4-7B69-404756B4E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77" y="3734746"/>
            <a:ext cx="3932261" cy="22069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9B7F7E-9DD5-4756-DAE8-564DF307DAA7}"/>
              </a:ext>
            </a:extLst>
          </p:cNvPr>
          <p:cNvSpPr txBox="1"/>
          <p:nvPr/>
        </p:nvSpPr>
        <p:spPr>
          <a:xfrm>
            <a:off x="4524489" y="2141211"/>
            <a:ext cx="62156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GB" sz="2400" spc="-40" dirty="0">
                <a:solidFill>
                  <a:srgbClr val="D10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to Expect &amp; Symptom Management </a:t>
            </a:r>
            <a:br>
              <a:rPr lang="en-GB" sz="2400" spc="-4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spc="-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Dr Deirdre Lundy</a:t>
            </a:r>
          </a:p>
        </p:txBody>
      </p:sp>
    </p:spTree>
    <p:extLst>
      <p:ext uri="{BB962C8B-B14F-4D97-AF65-F5344CB8AC3E}">
        <p14:creationId xmlns:p14="http://schemas.microsoft.com/office/powerpoint/2010/main" val="1024309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F8138E-23D6-3785-ABB6-8A153EE61190}"/>
              </a:ext>
            </a:extLst>
          </p:cNvPr>
          <p:cNvSpPr/>
          <p:nvPr/>
        </p:nvSpPr>
        <p:spPr>
          <a:xfrm>
            <a:off x="0" y="1182254"/>
            <a:ext cx="1915297" cy="5675745"/>
          </a:xfrm>
          <a:prstGeom prst="rect">
            <a:avLst/>
          </a:prstGeom>
          <a:solidFill>
            <a:srgbClr val="CC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A0BB6A-C31C-71F8-171F-1BEECB8F6D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68769" y="3310358"/>
            <a:ext cx="7049259" cy="2882097"/>
          </a:xfrm>
        </p:spPr>
        <p:txBody>
          <a:bodyPr>
            <a:normAutofit lnSpcReduction="10000"/>
          </a:bodyPr>
          <a:lstStyle/>
          <a:p>
            <a:pPr algn="just" rtl="0" fontAlgn="base">
              <a:buNone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</a:rPr>
              <a:t>Explained: </a:t>
            </a:r>
            <a:endParaRPr lang="en-GB" sz="2000" b="0" i="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342900" indent="-342900" algn="just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What cancer-related fatigue is and how it is caused </a:t>
            </a:r>
          </a:p>
          <a:p>
            <a:pPr marL="342900" indent="-342900" algn="just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How cancer-related fatigue impacts on daily activities </a:t>
            </a:r>
          </a:p>
          <a:p>
            <a:pPr marL="342900" indent="-342900" algn="just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Strategies to manage cancer-related fatigue </a:t>
            </a:r>
          </a:p>
          <a:p>
            <a:pPr marL="342900" indent="-342900" algn="just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The importance of physical activity in managing cancer-related  fatigue </a:t>
            </a:r>
          </a:p>
          <a:p>
            <a:pPr marL="342900" indent="-342900" algn="just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Tips to manage stress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A8E5-E377-8466-C3F1-9D0080BFCB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E" dirty="0"/>
              <a:t>SESSION TWO – PART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13B754-1245-8495-B2C3-2E3300CCE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78" y="4020126"/>
            <a:ext cx="3520229" cy="19801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973D41-DE86-F668-6317-97ABEB033EC6}"/>
              </a:ext>
            </a:extLst>
          </p:cNvPr>
          <p:cNvSpPr txBox="1"/>
          <p:nvPr/>
        </p:nvSpPr>
        <p:spPr>
          <a:xfrm>
            <a:off x="4653022" y="1901544"/>
            <a:ext cx="60940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IE" sz="2400" spc="-40" dirty="0">
                <a:solidFill>
                  <a:srgbClr val="D10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Managing Fatigue</a:t>
            </a:r>
            <a:br>
              <a:rPr lang="en-IE" sz="2400" spc="-4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E" sz="2000" spc="-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 Deirdre Connolly, Occupational Therapist</a:t>
            </a:r>
          </a:p>
        </p:txBody>
      </p:sp>
    </p:spTree>
    <p:extLst>
      <p:ext uri="{BB962C8B-B14F-4D97-AF65-F5344CB8AC3E}">
        <p14:creationId xmlns:p14="http://schemas.microsoft.com/office/powerpoint/2010/main" val="2099683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871E7-0974-94F2-5AC1-F9F24A8F8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E841A7-AFD3-8726-BB09-DCFBBBBA6C2C}"/>
              </a:ext>
            </a:extLst>
          </p:cNvPr>
          <p:cNvSpPr/>
          <p:nvPr/>
        </p:nvSpPr>
        <p:spPr>
          <a:xfrm>
            <a:off x="0" y="1182254"/>
            <a:ext cx="1915297" cy="5675745"/>
          </a:xfrm>
          <a:prstGeom prst="rect">
            <a:avLst/>
          </a:prstGeom>
          <a:solidFill>
            <a:srgbClr val="CC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241ACA-8613-E210-D1CF-2F29269F7B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30502" y="4070493"/>
            <a:ext cx="7049259" cy="2430683"/>
          </a:xfrm>
        </p:spPr>
        <p:txBody>
          <a:bodyPr>
            <a:normAutofit/>
          </a:bodyPr>
          <a:lstStyle/>
          <a:p>
            <a:pPr algn="just" rtl="0" fontAlgn="base">
              <a:buNone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</a:rPr>
              <a:t>Explained: </a:t>
            </a:r>
            <a:endParaRPr lang="en-GB" sz="2000" b="0" i="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fontAlgn="base"/>
            <a:r>
              <a:rPr lang="en-IE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How menopause &amp; cancer contribute to sleep disturbance and insomnia </a:t>
            </a:r>
          </a:p>
          <a:p>
            <a:pPr fontAlgn="base"/>
            <a:r>
              <a:rPr lang="en-IE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What can be done to improve sleep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E2AAF-6D42-39C8-90D8-F09F379E6B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E" dirty="0"/>
              <a:t>SESSION TWO – PART 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E5D111-8BDB-F537-C2C3-5B358C46F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51" y="4070493"/>
            <a:ext cx="3688400" cy="20789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D71A7A-3888-D129-44AE-4243DC27CDC3}"/>
              </a:ext>
            </a:extLst>
          </p:cNvPr>
          <p:cNvSpPr txBox="1"/>
          <p:nvPr/>
        </p:nvSpPr>
        <p:spPr>
          <a:xfrm>
            <a:off x="4614441" y="2351782"/>
            <a:ext cx="60939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400" spc="-40" dirty="0">
                <a:solidFill>
                  <a:srgbClr val="D10DCC"/>
                </a:solidFill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  <a:t>Sleep Disturbance</a:t>
            </a:r>
            <a:br>
              <a:rPr lang="en-IE" sz="2400" spc="-40" dirty="0">
                <a:solidFill>
                  <a:srgbClr val="D10DCC"/>
                </a:solidFill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</a:br>
            <a:r>
              <a:rPr lang="en-IE" sz="2000" spc="-40" dirty="0">
                <a:solidFill>
                  <a:srgbClr val="0070C0"/>
                </a:solidFill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  <a:t>Dr Teresa Treacy, Clinical Research Fellow with UCD</a:t>
            </a:r>
            <a:endParaRPr lang="en-IE" sz="2000" dirty="0">
              <a:latin typeface="Arial" panose="020B0604020202020204" pitchFamily="34" charset="0"/>
              <a:ea typeface="Calibri Light" panose="020F03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027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D2A2A-DE8B-A600-D6D0-458A85967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3FF55F-1B8B-0B47-C66B-C1B8F1BC46F7}"/>
              </a:ext>
            </a:extLst>
          </p:cNvPr>
          <p:cNvSpPr/>
          <p:nvPr/>
        </p:nvSpPr>
        <p:spPr>
          <a:xfrm>
            <a:off x="0" y="1182254"/>
            <a:ext cx="1915297" cy="5675745"/>
          </a:xfrm>
          <a:prstGeom prst="rect">
            <a:avLst/>
          </a:prstGeom>
          <a:solidFill>
            <a:srgbClr val="CC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249947-FB43-4CC7-F5C2-DE01E5A408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9112" y="3591046"/>
            <a:ext cx="7738916" cy="2763455"/>
          </a:xfrm>
        </p:spPr>
        <p:txBody>
          <a:bodyPr>
            <a:normAutofit fontScale="70000" lnSpcReduction="20000"/>
          </a:bodyPr>
          <a:lstStyle/>
          <a:p>
            <a:pPr algn="just" rtl="0" fontAlgn="base">
              <a:buNone/>
            </a:pPr>
            <a:r>
              <a:rPr lang="en-GB" sz="2600" dirty="0">
                <a:solidFill>
                  <a:srgbClr val="000000"/>
                </a:solidFill>
                <a:ea typeface="Calibri" panose="020F0502020204030204" pitchFamily="34" charset="0"/>
              </a:rPr>
              <a:t>Explained: </a:t>
            </a:r>
            <a:endParaRPr lang="en-GB" sz="2600" b="0" i="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26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How to cope with low mood, brain-fog, anxiety and stress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26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What compassion is and why we need to be compassionate towards ourselves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26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How negative self-talk triggers the threat response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26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The importance of breathwork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26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How to manage difficult emotions </a:t>
            </a:r>
          </a:p>
          <a:p>
            <a:pPr marL="0" indent="0" fontAlgn="base">
              <a:buNone/>
            </a:pPr>
            <a:endParaRPr lang="en-IE" sz="1800" b="0" i="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4F7B7-ADC3-599C-F5C6-FE3EEAD165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E" dirty="0"/>
              <a:t>SESSION THREE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FF94B-4AE2-F033-141C-23EC3EB29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22" y="3345953"/>
            <a:ext cx="2150950" cy="2796782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4A7353A7-F80D-90B2-A556-A334AFCE1222}"/>
              </a:ext>
            </a:extLst>
          </p:cNvPr>
          <p:cNvSpPr txBox="1">
            <a:spLocks/>
          </p:cNvSpPr>
          <p:nvPr/>
        </p:nvSpPr>
        <p:spPr>
          <a:xfrm>
            <a:off x="4079112" y="2371447"/>
            <a:ext cx="6781800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5500" b="0" i="0">
                <a:solidFill>
                  <a:srgbClr val="1F3863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GB" sz="2400" spc="-40" dirty="0">
                <a:solidFill>
                  <a:srgbClr val="D10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Mood, Brain-Fog, Anxiety &amp; Stress Management</a:t>
            </a:r>
            <a:br>
              <a:rPr lang="en-GB" sz="2400" spc="-4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spc="-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Dr Sinead Lynch, Counselling Psychologist</a:t>
            </a:r>
          </a:p>
        </p:txBody>
      </p:sp>
    </p:spTree>
    <p:extLst>
      <p:ext uri="{BB962C8B-B14F-4D97-AF65-F5344CB8AC3E}">
        <p14:creationId xmlns:p14="http://schemas.microsoft.com/office/powerpoint/2010/main" val="2710608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024B7-1E03-AA8F-3F4E-368BF1359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9AD6ED-E313-5444-E5D2-B50A3FF3A6A7}"/>
              </a:ext>
            </a:extLst>
          </p:cNvPr>
          <p:cNvSpPr/>
          <p:nvPr/>
        </p:nvSpPr>
        <p:spPr>
          <a:xfrm>
            <a:off x="0" y="1182254"/>
            <a:ext cx="1915297" cy="5675745"/>
          </a:xfrm>
          <a:prstGeom prst="rect">
            <a:avLst/>
          </a:prstGeom>
          <a:solidFill>
            <a:srgbClr val="CC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5FF13-4820-7D17-45D1-AD391BAFC4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80344" y="3429000"/>
            <a:ext cx="7049259" cy="2720409"/>
          </a:xfrm>
        </p:spPr>
        <p:txBody>
          <a:bodyPr>
            <a:normAutofit lnSpcReduction="10000"/>
          </a:bodyPr>
          <a:lstStyle/>
          <a:p>
            <a:pPr algn="just" rtl="0" fontAlgn="base">
              <a:buNone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</a:rPr>
              <a:t>Explained: </a:t>
            </a:r>
            <a:endParaRPr lang="en-GB" sz="2000" b="0" i="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The symptoms of menopause and the evidence behind minimising symptoms through diet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The chronic medical conditions that are associated with menopause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How to optimise diet to promote good health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Practical tips on how to implement dietary changes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2DE82-51E9-401C-AD64-671EF91A59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32000" y="401454"/>
            <a:ext cx="9988982" cy="780801"/>
          </a:xfrm>
        </p:spPr>
        <p:txBody>
          <a:bodyPr>
            <a:normAutofit/>
          </a:bodyPr>
          <a:lstStyle/>
          <a:p>
            <a:r>
              <a:rPr lang="en-IE" dirty="0"/>
              <a:t>SESSION FOUR – Lifestyle Supports - Part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C32E11-B20B-7052-25B3-EF6CA5667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23" y="4020126"/>
            <a:ext cx="3596952" cy="20240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1AAEFC-5105-3749-0845-72CEDD36CBAE}"/>
              </a:ext>
            </a:extLst>
          </p:cNvPr>
          <p:cNvSpPr txBox="1"/>
          <p:nvPr/>
        </p:nvSpPr>
        <p:spPr>
          <a:xfrm>
            <a:off x="4664597" y="2462166"/>
            <a:ext cx="620981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GB" sz="2000" spc="-40" err="1">
                <a:solidFill>
                  <a:srgbClr val="D10DCC"/>
                </a:solidFill>
                <a:latin typeface="Arial"/>
                <a:cs typeface="Arial"/>
              </a:rPr>
              <a:t>Nuitrition</a:t>
            </a:r>
            <a:br>
              <a:rPr lang="en-GB" sz="2000" spc="-4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spc="-40" dirty="0">
                <a:solidFill>
                  <a:srgbClr val="0070C0"/>
                </a:solidFill>
                <a:latin typeface="Arial"/>
                <a:cs typeface="Arial"/>
              </a:rPr>
              <a:t>by Veronica McSharry, Oncology Dietician</a:t>
            </a:r>
          </a:p>
        </p:txBody>
      </p:sp>
    </p:spTree>
    <p:extLst>
      <p:ext uri="{BB962C8B-B14F-4D97-AF65-F5344CB8AC3E}">
        <p14:creationId xmlns:p14="http://schemas.microsoft.com/office/powerpoint/2010/main" val="1121094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1E5F1-04CF-3745-1917-E7E545DAB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E164C4-5C36-ED0B-3AC4-A92D7F89717F}"/>
              </a:ext>
            </a:extLst>
          </p:cNvPr>
          <p:cNvSpPr/>
          <p:nvPr/>
        </p:nvSpPr>
        <p:spPr>
          <a:xfrm>
            <a:off x="0" y="1182254"/>
            <a:ext cx="1915297" cy="5675745"/>
          </a:xfrm>
          <a:prstGeom prst="rect">
            <a:avLst/>
          </a:prstGeom>
          <a:solidFill>
            <a:srgbClr val="CC33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B8EF8F-E817-892E-E02A-6D3BE25153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1530" y="3429000"/>
            <a:ext cx="7408074" cy="2720409"/>
          </a:xfrm>
        </p:spPr>
        <p:txBody>
          <a:bodyPr>
            <a:normAutofit fontScale="92500" lnSpcReduction="10000"/>
          </a:bodyPr>
          <a:lstStyle/>
          <a:p>
            <a:pPr algn="just" rtl="0" fontAlgn="base">
              <a:buNone/>
            </a:pPr>
            <a:r>
              <a:rPr lang="en-GB" sz="1900" dirty="0">
                <a:solidFill>
                  <a:srgbClr val="000000"/>
                </a:solidFill>
                <a:ea typeface="Calibri" panose="020F0502020204030204" pitchFamily="34" charset="0"/>
              </a:rPr>
              <a:t>Explained</a:t>
            </a: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</a:rPr>
              <a:t>: </a:t>
            </a:r>
            <a:endParaRPr lang="en-GB" sz="2000" b="0" i="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19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The important role exercise plays in the cancer treatment pathway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19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How exercise can reduce some of the side effects of cancer and improve quality of life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19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Tips on how to get involved in exercise 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GB" sz="19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The community-based exercise programme: </a:t>
            </a:r>
            <a:r>
              <a:rPr lang="en-GB" sz="1900" b="0" i="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Exwell</a:t>
            </a:r>
            <a:r>
              <a:rPr lang="en-GB" sz="1900" b="0" i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Medical (exwell.ie). 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71DB3-31A1-ED2A-1B0A-276CCAD5CD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32000" y="401454"/>
            <a:ext cx="9988982" cy="780801"/>
          </a:xfrm>
        </p:spPr>
        <p:txBody>
          <a:bodyPr>
            <a:normAutofit/>
          </a:bodyPr>
          <a:lstStyle/>
          <a:p>
            <a:r>
              <a:rPr lang="en-IE" dirty="0"/>
              <a:t>SESSION FOUR – Lifestyle Supports - Part 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3F518A-0EB5-F70A-C7C2-98291EEBC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80" y="3796149"/>
            <a:ext cx="2347163" cy="2353260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B166E42B-69D4-2908-3CB6-4C454E7A7B23}"/>
              </a:ext>
            </a:extLst>
          </p:cNvPr>
          <p:cNvSpPr txBox="1">
            <a:spLocks/>
          </p:cNvSpPr>
          <p:nvPr/>
        </p:nvSpPr>
        <p:spPr>
          <a:xfrm>
            <a:off x="4421530" y="2391179"/>
            <a:ext cx="6472980" cy="689291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>
            <a:lvl1pPr>
              <a:defRPr sz="5500" b="0" i="0">
                <a:solidFill>
                  <a:srgbClr val="1F3863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GB" sz="2400" spc="-40" dirty="0">
                <a:solidFill>
                  <a:srgbClr val="D10DCC"/>
                </a:solidFill>
                <a:latin typeface="Arial"/>
              </a:rPr>
              <a:t>Exercise</a:t>
            </a:r>
            <a:br>
              <a:rPr lang="en-GB" sz="2800" b="1" spc="-40" dirty="0">
                <a:latin typeface="Arial"/>
              </a:rPr>
            </a:br>
            <a:r>
              <a:rPr lang="en-GB" sz="2000" spc="-40" dirty="0">
                <a:solidFill>
                  <a:srgbClr val="0070C0"/>
                </a:solidFill>
                <a:latin typeface="Arial"/>
              </a:rPr>
              <a:t>by Dr Lisa Loughney, Clinical Exercise Physiologist</a:t>
            </a:r>
          </a:p>
        </p:txBody>
      </p:sp>
    </p:spTree>
    <p:extLst>
      <p:ext uri="{BB962C8B-B14F-4D97-AF65-F5344CB8AC3E}">
        <p14:creationId xmlns:p14="http://schemas.microsoft.com/office/powerpoint/2010/main" val="1738012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CP PPT slide template 2022" id="{7C6066C2-ED06-466F-8D7C-58927BDF0648}" vid="{03A35290-00F0-4446-8B6F-6CAB42CE879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NCCP PPT slide template 2022</Template>
  <TotalTime>3334</TotalTime>
  <Words>629</Words>
  <Application>Microsoft Office PowerPoint</Application>
  <PresentationFormat>Widescreen</PresentationFormat>
  <Paragraphs>89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Gillespie1</dc:creator>
  <cp:lastModifiedBy>Hannah Hynes</cp:lastModifiedBy>
  <cp:revision>50</cp:revision>
  <dcterms:created xsi:type="dcterms:W3CDTF">2023-08-31T07:59:03Z</dcterms:created>
  <dcterms:modified xsi:type="dcterms:W3CDTF">2026-02-18T13:47:06Z</dcterms:modified>
</cp:coreProperties>
</file>