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3" r:id="rId4"/>
    <p:sldId id="266" r:id="rId5"/>
    <p:sldId id="267" r:id="rId6"/>
    <p:sldId id="282" r:id="rId7"/>
    <p:sldId id="283" r:id="rId8"/>
    <p:sldId id="284" r:id="rId9"/>
    <p:sldId id="285" r:id="rId10"/>
    <p:sldId id="286" r:id="rId11"/>
    <p:sldId id="287" r:id="rId12"/>
    <p:sldId id="278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2D8A"/>
    <a:srgbClr val="FF6600"/>
    <a:srgbClr val="2C9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72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35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554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718E-795A-3549-A4EB-086641A42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1" y="384002"/>
            <a:ext cx="816000" cy="628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9BBB2-C674-474E-93E6-764D688D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168000"/>
            <a:ext cx="542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17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EBD74-0306-1243-BD61-BBF9878D1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000" y="2063999"/>
            <a:ext cx="8158547" cy="3921164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43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592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180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706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298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180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55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565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63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8E37C-F95E-404F-AE21-4463748DE5B4}" type="datetimeFigureOut">
              <a:rPr lang="en-IE" smtClean="0"/>
              <a:t>20/08/2025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8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C0804-7CCC-8B40-8681-A8F92A141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79" y="2756724"/>
            <a:ext cx="6477819" cy="3343134"/>
          </a:xfrm>
        </p:spPr>
        <p:txBody>
          <a:bodyPr/>
          <a:lstStyle/>
          <a:p>
            <a:r>
              <a:rPr lang="en-IE" altLang="en-US" sz="3600" i="1" dirty="0"/>
              <a:t>Empower: Menopause &amp; Cancer Survivorship Programme </a:t>
            </a:r>
          </a:p>
          <a:p>
            <a:endParaRPr lang="en-IE" altLang="en-US" sz="3600" i="1" dirty="0"/>
          </a:p>
          <a:p>
            <a:r>
              <a:rPr lang="en-IE" altLang="en-US" sz="3600" i="1" dirty="0"/>
              <a:t>Session 7: Integration Session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1C6E67-7C90-7940-B4C9-053459ABC12E}"/>
              </a:ext>
            </a:extLst>
          </p:cNvPr>
          <p:cNvSpPr/>
          <p:nvPr/>
        </p:nvSpPr>
        <p:spPr>
          <a:xfrm>
            <a:off x="6988320" y="1197023"/>
            <a:ext cx="4320001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94" y="2848223"/>
            <a:ext cx="3848759" cy="10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7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3E9F-937E-5CC8-D833-FAE170B5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28F35-5B4F-A347-061D-254873CEEDC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C4841-0C69-7A11-0BF3-A3D942496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313" y="2905246"/>
            <a:ext cx="7333836" cy="3727048"/>
          </a:xfrm>
        </p:spPr>
        <p:txBody>
          <a:bodyPr>
            <a:noAutofit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18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losses arising from menopause and cancer: physical changes, loss of fertility, loss of a sense of self, loss of youthfulness, etc.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reframe some of these losses and be more compassionate towards self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Some of the difficulties of cancer-related menopause: Increased distress, fertility concerns, sexual changes.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IE" sz="1800" dirty="0">
                <a:ea typeface="Calibri" panose="020F0502020204030204" pitchFamily="34" charset="0"/>
              </a:rPr>
              <a:t>How we can understand ourselves and what can help – finding meaning, sharing stories, reconnecting with self (journalling, ritual)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97C25-17F6-C301-1626-52B0A74B5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FIVE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0DB80-CEA5-C244-B3A3-5E86760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90" y="4328931"/>
            <a:ext cx="3445181" cy="1934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C996D-B613-96D7-57EB-68C7FF1EAB40}"/>
              </a:ext>
            </a:extLst>
          </p:cNvPr>
          <p:cNvSpPr txBox="1"/>
          <p:nvPr/>
        </p:nvSpPr>
        <p:spPr>
          <a:xfrm>
            <a:off x="4424032" y="1739929"/>
            <a:ext cx="70233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spc="-40" dirty="0">
                <a:solidFill>
                  <a:srgbClr val="D10DCC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Losses Arising from Menopause &amp; Cancer</a:t>
            </a:r>
            <a:br>
              <a:rPr lang="en-IE" sz="2000" spc="-40" dirty="0"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by Dr Jessica Dailey, Counselling Psychologist</a:t>
            </a:r>
            <a:endParaRPr lang="en-IE" sz="2000" dirty="0"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9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E13C-AA6D-46AD-F807-719143A5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EED4A6-D631-DC21-162D-0F502B9981D9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F1BA5-6ED2-7D4F-0EFB-87A6D91C3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8769" y="3761772"/>
            <a:ext cx="7049259" cy="2430683"/>
          </a:xfrm>
        </p:spPr>
        <p:txBody>
          <a:bodyPr>
            <a:normAutofit fontScale="92500" lnSpcReduction="2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Explained/Invited Us: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The prevalence of sexual problems in society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 think about our relationship with our bodies, and with sexuality &amp; intimacy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Sexual Response Cycle and low desire.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S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olutions and ways to approach these issues  - </a:t>
            </a:r>
            <a:r>
              <a:rPr lang="en-IE" sz="1800" dirty="0">
                <a:ea typeface="Calibri" panose="020F0502020204030204" pitchFamily="34" charset="0"/>
              </a:rPr>
              <a:t> how to integrate intimacy into ones life/relationship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F8CD5-8DFF-49E7-C714-01E1C9A29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SIX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99C7-9F4B-A6ED-B1DA-FE0122DA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42" y="4134821"/>
            <a:ext cx="3655120" cy="2058326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106CFA4-8829-496C-5980-CCF6118F43E9}"/>
              </a:ext>
            </a:extLst>
          </p:cNvPr>
          <p:cNvSpPr txBox="1">
            <a:spLocks/>
          </p:cNvSpPr>
          <p:nvPr/>
        </p:nvSpPr>
        <p:spPr>
          <a:xfrm>
            <a:off x="4622912" y="2308822"/>
            <a:ext cx="6477209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0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Sexuality &amp; Intimacy</a:t>
            </a:r>
            <a:br>
              <a:rPr lang="en-GB" sz="20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 Yvonne O’Meara, Systemic Psychotherapist &amp; Psychosocial Oncologist</a:t>
            </a:r>
          </a:p>
        </p:txBody>
      </p:sp>
    </p:spTree>
    <p:extLst>
      <p:ext uri="{BB962C8B-B14F-4D97-AF65-F5344CB8AC3E}">
        <p14:creationId xmlns:p14="http://schemas.microsoft.com/office/powerpoint/2010/main" val="104285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7FC8-3E03-5CB6-A4DD-DEB4CA89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72BEC-B6C6-04D4-D2C5-9FDC081DB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8851" y="4039564"/>
            <a:ext cx="7286787" cy="1985877"/>
          </a:xfrm>
        </p:spPr>
        <p:txBody>
          <a:bodyPr>
            <a:normAutofit/>
          </a:bodyPr>
          <a:lstStyle/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b="1" spc="-65" dirty="0"/>
              <a:t>Reminder</a:t>
            </a:r>
            <a:r>
              <a:rPr lang="en-GB" sz="1800" spc="-65" dirty="0"/>
              <a:t>:</a:t>
            </a:r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spc="-65" dirty="0"/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spc="-65" dirty="0"/>
              <a:t>All the video presentations and slides along with many other resources are available on the Empower Programme </a:t>
            </a:r>
            <a:r>
              <a:rPr lang="en-GB" sz="1800" b="1" spc="-65" dirty="0"/>
              <a:t>Portal.</a:t>
            </a:r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b="1" spc="-65" dirty="0"/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spc="-6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9029B-0163-7A64-CBBE-A447DEE5C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PORTAL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6B1131-F425-2C26-34F4-12D6F44B10F2}"/>
              </a:ext>
            </a:extLst>
          </p:cNvPr>
          <p:cNvSpPr/>
          <p:nvPr/>
        </p:nvSpPr>
        <p:spPr>
          <a:xfrm>
            <a:off x="-1" y="1182254"/>
            <a:ext cx="1817225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6242E-14AC-6974-C69B-6CB345A6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04" b="11131"/>
          <a:stretch>
            <a:fillRect/>
          </a:stretch>
        </p:blipFill>
        <p:spPr>
          <a:xfrm>
            <a:off x="187124" y="2258164"/>
            <a:ext cx="3157959" cy="3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C3CC-7DA4-CEB6-9A6A-257F99E6E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871928-C183-6824-909C-7388F7986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2" y="3773347"/>
            <a:ext cx="7091611" cy="2467964"/>
          </a:xfrm>
        </p:spPr>
        <p:txBody>
          <a:bodyPr>
            <a:normAutofit/>
          </a:bodyPr>
          <a:lstStyle/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b="1" dirty="0"/>
              <a:t>Finally, please remember also…</a:t>
            </a:r>
          </a:p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dirty="0"/>
              <a:t>..while the Empower Programme is closing today, you can continue to connect with us through the various supports available in our centre.</a:t>
            </a:r>
          </a:p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2000" spc="-6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AAB27-3F52-C58B-EC9C-4705BD032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SUPPORTS AVAILABLE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0D31C-DB6F-512D-5761-F194B8B49F56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573D8-17D3-59D6-D6F9-22383DE5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9" y="3089479"/>
            <a:ext cx="3318076" cy="22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649CBA-F1E9-B669-74B5-805AC1F12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324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30BC-45EB-C34E-DB5D-86B60552E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AIM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6523" y="2210765"/>
            <a:ext cx="5070666" cy="3931686"/>
          </a:xfrm>
        </p:spPr>
        <p:txBody>
          <a:bodyPr>
            <a:noAutofit/>
          </a:bodyPr>
          <a:lstStyle/>
          <a:p>
            <a:pPr marL="241300" marR="330835" indent="-228600">
              <a:lnSpc>
                <a:spcPts val="27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spc="-100" dirty="0"/>
              <a:t>To</a:t>
            </a:r>
            <a:r>
              <a:rPr lang="en-GB" sz="1800" spc="-45" dirty="0"/>
              <a:t> </a:t>
            </a:r>
            <a:r>
              <a:rPr lang="en-GB" sz="1800" dirty="0"/>
              <a:t>help</a:t>
            </a:r>
            <a:r>
              <a:rPr lang="en-GB" sz="1800" spc="-75" dirty="0"/>
              <a:t> </a:t>
            </a:r>
            <a:r>
              <a:rPr lang="en-GB" sz="1800" dirty="0"/>
              <a:t>women</a:t>
            </a:r>
            <a:r>
              <a:rPr lang="en-GB" sz="1800" spc="-70" dirty="0"/>
              <a:t> </a:t>
            </a:r>
            <a:r>
              <a:rPr lang="en-GB" sz="1800" spc="-10" dirty="0"/>
              <a:t>manage the </a:t>
            </a:r>
            <a:r>
              <a:rPr lang="en-GB" sz="1800" dirty="0"/>
              <a:t>impact</a:t>
            </a:r>
            <a:r>
              <a:rPr lang="en-GB" sz="1800" spc="-60" dirty="0"/>
              <a:t> </a:t>
            </a:r>
            <a:r>
              <a:rPr lang="en-GB" sz="1800" dirty="0"/>
              <a:t>of</a:t>
            </a:r>
            <a:r>
              <a:rPr lang="en-GB" sz="1800" spc="-70" dirty="0"/>
              <a:t> </a:t>
            </a:r>
            <a:r>
              <a:rPr lang="en-GB" sz="1800" spc="-10" dirty="0"/>
              <a:t>disruptive</a:t>
            </a:r>
            <a:r>
              <a:rPr lang="en-GB" sz="1800" spc="-75" dirty="0"/>
              <a:t> m</a:t>
            </a:r>
            <a:r>
              <a:rPr lang="en-GB" sz="1800" dirty="0"/>
              <a:t>enopause</a:t>
            </a:r>
            <a:r>
              <a:rPr lang="en-GB" sz="1800" spc="-40" dirty="0"/>
              <a:t> </a:t>
            </a:r>
            <a:r>
              <a:rPr lang="en-GB" sz="1800" spc="-10" dirty="0"/>
              <a:t>following or alongside</a:t>
            </a:r>
            <a:r>
              <a:rPr lang="en-GB" sz="1800" spc="-70" dirty="0"/>
              <a:t> </a:t>
            </a:r>
            <a:r>
              <a:rPr lang="en-GB" sz="1800" dirty="0"/>
              <a:t>cancer</a:t>
            </a:r>
            <a:r>
              <a:rPr lang="en-GB" sz="1800" spc="-45" dirty="0"/>
              <a:t> </a:t>
            </a:r>
            <a:r>
              <a:rPr lang="en-GB" sz="1800" spc="-10" dirty="0"/>
              <a:t>treatment and/or surgery</a:t>
            </a:r>
            <a:endParaRPr lang="en-GB" sz="1800" dirty="0"/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To provide</a:t>
            </a:r>
            <a:r>
              <a:rPr lang="en-GB" sz="1800" spc="-85" dirty="0"/>
              <a:t> </a:t>
            </a:r>
            <a:r>
              <a:rPr lang="en-GB" sz="1800" dirty="0"/>
              <a:t>peer</a:t>
            </a:r>
            <a:r>
              <a:rPr lang="en-GB" sz="1800" spc="-70" dirty="0"/>
              <a:t> </a:t>
            </a:r>
            <a:r>
              <a:rPr lang="en-GB" sz="1800" dirty="0"/>
              <a:t>support</a:t>
            </a:r>
            <a:endParaRPr lang="en-GB" sz="1800" spc="-10" dirty="0"/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241300" algn="l"/>
              </a:tabLst>
            </a:pPr>
            <a:endParaRPr lang="en-GB" sz="1800" dirty="0"/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241300" algn="l"/>
              </a:tabLst>
            </a:pPr>
            <a:endParaRPr lang="en-GB" sz="1800" dirty="0"/>
          </a:p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Briefly recap the programme topics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Consider the learning and take aways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…and say goodbye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1E995-967D-243C-5B9E-0373DB958C53}"/>
              </a:ext>
            </a:extLst>
          </p:cNvPr>
          <p:cNvSpPr/>
          <p:nvPr/>
        </p:nvSpPr>
        <p:spPr>
          <a:xfrm>
            <a:off x="0" y="1182254"/>
            <a:ext cx="1915297" cy="5473189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F005E68D-392D-C373-6FF6-04FAC4AA132D}"/>
              </a:ext>
            </a:extLst>
          </p:cNvPr>
          <p:cNvSpPr/>
          <p:nvPr/>
        </p:nvSpPr>
        <p:spPr>
          <a:xfrm>
            <a:off x="244928" y="1437686"/>
            <a:ext cx="2543175" cy="2481162"/>
          </a:xfrm>
          <a:prstGeom prst="heart">
            <a:avLst/>
          </a:prstGeom>
          <a:solidFill>
            <a:srgbClr val="AE3078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5C45EA3-A83F-1F02-3735-8D1E0439AC57}"/>
              </a:ext>
            </a:extLst>
          </p:cNvPr>
          <p:cNvSpPr txBox="1">
            <a:spLocks/>
          </p:cNvSpPr>
          <p:nvPr/>
        </p:nvSpPr>
        <p:spPr>
          <a:xfrm>
            <a:off x="244928" y="1954153"/>
            <a:ext cx="2510518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E" sz="3200" dirty="0">
                <a:solidFill>
                  <a:schemeClr val="bg1"/>
                </a:solidFill>
              </a:rPr>
              <a:t>Aim</a:t>
            </a:r>
            <a:r>
              <a:rPr lang="en-IE" sz="3200" spc="-240" dirty="0">
                <a:solidFill>
                  <a:schemeClr val="bg1"/>
                </a:solidFill>
              </a:rPr>
              <a:t> of Programme was</a:t>
            </a:r>
            <a:r>
              <a:rPr lang="en-IE" sz="3200" spc="-4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4D706-746C-BCBE-E0C9-949126B163EB}"/>
              </a:ext>
            </a:extLst>
          </p:cNvPr>
          <p:cNvSpPr/>
          <p:nvPr/>
        </p:nvSpPr>
        <p:spPr>
          <a:xfrm>
            <a:off x="2874410" y="3918102"/>
            <a:ext cx="4826668" cy="45719"/>
          </a:xfrm>
          <a:prstGeom prst="rect">
            <a:avLst/>
          </a:prstGeom>
          <a:solidFill>
            <a:srgbClr val="AE3078"/>
          </a:solidFill>
          <a:ln>
            <a:solidFill>
              <a:srgbClr val="AE30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82FC157-41EF-8806-7E37-3DA4FD120198}"/>
              </a:ext>
            </a:extLst>
          </p:cNvPr>
          <p:cNvSpPr/>
          <p:nvPr/>
        </p:nvSpPr>
        <p:spPr>
          <a:xfrm>
            <a:off x="360412" y="3835400"/>
            <a:ext cx="2543175" cy="2481162"/>
          </a:xfrm>
          <a:prstGeom prst="heart">
            <a:avLst/>
          </a:prstGeom>
          <a:solidFill>
            <a:srgbClr val="AE3078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05332A4-47DD-EFC2-670E-D5A42BB6F6A0}"/>
              </a:ext>
            </a:extLst>
          </p:cNvPr>
          <p:cNvSpPr txBox="1">
            <a:spLocks/>
          </p:cNvSpPr>
          <p:nvPr/>
        </p:nvSpPr>
        <p:spPr>
          <a:xfrm>
            <a:off x="622233" y="4577447"/>
            <a:ext cx="2019531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E" sz="3200" dirty="0">
                <a:solidFill>
                  <a:schemeClr val="bg1"/>
                </a:solidFill>
              </a:rPr>
              <a:t>Aim</a:t>
            </a:r>
            <a:r>
              <a:rPr lang="en-IE" sz="3200" spc="-240" dirty="0">
                <a:solidFill>
                  <a:schemeClr val="bg1"/>
                </a:solidFill>
              </a:rPr>
              <a:t> of Today is </a:t>
            </a:r>
            <a:r>
              <a:rPr lang="en-IE" sz="3200" spc="-4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C39BD-127E-21C6-E114-C566C9D9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0" r="20256"/>
          <a:stretch>
            <a:fillRect/>
          </a:stretch>
        </p:blipFill>
        <p:spPr>
          <a:xfrm>
            <a:off x="7979498" y="1180761"/>
            <a:ext cx="4212502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B3F57-2EE0-A944-0621-268766305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PROGRAMME 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0DA5B-C4FF-9530-F030-D08A8CD016EC}"/>
              </a:ext>
            </a:extLst>
          </p:cNvPr>
          <p:cNvSpPr/>
          <p:nvPr/>
        </p:nvSpPr>
        <p:spPr>
          <a:xfrm>
            <a:off x="0" y="1182255"/>
            <a:ext cx="1915297" cy="5496338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718A6-2E50-A14C-9FB4-9985B39D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96" y="1185621"/>
            <a:ext cx="7017104" cy="549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EE0FD-BC72-5BEE-1DD5-F7ED24B77AB8}"/>
              </a:ext>
            </a:extLst>
          </p:cNvPr>
          <p:cNvSpPr txBox="1"/>
          <p:nvPr/>
        </p:nvSpPr>
        <p:spPr>
          <a:xfrm>
            <a:off x="2118168" y="1620457"/>
            <a:ext cx="20487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latin typeface="Arial" panose="020B0604020202020204" pitchFamily="34" charset="0"/>
                <a:cs typeface="Arial" panose="020B0604020202020204" pitchFamily="34" charset="0"/>
              </a:rPr>
              <a:t>Here is a reminder of each of the topics we have covered:</a:t>
            </a: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We will now recap briefly each topic to refresh your memory..</a:t>
            </a:r>
          </a:p>
        </p:txBody>
      </p:sp>
    </p:spTree>
    <p:extLst>
      <p:ext uri="{BB962C8B-B14F-4D97-AF65-F5344CB8AC3E}">
        <p14:creationId xmlns:p14="http://schemas.microsoft.com/office/powerpoint/2010/main" val="178802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69198-164B-A4FC-3031-4FA4875A1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1447" y="3518704"/>
            <a:ext cx="7164729" cy="263902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GB" sz="1800" b="1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Explained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cancer treatment can cause menopause-like symptoms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he physical and psychological symptoms of menopause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the medical profession know so far with regards to treatment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 be done to manage the symptoms of disruptive menopause 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9FBE-5B71-540D-8AD8-FFE55B7BB6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092EA-D2E0-2D1E-E185-42015915373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E2F72-B68A-0DF4-7B69-404756B4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7" y="3734746"/>
            <a:ext cx="3932261" cy="2206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9B7F7E-9DD5-4756-DAE8-564DF307DAA7}"/>
              </a:ext>
            </a:extLst>
          </p:cNvPr>
          <p:cNvSpPr txBox="1"/>
          <p:nvPr/>
        </p:nvSpPr>
        <p:spPr>
          <a:xfrm>
            <a:off x="4524489" y="2141211"/>
            <a:ext cx="6215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Expect &amp; Symptom Management </a:t>
            </a:r>
            <a:br>
              <a:rPr lang="en-GB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 Deirdre Lundy</a:t>
            </a:r>
          </a:p>
        </p:txBody>
      </p:sp>
    </p:spTree>
    <p:extLst>
      <p:ext uri="{BB962C8B-B14F-4D97-AF65-F5344CB8AC3E}">
        <p14:creationId xmlns:p14="http://schemas.microsoft.com/office/powerpoint/2010/main" val="102430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8138E-23D6-3785-ABB6-8A153EE61190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0BB6A-C31C-71F8-171F-1BEECB8F6D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8769" y="3310358"/>
            <a:ext cx="7049259" cy="2882097"/>
          </a:xfrm>
        </p:spPr>
        <p:txBody>
          <a:bodyPr>
            <a:normAutofit lnSpcReduction="1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cancer-related fatigue is and how it is caused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cancer-related fatigue impacts on daily activities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Strategies to manage cancer-related fatigue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importance of physical activity in managing cancer-related  fatigue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Tips to manage stress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A8E5-E377-8466-C3F1-9D0080BFCB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TWO – PART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3B754-1245-8495-B2C3-2E3300CC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8" y="4020126"/>
            <a:ext cx="3520229" cy="1980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73D41-DE86-F668-6317-97ABEB033EC6}"/>
              </a:ext>
            </a:extLst>
          </p:cNvPr>
          <p:cNvSpPr txBox="1"/>
          <p:nvPr/>
        </p:nvSpPr>
        <p:spPr>
          <a:xfrm>
            <a:off x="4653022" y="1901544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Fatigue</a:t>
            </a:r>
            <a:br>
              <a:rPr lang="en-IE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Deirdre Connolly, Occupational Therapist</a:t>
            </a:r>
          </a:p>
        </p:txBody>
      </p:sp>
    </p:spTree>
    <p:extLst>
      <p:ext uri="{BB962C8B-B14F-4D97-AF65-F5344CB8AC3E}">
        <p14:creationId xmlns:p14="http://schemas.microsoft.com/office/powerpoint/2010/main" val="209968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71E7-0974-94F2-5AC1-F9F24A8F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E841A7-AFD3-8726-BB09-DCFBBBBA6C2C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241ACA-8613-E210-D1CF-2F29269F7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502" y="4070493"/>
            <a:ext cx="7049259" cy="2430683"/>
          </a:xfrm>
        </p:spPr>
        <p:txBody>
          <a:bodyPr>
            <a:normAutofit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fontAlgn="base"/>
            <a:r>
              <a:rPr lang="en-IE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menopause &amp; cancer contribute to sleep disturbance and insomnia </a:t>
            </a:r>
          </a:p>
          <a:p>
            <a:pPr fontAlgn="base"/>
            <a:r>
              <a:rPr lang="en-IE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 be done to improve sleep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2AAF-6D42-39C8-90D8-F09F379E6B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TWO – PART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5D111-8BDB-F537-C2C3-5B358C46F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51" y="4070493"/>
            <a:ext cx="3688400" cy="207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71A7A-3888-D129-44AE-4243DC27CDC3}"/>
              </a:ext>
            </a:extLst>
          </p:cNvPr>
          <p:cNvSpPr txBox="1"/>
          <p:nvPr/>
        </p:nvSpPr>
        <p:spPr>
          <a:xfrm>
            <a:off x="4614441" y="2351782"/>
            <a:ext cx="6093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Sleep Disturbance</a:t>
            </a:r>
            <a:b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Dr Teresa Treacy, Clinical Research Fellow with UCD</a:t>
            </a:r>
            <a:endParaRPr lang="en-IE" sz="2000" dirty="0"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2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D2A2A-DE8B-A600-D6D0-458A859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3FF55F-1B8B-0B47-C66B-C1B8F1BC46F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49947-FB43-4CC7-F5C2-DE01E5A40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112" y="3591046"/>
            <a:ext cx="7738916" cy="2763455"/>
          </a:xfrm>
        </p:spPr>
        <p:txBody>
          <a:bodyPr>
            <a:normAutofit fontScale="70000" lnSpcReduction="20000"/>
          </a:bodyPr>
          <a:lstStyle/>
          <a:p>
            <a:pPr algn="just" rtl="0" fontAlgn="base">
              <a:buNone/>
            </a:pPr>
            <a:r>
              <a:rPr lang="en-GB" sz="26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6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cope with low mood, brain-fog, anxiety and stress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compassion is and why we need to be compassionate towards ourselves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negative self-talk triggers the threat response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importance of breathwork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manage difficult emotions </a:t>
            </a:r>
          </a:p>
          <a:p>
            <a:pPr marL="0" indent="0" fontAlgn="base">
              <a:buNone/>
            </a:pPr>
            <a:endParaRPr lang="en-IE" sz="18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4F7B7-ADC3-599C-F5C6-FE3EEAD16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THREE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FF94B-4AE2-F033-141C-23EC3EB29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22" y="3345953"/>
            <a:ext cx="2150950" cy="279678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7353A7-F80D-90B2-A556-A334AFCE1222}"/>
              </a:ext>
            </a:extLst>
          </p:cNvPr>
          <p:cNvSpPr txBox="1">
            <a:spLocks/>
          </p:cNvSpPr>
          <p:nvPr/>
        </p:nvSpPr>
        <p:spPr>
          <a:xfrm>
            <a:off x="4079112" y="2371447"/>
            <a:ext cx="67818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Mood, Brain-Fog, Anxiety &amp; Stress Management</a:t>
            </a:r>
            <a:br>
              <a:rPr lang="en-GB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 Sinead Lynch, Counselling Psychologist</a:t>
            </a:r>
          </a:p>
        </p:txBody>
      </p:sp>
    </p:spTree>
    <p:extLst>
      <p:ext uri="{BB962C8B-B14F-4D97-AF65-F5344CB8AC3E}">
        <p14:creationId xmlns:p14="http://schemas.microsoft.com/office/powerpoint/2010/main" val="271060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24B7-1E03-AA8F-3F4E-368BF1359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9AD6ED-E313-5444-E5D2-B50A3FF3A6A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5FF13-4820-7D17-45D1-AD391BAFC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0344" y="3429000"/>
            <a:ext cx="7049259" cy="2720409"/>
          </a:xfrm>
        </p:spPr>
        <p:txBody>
          <a:bodyPr>
            <a:normAutofit lnSpcReduction="1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symptoms of menopause and the evidence behind minimising symptoms through diet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chronic medical conditions that are associated with menopause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optimise diet to promote good health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Practical tips on how to implement dietary changes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2DE82-51E9-401C-AD64-671EF91A59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9988982" cy="780801"/>
          </a:xfrm>
        </p:spPr>
        <p:txBody>
          <a:bodyPr>
            <a:normAutofit/>
          </a:bodyPr>
          <a:lstStyle/>
          <a:p>
            <a:r>
              <a:rPr lang="en-IE" dirty="0"/>
              <a:t>SESSION FOUR – Lifestyle Supports - Part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32E11-B20B-7052-25B3-EF6CA5667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23" y="4020126"/>
            <a:ext cx="3596952" cy="2024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AAEFC-5105-3749-0845-72CEDD36CBAE}"/>
              </a:ext>
            </a:extLst>
          </p:cNvPr>
          <p:cNvSpPr txBox="1"/>
          <p:nvPr/>
        </p:nvSpPr>
        <p:spPr>
          <a:xfrm>
            <a:off x="4664597" y="2462166"/>
            <a:ext cx="62098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400" spc="-40" dirty="0" err="1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Nuitrition</a:t>
            </a:r>
            <a:br>
              <a:rPr lang="en-GB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Veronica McSharry, Oncology Dietician</a:t>
            </a:r>
          </a:p>
        </p:txBody>
      </p:sp>
    </p:spTree>
    <p:extLst>
      <p:ext uri="{BB962C8B-B14F-4D97-AF65-F5344CB8AC3E}">
        <p14:creationId xmlns:p14="http://schemas.microsoft.com/office/powerpoint/2010/main" val="112109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1E5F1-04CF-3745-1917-E7E545DA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E164C4-5C36-ED0B-3AC4-A92D7F89717F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B8EF8F-E817-892E-E02A-6D3BE2515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1530" y="3429000"/>
            <a:ext cx="7408074" cy="2720409"/>
          </a:xfrm>
        </p:spPr>
        <p:txBody>
          <a:bodyPr>
            <a:normAutofit fontScale="92500" lnSpcReduction="10000"/>
          </a:bodyPr>
          <a:lstStyle/>
          <a:p>
            <a:pPr algn="just" rtl="0" fontAlgn="base">
              <a:buNone/>
            </a:pPr>
            <a:r>
              <a:rPr lang="en-GB" sz="1900" dirty="0">
                <a:solidFill>
                  <a:srgbClr val="000000"/>
                </a:solidFill>
                <a:ea typeface="Calibri" panose="020F0502020204030204" pitchFamily="34" charset="0"/>
              </a:rPr>
              <a:t>Explained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important role exercise plays in the cancer treatment pathway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exercise can reduce some of the side effects of cancer and improve quality of life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Tips on how to get involved in exercise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community-based exercise programme: </a:t>
            </a:r>
            <a:r>
              <a:rPr lang="en-GB" sz="1900" b="0" i="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Exwell</a:t>
            </a: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Medical (exwell.ie).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71DB3-31A1-ED2A-1B0A-276CCAD5CD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9988982" cy="780801"/>
          </a:xfrm>
        </p:spPr>
        <p:txBody>
          <a:bodyPr>
            <a:normAutofit/>
          </a:bodyPr>
          <a:lstStyle/>
          <a:p>
            <a:r>
              <a:rPr lang="en-IE" dirty="0"/>
              <a:t>SESSION FOUR – Lifestyle Supports - Part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F518A-0EB5-F70A-C7C2-98291EEB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80" y="3796149"/>
            <a:ext cx="2347163" cy="235326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166E42B-69D4-2908-3CB6-4C454E7A7B23}"/>
              </a:ext>
            </a:extLst>
          </p:cNvPr>
          <p:cNvSpPr txBox="1">
            <a:spLocks/>
          </p:cNvSpPr>
          <p:nvPr/>
        </p:nvSpPr>
        <p:spPr>
          <a:xfrm>
            <a:off x="4421530" y="2391179"/>
            <a:ext cx="647298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800" spc="-40" dirty="0">
                <a:solidFill>
                  <a:srgbClr val="D10DCC"/>
                </a:solidFill>
              </a:rPr>
              <a:t>Exercise</a:t>
            </a:r>
            <a:br>
              <a:rPr lang="en-GB" sz="2800" b="1" spc="-40" dirty="0"/>
            </a:br>
            <a:r>
              <a:rPr lang="en-GB" sz="2400" spc="-40" dirty="0">
                <a:solidFill>
                  <a:srgbClr val="0070C0"/>
                </a:solidFill>
              </a:rPr>
              <a:t>by Dr Lisa </a:t>
            </a:r>
            <a:r>
              <a:rPr lang="en-GB" sz="2400" spc="-40" dirty="0" err="1">
                <a:solidFill>
                  <a:srgbClr val="0070C0"/>
                </a:solidFill>
              </a:rPr>
              <a:t>Loughney</a:t>
            </a:r>
            <a:r>
              <a:rPr lang="en-GB" sz="2400" spc="-40" dirty="0">
                <a:solidFill>
                  <a:srgbClr val="0070C0"/>
                </a:solidFill>
              </a:rPr>
              <a:t>, Clinical Exercise Physiologist</a:t>
            </a:r>
          </a:p>
        </p:txBody>
      </p:sp>
    </p:spTree>
    <p:extLst>
      <p:ext uri="{BB962C8B-B14F-4D97-AF65-F5344CB8AC3E}">
        <p14:creationId xmlns:p14="http://schemas.microsoft.com/office/powerpoint/2010/main" val="1738012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P PPT slide template 2022" id="{7C6066C2-ED06-466F-8D7C-58927BDF0648}" vid="{03A35290-00F0-4446-8B6F-6CAB42CE87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NCCP PPT slide template 2022</Template>
  <TotalTime>3334</TotalTime>
  <Words>629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Gillespie1</dc:creator>
  <cp:lastModifiedBy>Hannah Hynes</cp:lastModifiedBy>
  <cp:revision>39</cp:revision>
  <dcterms:created xsi:type="dcterms:W3CDTF">2023-08-31T07:59:03Z</dcterms:created>
  <dcterms:modified xsi:type="dcterms:W3CDTF">2025-08-20T09:37:43Z</dcterms:modified>
</cp:coreProperties>
</file>