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73" r:id="rId4"/>
    <p:sldId id="266" r:id="rId5"/>
    <p:sldId id="267" r:id="rId6"/>
    <p:sldId id="283" r:id="rId7"/>
    <p:sldId id="268" r:id="rId8"/>
    <p:sldId id="284" r:id="rId9"/>
    <p:sldId id="281" r:id="rId10"/>
    <p:sldId id="279" r:id="rId11"/>
    <p:sldId id="280" r:id="rId12"/>
    <p:sldId id="270" r:id="rId13"/>
    <p:sldId id="278" r:id="rId14"/>
    <p:sldId id="274" r:id="rId15"/>
    <p:sldId id="275" r:id="rId16"/>
    <p:sldId id="276" r:id="rId17"/>
    <p:sldId id="277" r:id="rId18"/>
  </p:sldIdLst>
  <p:sldSz cx="12192000" cy="6858000"/>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2D8A"/>
    <a:srgbClr val="FF6600"/>
    <a:srgbClr val="2C9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A708E37C-F95E-404F-AE21-4463748DE5B4}" type="datetimeFigureOut">
              <a:rPr lang="en-IE" smtClean="0"/>
              <a:t>20/08/2025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237729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708E37C-F95E-404F-AE21-4463748DE5B4}" type="datetimeFigureOut">
              <a:rPr lang="en-IE" smtClean="0"/>
              <a:t>20/08/2025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398358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708E37C-F95E-404F-AE21-4463748DE5B4}" type="datetimeFigureOut">
              <a:rPr lang="en-IE" smtClean="0"/>
              <a:t>20/08/2025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3515545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C718E-795A-3549-A4EB-086641A424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CDF9BBB2-C674-474E-93E6-764D688DF3FE}"/>
              </a:ext>
            </a:extLst>
          </p:cNvPr>
          <p:cNvSpPr>
            <a:spLocks noGrp="1"/>
          </p:cNvSpPr>
          <p:nvPr>
            <p:ph type="body" sz="quarter" idx="10"/>
          </p:nvPr>
        </p:nvSpPr>
        <p:spPr>
          <a:xfrm>
            <a:off x="1440000" y="3168000"/>
            <a:ext cx="5424000" cy="1219200"/>
          </a:xfrm>
        </p:spPr>
        <p:txBody>
          <a:bodyPr lIns="0" tIns="0" rIns="0" bIns="0">
            <a:noAutofit/>
          </a:bodyPr>
          <a:lstStyle>
            <a:lvl1pPr marL="0" indent="0">
              <a:buNone/>
              <a:defRPr sz="4400">
                <a:solidFill>
                  <a:schemeClr val="bg1"/>
                </a:solidFill>
                <a:latin typeface="Arial" panose="020B0604020202020204" pitchFamily="34" charset="0"/>
                <a:cs typeface="Arial" panose="020B0604020202020204" pitchFamily="34" charset="0"/>
              </a:defRPr>
            </a:lvl1pPr>
            <a:lvl2pPr marL="457189" indent="0">
              <a:buNone/>
              <a:defRPr sz="4400">
                <a:latin typeface="Arial" panose="020B0604020202020204" pitchFamily="34" charset="0"/>
                <a:cs typeface="Arial" panose="020B0604020202020204" pitchFamily="34" charset="0"/>
              </a:defRPr>
            </a:lvl2pPr>
            <a:lvl3pPr>
              <a:defRPr sz="4400">
                <a:latin typeface="Arial" panose="020B0604020202020204" pitchFamily="34" charset="0"/>
                <a:cs typeface="Arial" panose="020B0604020202020204" pitchFamily="34" charset="0"/>
              </a:defRPr>
            </a:lvl3pPr>
            <a:lvl4pPr>
              <a:defRPr sz="4400">
                <a:latin typeface="Arial" panose="020B0604020202020204" pitchFamily="34" charset="0"/>
                <a:cs typeface="Arial" panose="020B0604020202020204" pitchFamily="34" charset="0"/>
              </a:defRPr>
            </a:lvl4pPr>
            <a:lvl5pPr>
              <a:defRPr sz="44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64317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95EBD74-0306-1243-BD61-BBF9878D1E58}"/>
              </a:ext>
            </a:extLst>
          </p:cNvPr>
          <p:cNvSpPr>
            <a:spLocks noGrp="1"/>
          </p:cNvSpPr>
          <p:nvPr>
            <p:ph type="body" sz="quarter" idx="10"/>
          </p:nvPr>
        </p:nvSpPr>
        <p:spPr>
          <a:xfrm>
            <a:off x="1632000" y="2063999"/>
            <a:ext cx="8158547" cy="3921164"/>
          </a:xfrm>
        </p:spPr>
        <p:txBody>
          <a:bodyPr lIns="0" tIns="0" rIns="0" bIns="0">
            <a:normAutofit/>
          </a:bodyPr>
          <a:lstStyle>
            <a:lvl1pPr>
              <a:lnSpc>
                <a:spcPct val="120000"/>
              </a:lnSpc>
              <a:defRPr sz="1600">
                <a:latin typeface="Arial" panose="020B0604020202020204" pitchFamily="34" charset="0"/>
                <a:cs typeface="Arial" panose="020B0604020202020204" pitchFamily="34" charset="0"/>
              </a:defRPr>
            </a:lvl1pPr>
            <a:lvl2pPr>
              <a:lnSpc>
                <a:spcPct val="120000"/>
              </a:lnSpc>
              <a:defRPr sz="1600">
                <a:latin typeface="Arial" panose="020B0604020202020204" pitchFamily="34" charset="0"/>
                <a:cs typeface="Arial" panose="020B0604020202020204" pitchFamily="34" charset="0"/>
              </a:defRPr>
            </a:lvl2pPr>
            <a:lvl3pPr>
              <a:lnSpc>
                <a:spcPct val="120000"/>
              </a:lnSpc>
              <a:defRPr sz="1600">
                <a:latin typeface="Arial" panose="020B0604020202020204" pitchFamily="34" charset="0"/>
                <a:cs typeface="Arial" panose="020B0604020202020204" pitchFamily="34" charset="0"/>
              </a:defRPr>
            </a:lvl3pPr>
            <a:lvl4pPr>
              <a:lnSpc>
                <a:spcPct val="120000"/>
              </a:lnSpc>
              <a:defRPr sz="1600">
                <a:latin typeface="Arial" panose="020B0604020202020204" pitchFamily="34" charset="0"/>
                <a:cs typeface="Arial" panose="020B0604020202020204" pitchFamily="34" charset="0"/>
              </a:defRPr>
            </a:lvl4pPr>
            <a:lvl5pPr>
              <a:lnSpc>
                <a:spcPct val="120000"/>
              </a:lnSpc>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632000" y="401454"/>
            <a:ext cx="8158547" cy="780801"/>
          </a:xfrm>
        </p:spPr>
        <p:txBody>
          <a:bodyPr lIns="0" tIns="0" rIns="0" bIns="0">
            <a:normAutofit/>
          </a:bodyP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88243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708E37C-F95E-404F-AE21-4463748DE5B4}" type="datetimeFigureOut">
              <a:rPr lang="en-IE" smtClean="0"/>
              <a:t>20/08/2025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411592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08E37C-F95E-404F-AE21-4463748DE5B4}" type="datetimeFigureOut">
              <a:rPr lang="en-IE" smtClean="0"/>
              <a:t>20/08/2025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250180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A708E37C-F95E-404F-AE21-4463748DE5B4}" type="datetimeFigureOut">
              <a:rPr lang="en-IE" smtClean="0"/>
              <a:t>20/08/2025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286706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A708E37C-F95E-404F-AE21-4463748DE5B4}" type="datetimeFigureOut">
              <a:rPr lang="en-IE" smtClean="0"/>
              <a:t>20/08/2025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1522988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A708E37C-F95E-404F-AE21-4463748DE5B4}" type="datetimeFigureOut">
              <a:rPr lang="en-IE" smtClean="0"/>
              <a:t>20/08/2025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154180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8E37C-F95E-404F-AE21-4463748DE5B4}" type="datetimeFigureOut">
              <a:rPr lang="en-IE" smtClean="0"/>
              <a:t>20/08/2025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213755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08E37C-F95E-404F-AE21-4463748DE5B4}" type="datetimeFigureOut">
              <a:rPr lang="en-IE" smtClean="0"/>
              <a:t>20/08/2025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1715652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08E37C-F95E-404F-AE21-4463748DE5B4}" type="datetimeFigureOut">
              <a:rPr lang="en-IE" smtClean="0"/>
              <a:t>20/08/2025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136636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8E37C-F95E-404F-AE21-4463748DE5B4}" type="datetimeFigureOut">
              <a:rPr lang="en-IE" smtClean="0"/>
              <a:t>20/08/2025</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2CABA-CE96-4B03-8D0C-C70101E6F658}" type="slidenum">
              <a:rPr lang="en-IE" smtClean="0"/>
              <a:t>‹#›</a:t>
            </a:fld>
            <a:endParaRPr lang="en-IE"/>
          </a:p>
        </p:txBody>
      </p:sp>
    </p:spTree>
    <p:extLst>
      <p:ext uri="{BB962C8B-B14F-4D97-AF65-F5344CB8AC3E}">
        <p14:creationId xmlns:p14="http://schemas.microsoft.com/office/powerpoint/2010/main" val="3753983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9C0804-7CCC-8B40-8681-A8F92A14171E}"/>
              </a:ext>
            </a:extLst>
          </p:cNvPr>
          <p:cNvSpPr>
            <a:spLocks noGrp="1"/>
          </p:cNvSpPr>
          <p:nvPr>
            <p:ph type="body" sz="quarter" idx="10"/>
          </p:nvPr>
        </p:nvSpPr>
        <p:spPr>
          <a:xfrm>
            <a:off x="883680" y="2756724"/>
            <a:ext cx="6014832" cy="3331560"/>
          </a:xfrm>
        </p:spPr>
        <p:txBody>
          <a:bodyPr/>
          <a:lstStyle/>
          <a:p>
            <a:r>
              <a:rPr lang="en-IE" altLang="en-US" sz="3600" i="1" dirty="0"/>
              <a:t>Empower: Menopause &amp; Cancer Survivorship Programme Overview</a:t>
            </a:r>
          </a:p>
          <a:p>
            <a:endParaRPr lang="en-IE" altLang="en-US" sz="3600" i="1" dirty="0"/>
          </a:p>
          <a:p>
            <a:r>
              <a:rPr lang="en-IE" altLang="en-US" sz="3600" i="1" dirty="0"/>
              <a:t>Session Zero - Introduction</a:t>
            </a:r>
          </a:p>
          <a:p>
            <a:endParaRPr lang="en-US" dirty="0"/>
          </a:p>
        </p:txBody>
      </p:sp>
      <p:sp>
        <p:nvSpPr>
          <p:cNvPr id="3" name="Oval 2">
            <a:extLst>
              <a:ext uri="{FF2B5EF4-FFF2-40B4-BE49-F238E27FC236}">
                <a16:creationId xmlns:a16="http://schemas.microsoft.com/office/drawing/2014/main" id="{7A1C6E67-7C90-7940-B4C9-053459ABC12E}"/>
              </a:ext>
            </a:extLst>
          </p:cNvPr>
          <p:cNvSpPr/>
          <p:nvPr/>
        </p:nvSpPr>
        <p:spPr>
          <a:xfrm>
            <a:off x="6988320" y="1197023"/>
            <a:ext cx="4320001" cy="43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494" y="2848223"/>
            <a:ext cx="3848759" cy="10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075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9035B-3F79-9E96-2541-033F1E1992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7D8E9B5-E9AC-1279-C895-CE6C16398905}"/>
              </a:ext>
            </a:extLst>
          </p:cNvPr>
          <p:cNvSpPr>
            <a:spLocks noGrp="1"/>
          </p:cNvSpPr>
          <p:nvPr>
            <p:ph type="body" sz="quarter" idx="11"/>
          </p:nvPr>
        </p:nvSpPr>
        <p:spPr/>
        <p:txBody>
          <a:bodyPr>
            <a:normAutofit/>
          </a:bodyPr>
          <a:lstStyle/>
          <a:p>
            <a:r>
              <a:rPr lang="en-IE" dirty="0"/>
              <a:t>MY PERSONAL PLAN</a:t>
            </a:r>
          </a:p>
        </p:txBody>
      </p:sp>
      <p:sp>
        <p:nvSpPr>
          <p:cNvPr id="6" name="Rectangle 5">
            <a:extLst>
              <a:ext uri="{FF2B5EF4-FFF2-40B4-BE49-F238E27FC236}">
                <a16:creationId xmlns:a16="http://schemas.microsoft.com/office/drawing/2014/main" id="{8C385314-9AB9-BA96-6982-D6B06CA38214}"/>
              </a:ext>
            </a:extLst>
          </p:cNvPr>
          <p:cNvSpPr/>
          <p:nvPr/>
        </p:nvSpPr>
        <p:spPr>
          <a:xfrm>
            <a:off x="0" y="1182254"/>
            <a:ext cx="1915297" cy="547120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931681B1-15C8-2CC4-75C3-945B540ABC9E}"/>
              </a:ext>
            </a:extLst>
          </p:cNvPr>
          <p:cNvSpPr txBox="1"/>
          <p:nvPr/>
        </p:nvSpPr>
        <p:spPr>
          <a:xfrm>
            <a:off x="7692079" y="4783831"/>
            <a:ext cx="3408727" cy="1477328"/>
          </a:xfrm>
          <a:prstGeom prst="rect">
            <a:avLst/>
          </a:prstGeom>
          <a:noFill/>
        </p:spPr>
        <p:txBody>
          <a:bodyPr wrap="square" rtlCol="0">
            <a:spAutoFit/>
          </a:bodyPr>
          <a:lstStyle/>
          <a:p>
            <a:r>
              <a:rPr lang="en-IE" dirty="0">
                <a:latin typeface="Arial" panose="020B0604020202020204" pitchFamily="34" charset="0"/>
                <a:cs typeface="Arial" panose="020B0604020202020204" pitchFamily="34" charset="0"/>
              </a:rPr>
              <a:t>We encourage you to use your ‘</a:t>
            </a:r>
            <a:r>
              <a:rPr lang="en-IE" b="1" dirty="0">
                <a:latin typeface="Arial" panose="020B0604020202020204" pitchFamily="34" charset="0"/>
                <a:cs typeface="Arial" panose="020B0604020202020204" pitchFamily="34" charset="0"/>
              </a:rPr>
              <a:t>My</a:t>
            </a:r>
            <a:r>
              <a:rPr lang="en-IE" dirty="0">
                <a:latin typeface="Arial" panose="020B0604020202020204" pitchFamily="34" charset="0"/>
                <a:cs typeface="Arial" panose="020B0604020202020204" pitchFamily="34" charset="0"/>
              </a:rPr>
              <a:t> </a:t>
            </a:r>
            <a:r>
              <a:rPr lang="en-IE" b="1" dirty="0">
                <a:latin typeface="Arial" panose="020B0604020202020204" pitchFamily="34" charset="0"/>
                <a:cs typeface="Arial" panose="020B0604020202020204" pitchFamily="34" charset="0"/>
              </a:rPr>
              <a:t>Personal Plan’ </a:t>
            </a:r>
            <a:r>
              <a:rPr lang="en-IE" dirty="0">
                <a:latin typeface="Arial" panose="020B0604020202020204" pitchFamily="34" charset="0"/>
                <a:cs typeface="Arial" panose="020B0604020202020204" pitchFamily="34" charset="0"/>
              </a:rPr>
              <a:t>to take note of anything you learn that you might like to try throughout the programme.</a:t>
            </a:r>
          </a:p>
        </p:txBody>
      </p:sp>
      <p:pic>
        <p:nvPicPr>
          <p:cNvPr id="4" name="Picture 3">
            <a:extLst>
              <a:ext uri="{FF2B5EF4-FFF2-40B4-BE49-F238E27FC236}">
                <a16:creationId xmlns:a16="http://schemas.microsoft.com/office/drawing/2014/main" id="{6A6CDF21-ADD8-07CD-F1E0-6D61A8B6F534}"/>
              </a:ext>
            </a:extLst>
          </p:cNvPr>
          <p:cNvPicPr>
            <a:picLocks noChangeAspect="1"/>
          </p:cNvPicPr>
          <p:nvPr/>
        </p:nvPicPr>
        <p:blipFill>
          <a:blip r:embed="rId2"/>
          <a:stretch>
            <a:fillRect/>
          </a:stretch>
        </p:blipFill>
        <p:spPr>
          <a:xfrm>
            <a:off x="256784" y="1741151"/>
            <a:ext cx="6625279" cy="4715395"/>
          </a:xfrm>
          <a:prstGeom prst="rect">
            <a:avLst/>
          </a:prstGeom>
          <a:ln>
            <a:solidFill>
              <a:schemeClr val="accent1">
                <a:shade val="15000"/>
              </a:schemeClr>
            </a:solidFill>
          </a:ln>
        </p:spPr>
      </p:pic>
      <p:pic>
        <p:nvPicPr>
          <p:cNvPr id="7" name="Picture 6">
            <a:extLst>
              <a:ext uri="{FF2B5EF4-FFF2-40B4-BE49-F238E27FC236}">
                <a16:creationId xmlns:a16="http://schemas.microsoft.com/office/drawing/2014/main" id="{213A5CC7-9783-16BD-861E-923BD0F4E604}"/>
              </a:ext>
            </a:extLst>
          </p:cNvPr>
          <p:cNvPicPr>
            <a:picLocks noChangeAspect="1"/>
          </p:cNvPicPr>
          <p:nvPr/>
        </p:nvPicPr>
        <p:blipFill>
          <a:blip r:embed="rId3"/>
          <a:stretch>
            <a:fillRect/>
          </a:stretch>
        </p:blipFill>
        <p:spPr>
          <a:xfrm>
            <a:off x="7692079" y="1741151"/>
            <a:ext cx="2855495" cy="2855495"/>
          </a:xfrm>
          <a:prstGeom prst="rect">
            <a:avLst/>
          </a:prstGeom>
        </p:spPr>
      </p:pic>
    </p:spTree>
    <p:extLst>
      <p:ext uri="{BB962C8B-B14F-4D97-AF65-F5344CB8AC3E}">
        <p14:creationId xmlns:p14="http://schemas.microsoft.com/office/powerpoint/2010/main" val="938250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787F-5A6A-F3E8-D3B4-4266AEBC693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E919CF-B746-83A2-56F1-70433A7B44FF}"/>
              </a:ext>
            </a:extLst>
          </p:cNvPr>
          <p:cNvSpPr>
            <a:spLocks noGrp="1"/>
          </p:cNvSpPr>
          <p:nvPr>
            <p:ph type="body" sz="quarter" idx="10"/>
          </p:nvPr>
        </p:nvSpPr>
        <p:spPr>
          <a:xfrm>
            <a:off x="4490976" y="3669175"/>
            <a:ext cx="7379385" cy="2787370"/>
          </a:xfrm>
        </p:spPr>
        <p:txBody>
          <a:bodyPr>
            <a:normAutofit/>
          </a:bodyPr>
          <a:lstStyle/>
          <a:p>
            <a:pPr marL="241300" indent="-228600">
              <a:lnSpc>
                <a:spcPct val="100000"/>
              </a:lnSpc>
              <a:spcBef>
                <a:spcPts val="670"/>
              </a:spcBef>
              <a:buFont typeface="Arial"/>
              <a:buChar char="•"/>
              <a:tabLst>
                <a:tab pos="241300" algn="l"/>
              </a:tabLst>
            </a:pPr>
            <a:r>
              <a:rPr lang="en-GB" sz="1800" spc="-10" dirty="0"/>
              <a:t>Please ensure your phones are on silent or turned off</a:t>
            </a:r>
            <a:endParaRPr lang="en-GB" sz="1800" dirty="0"/>
          </a:p>
          <a:p>
            <a:pPr marL="241300" marR="43815" indent="-228600">
              <a:lnSpc>
                <a:spcPct val="90100"/>
              </a:lnSpc>
              <a:spcBef>
                <a:spcPts val="1005"/>
              </a:spcBef>
              <a:buFont typeface="Arial"/>
              <a:buChar char="•"/>
              <a:tabLst>
                <a:tab pos="241300" algn="l"/>
              </a:tabLst>
            </a:pPr>
            <a:r>
              <a:rPr lang="en-GB" sz="1800" dirty="0"/>
              <a:t>If</a:t>
            </a:r>
            <a:r>
              <a:rPr lang="en-GB" sz="1800" spc="-65" dirty="0"/>
              <a:t> </a:t>
            </a:r>
            <a:r>
              <a:rPr lang="en-GB" sz="1800" dirty="0"/>
              <a:t>you</a:t>
            </a:r>
            <a:r>
              <a:rPr lang="en-GB" sz="1800" spc="-60" dirty="0"/>
              <a:t> </a:t>
            </a:r>
            <a:r>
              <a:rPr lang="en-GB" sz="1800" dirty="0"/>
              <a:t>need</a:t>
            </a:r>
            <a:r>
              <a:rPr lang="en-GB" sz="1800" spc="-45" dirty="0"/>
              <a:t> </a:t>
            </a:r>
            <a:r>
              <a:rPr lang="en-GB" sz="1800" dirty="0"/>
              <a:t>to</a:t>
            </a:r>
            <a:r>
              <a:rPr lang="en-GB" sz="1800" spc="-55" dirty="0"/>
              <a:t> </a:t>
            </a:r>
            <a:r>
              <a:rPr lang="en-GB" sz="1800" dirty="0"/>
              <a:t>leave</a:t>
            </a:r>
            <a:r>
              <a:rPr lang="en-GB" sz="1800" spc="-50" dirty="0"/>
              <a:t> </a:t>
            </a:r>
            <a:r>
              <a:rPr lang="en-GB" sz="1800" dirty="0"/>
              <a:t>early</a:t>
            </a:r>
            <a:r>
              <a:rPr lang="en-GB" sz="1800" spc="-60" dirty="0"/>
              <a:t> </a:t>
            </a:r>
            <a:r>
              <a:rPr lang="en-GB" sz="1800" dirty="0"/>
              <a:t>or</a:t>
            </a:r>
            <a:r>
              <a:rPr lang="en-GB" sz="1800" spc="-50" dirty="0"/>
              <a:t> </a:t>
            </a:r>
            <a:r>
              <a:rPr lang="en-GB" sz="1800" dirty="0"/>
              <a:t>arrive</a:t>
            </a:r>
            <a:r>
              <a:rPr lang="en-GB" sz="1800" spc="-50" dirty="0"/>
              <a:t> </a:t>
            </a:r>
            <a:r>
              <a:rPr lang="en-GB" sz="1800" dirty="0"/>
              <a:t>late</a:t>
            </a:r>
            <a:r>
              <a:rPr lang="en-GB" sz="1800" spc="-50" dirty="0"/>
              <a:t> </a:t>
            </a:r>
            <a:r>
              <a:rPr lang="en-GB" sz="1800" dirty="0"/>
              <a:t>due</a:t>
            </a:r>
            <a:r>
              <a:rPr lang="en-GB" sz="1800" spc="-40" dirty="0"/>
              <a:t> </a:t>
            </a:r>
            <a:r>
              <a:rPr lang="en-GB" sz="1800" dirty="0"/>
              <a:t>to</a:t>
            </a:r>
            <a:r>
              <a:rPr lang="en-GB" sz="1800" spc="-55" dirty="0"/>
              <a:t> </a:t>
            </a:r>
            <a:r>
              <a:rPr lang="en-GB" sz="1800" spc="-10" dirty="0"/>
              <a:t>appointments</a:t>
            </a:r>
            <a:r>
              <a:rPr lang="en-GB" sz="1800" spc="-50" dirty="0"/>
              <a:t> </a:t>
            </a:r>
            <a:r>
              <a:rPr lang="en-GB" sz="1800" spc="-10" dirty="0"/>
              <a:t>that’s</a:t>
            </a:r>
            <a:r>
              <a:rPr lang="en-GB" sz="1800" spc="-50" dirty="0"/>
              <a:t> </a:t>
            </a:r>
            <a:r>
              <a:rPr lang="en-GB" sz="1800" dirty="0"/>
              <a:t>fine,</a:t>
            </a:r>
            <a:r>
              <a:rPr lang="en-GB" sz="1800" spc="-45" dirty="0"/>
              <a:t> </a:t>
            </a:r>
            <a:r>
              <a:rPr lang="en-GB" sz="1800" dirty="0"/>
              <a:t>but</a:t>
            </a:r>
            <a:r>
              <a:rPr lang="en-GB" sz="1800" spc="-55" dirty="0"/>
              <a:t> </a:t>
            </a:r>
            <a:r>
              <a:rPr lang="en-GB" sz="1800" spc="-25" dirty="0"/>
              <a:t>we </a:t>
            </a:r>
            <a:r>
              <a:rPr lang="en-GB" sz="1800" dirty="0"/>
              <a:t>cannot</a:t>
            </a:r>
            <a:r>
              <a:rPr lang="en-GB" sz="1800" spc="-60" dirty="0"/>
              <a:t> </a:t>
            </a:r>
            <a:r>
              <a:rPr lang="en-GB" sz="1800" dirty="0"/>
              <a:t>repeat</a:t>
            </a:r>
            <a:r>
              <a:rPr lang="en-GB" sz="1800" spc="-65" dirty="0"/>
              <a:t> </a:t>
            </a:r>
            <a:r>
              <a:rPr lang="en-GB" sz="1800" spc="-10" dirty="0"/>
              <a:t>content</a:t>
            </a:r>
            <a:r>
              <a:rPr lang="en-GB" sz="1800" spc="-50" dirty="0"/>
              <a:t> </a:t>
            </a:r>
            <a:r>
              <a:rPr lang="en-GB" sz="1800" dirty="0"/>
              <a:t>due</a:t>
            </a:r>
            <a:r>
              <a:rPr lang="en-GB" sz="1800" spc="-60" dirty="0"/>
              <a:t> </a:t>
            </a:r>
            <a:r>
              <a:rPr lang="en-GB" sz="1800" dirty="0"/>
              <a:t>to</a:t>
            </a:r>
            <a:r>
              <a:rPr lang="en-GB" sz="1800" spc="-70" dirty="0"/>
              <a:t> </a:t>
            </a:r>
            <a:r>
              <a:rPr lang="en-GB" sz="1800" dirty="0"/>
              <a:t>tight</a:t>
            </a:r>
            <a:r>
              <a:rPr lang="en-GB" sz="1800" spc="-65" dirty="0"/>
              <a:t> </a:t>
            </a:r>
            <a:r>
              <a:rPr lang="en-GB" sz="1800" dirty="0"/>
              <a:t>time</a:t>
            </a:r>
            <a:r>
              <a:rPr lang="en-GB" sz="1800" spc="-50" dirty="0"/>
              <a:t> </a:t>
            </a:r>
            <a:r>
              <a:rPr lang="en-GB" sz="1800" dirty="0"/>
              <a:t>for</a:t>
            </a:r>
            <a:r>
              <a:rPr lang="en-GB" sz="1800" spc="-60" dirty="0"/>
              <a:t> </a:t>
            </a:r>
            <a:r>
              <a:rPr lang="en-GB" sz="1800" dirty="0"/>
              <a:t>each</a:t>
            </a:r>
            <a:r>
              <a:rPr lang="en-GB" sz="1800" spc="-60" dirty="0"/>
              <a:t> </a:t>
            </a:r>
            <a:r>
              <a:rPr lang="en-GB" sz="1800" dirty="0"/>
              <a:t>session</a:t>
            </a:r>
            <a:r>
              <a:rPr lang="en-GB" sz="1800" spc="-65" dirty="0"/>
              <a:t> </a:t>
            </a:r>
          </a:p>
          <a:p>
            <a:pPr marL="241300" marR="43815" indent="-228600">
              <a:lnSpc>
                <a:spcPct val="90100"/>
              </a:lnSpc>
              <a:spcBef>
                <a:spcPts val="1005"/>
              </a:spcBef>
              <a:buFont typeface="Arial"/>
              <a:buChar char="•"/>
              <a:tabLst>
                <a:tab pos="241300" algn="l"/>
              </a:tabLst>
            </a:pPr>
            <a:r>
              <a:rPr lang="en-GB" sz="1800" spc="-65" dirty="0"/>
              <a:t>Please arrive on time, to enable a smooth introduction to the session.  </a:t>
            </a:r>
          </a:p>
          <a:p>
            <a:pPr marL="241300" marR="43815" indent="-228600">
              <a:lnSpc>
                <a:spcPct val="90100"/>
              </a:lnSpc>
              <a:spcBef>
                <a:spcPts val="1005"/>
              </a:spcBef>
              <a:buFont typeface="Arial"/>
              <a:buChar char="•"/>
              <a:tabLst>
                <a:tab pos="241300" algn="l"/>
              </a:tabLst>
            </a:pPr>
            <a:r>
              <a:rPr lang="en-GB" sz="1800" spc="-65" dirty="0"/>
              <a:t>Break time is 20-minutes, and we ask you return promptly.</a:t>
            </a:r>
          </a:p>
        </p:txBody>
      </p:sp>
      <p:sp>
        <p:nvSpPr>
          <p:cNvPr id="3" name="Text Placeholder 2">
            <a:extLst>
              <a:ext uri="{FF2B5EF4-FFF2-40B4-BE49-F238E27FC236}">
                <a16:creationId xmlns:a16="http://schemas.microsoft.com/office/drawing/2014/main" id="{DA6FA184-4A58-2562-2448-D706CDA7E3FE}"/>
              </a:ext>
            </a:extLst>
          </p:cNvPr>
          <p:cNvSpPr>
            <a:spLocks noGrp="1"/>
          </p:cNvSpPr>
          <p:nvPr>
            <p:ph type="body" sz="quarter" idx="11"/>
          </p:nvPr>
        </p:nvSpPr>
        <p:spPr/>
        <p:txBody>
          <a:bodyPr/>
          <a:lstStyle/>
          <a:p>
            <a:r>
              <a:rPr lang="en-IE" dirty="0"/>
              <a:t>HOUSEKEEPING -  In Person </a:t>
            </a:r>
          </a:p>
        </p:txBody>
      </p:sp>
      <p:sp>
        <p:nvSpPr>
          <p:cNvPr id="4" name="Rectangle 3">
            <a:extLst>
              <a:ext uri="{FF2B5EF4-FFF2-40B4-BE49-F238E27FC236}">
                <a16:creationId xmlns:a16="http://schemas.microsoft.com/office/drawing/2014/main" id="{B7581EAF-39CF-19E4-B48D-D5AB0E14D4D6}"/>
              </a:ext>
            </a:extLst>
          </p:cNvPr>
          <p:cNvSpPr/>
          <p:nvPr/>
        </p:nvSpPr>
        <p:spPr>
          <a:xfrm>
            <a:off x="-1" y="1182254"/>
            <a:ext cx="1817225"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id="{E4F4A45E-BC4B-68AE-3644-21B32DC6D971}"/>
              </a:ext>
            </a:extLst>
          </p:cNvPr>
          <p:cNvPicPr>
            <a:picLocks noChangeAspect="1"/>
          </p:cNvPicPr>
          <p:nvPr/>
        </p:nvPicPr>
        <p:blipFill>
          <a:blip r:embed="rId2"/>
          <a:srcRect l="24423" r="24179" b="9914"/>
          <a:stretch>
            <a:fillRect/>
          </a:stretch>
        </p:blipFill>
        <p:spPr>
          <a:xfrm>
            <a:off x="1932970" y="2382256"/>
            <a:ext cx="2152891" cy="3773348"/>
          </a:xfrm>
          <a:prstGeom prst="rect">
            <a:avLst/>
          </a:prstGeom>
        </p:spPr>
      </p:pic>
    </p:spTree>
    <p:extLst>
      <p:ext uri="{BB962C8B-B14F-4D97-AF65-F5344CB8AC3E}">
        <p14:creationId xmlns:p14="http://schemas.microsoft.com/office/powerpoint/2010/main" val="363648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EE378-358F-02FA-BFF8-ED6FD6566665}"/>
              </a:ext>
            </a:extLst>
          </p:cNvPr>
          <p:cNvSpPr>
            <a:spLocks noGrp="1"/>
          </p:cNvSpPr>
          <p:nvPr>
            <p:ph type="body" sz="quarter" idx="10"/>
          </p:nvPr>
        </p:nvSpPr>
        <p:spPr>
          <a:xfrm>
            <a:off x="4595148" y="2891616"/>
            <a:ext cx="7414109" cy="3667047"/>
          </a:xfrm>
        </p:spPr>
        <p:txBody>
          <a:bodyPr>
            <a:normAutofit/>
          </a:bodyPr>
          <a:lstStyle/>
          <a:p>
            <a:pPr marL="241300" indent="-228600">
              <a:lnSpc>
                <a:spcPct val="150000"/>
              </a:lnSpc>
              <a:spcBef>
                <a:spcPts val="0"/>
              </a:spcBef>
              <a:buFont typeface="Arial"/>
              <a:buChar char="•"/>
              <a:tabLst>
                <a:tab pos="241300" algn="l"/>
              </a:tabLst>
            </a:pPr>
            <a:r>
              <a:rPr lang="en-GB" sz="1800" dirty="0"/>
              <a:t>Please</a:t>
            </a:r>
            <a:r>
              <a:rPr lang="en-GB" sz="1800" spc="-50" dirty="0"/>
              <a:t> </a:t>
            </a:r>
            <a:r>
              <a:rPr lang="en-GB" sz="1800" dirty="0"/>
              <a:t>have</a:t>
            </a:r>
            <a:r>
              <a:rPr lang="en-GB" sz="1800" spc="-60" dirty="0"/>
              <a:t> </a:t>
            </a:r>
            <a:r>
              <a:rPr lang="en-GB" sz="1800" dirty="0"/>
              <a:t>your</a:t>
            </a:r>
            <a:r>
              <a:rPr lang="en-GB" sz="1800" spc="-65" dirty="0"/>
              <a:t> </a:t>
            </a:r>
            <a:r>
              <a:rPr lang="en-GB" sz="1800" dirty="0"/>
              <a:t>own (full)</a:t>
            </a:r>
            <a:r>
              <a:rPr lang="en-GB" sz="1800" spc="-65" dirty="0"/>
              <a:t> </a:t>
            </a:r>
            <a:r>
              <a:rPr lang="en-GB" sz="1800" dirty="0"/>
              <a:t>name</a:t>
            </a:r>
            <a:r>
              <a:rPr lang="en-GB" sz="1800" spc="-45" dirty="0"/>
              <a:t> </a:t>
            </a:r>
            <a:r>
              <a:rPr lang="en-GB" sz="1800" dirty="0"/>
              <a:t>on</a:t>
            </a:r>
            <a:r>
              <a:rPr lang="en-GB" sz="1800" spc="-65" dirty="0"/>
              <a:t> </a:t>
            </a:r>
            <a:r>
              <a:rPr lang="en-GB" sz="1800" spc="-10" dirty="0"/>
              <a:t>screen</a:t>
            </a:r>
          </a:p>
          <a:p>
            <a:pPr marL="241300" indent="-228600">
              <a:lnSpc>
                <a:spcPct val="150000"/>
              </a:lnSpc>
              <a:spcBef>
                <a:spcPts val="0"/>
              </a:spcBef>
              <a:buFont typeface="Arial"/>
              <a:buChar char="•"/>
              <a:tabLst>
                <a:tab pos="241300" algn="l"/>
              </a:tabLst>
            </a:pPr>
            <a:r>
              <a:rPr lang="en-GB" sz="1800" spc="-10" dirty="0"/>
              <a:t>Please ensure you are on mute during the video</a:t>
            </a:r>
          </a:p>
          <a:p>
            <a:pPr marL="241300" indent="-228600">
              <a:lnSpc>
                <a:spcPct val="100000"/>
              </a:lnSpc>
              <a:spcBef>
                <a:spcPts val="0"/>
              </a:spcBef>
              <a:spcAft>
                <a:spcPts val="600"/>
              </a:spcAft>
              <a:buFont typeface="Arial"/>
              <a:buChar char="•"/>
              <a:tabLst>
                <a:tab pos="241300" algn="l"/>
              </a:tabLst>
            </a:pPr>
            <a:r>
              <a:rPr lang="en-GB" sz="1800" spc="-10" dirty="0"/>
              <a:t>Please have your camera on during the peer support element/group discussion as this helps us to connect with each other.</a:t>
            </a:r>
          </a:p>
          <a:p>
            <a:pPr marL="241300" indent="-228600">
              <a:lnSpc>
                <a:spcPct val="150000"/>
              </a:lnSpc>
              <a:spcBef>
                <a:spcPts val="0"/>
              </a:spcBef>
              <a:buFont typeface="Arial"/>
              <a:buChar char="•"/>
              <a:tabLst>
                <a:tab pos="241300" algn="l"/>
              </a:tabLst>
            </a:pPr>
            <a:r>
              <a:rPr lang="en-GB" sz="1800" spc="-10" dirty="0"/>
              <a:t>Please ensure your phone is on silent or turned off</a:t>
            </a:r>
            <a:endParaRPr lang="en-GB" sz="1800" dirty="0"/>
          </a:p>
          <a:p>
            <a:pPr marL="241300" marR="43815" indent="-228600">
              <a:lnSpc>
                <a:spcPct val="100000"/>
              </a:lnSpc>
              <a:spcBef>
                <a:spcPts val="0"/>
              </a:spcBef>
              <a:buFont typeface="Arial"/>
              <a:buChar char="•"/>
              <a:tabLst>
                <a:tab pos="241300" algn="l"/>
              </a:tabLst>
            </a:pPr>
            <a:r>
              <a:rPr lang="en-GB" sz="1800" dirty="0"/>
              <a:t>If</a:t>
            </a:r>
            <a:r>
              <a:rPr lang="en-GB" sz="1800" spc="-65" dirty="0"/>
              <a:t> </a:t>
            </a:r>
            <a:r>
              <a:rPr lang="en-GB" sz="1800" dirty="0"/>
              <a:t>you</a:t>
            </a:r>
            <a:r>
              <a:rPr lang="en-GB" sz="1800" spc="-60" dirty="0"/>
              <a:t> </a:t>
            </a:r>
            <a:r>
              <a:rPr lang="en-GB" sz="1800" dirty="0"/>
              <a:t>need</a:t>
            </a:r>
            <a:r>
              <a:rPr lang="en-GB" sz="1800" spc="-45" dirty="0"/>
              <a:t> </a:t>
            </a:r>
            <a:r>
              <a:rPr lang="en-GB" sz="1800" dirty="0"/>
              <a:t>to</a:t>
            </a:r>
            <a:r>
              <a:rPr lang="en-GB" sz="1800" spc="-55" dirty="0"/>
              <a:t> </a:t>
            </a:r>
            <a:r>
              <a:rPr lang="en-GB" sz="1800" dirty="0"/>
              <a:t>leave</a:t>
            </a:r>
            <a:r>
              <a:rPr lang="en-GB" sz="1800" spc="-50" dirty="0"/>
              <a:t> </a:t>
            </a:r>
            <a:r>
              <a:rPr lang="en-GB" sz="1800" dirty="0"/>
              <a:t>early</a:t>
            </a:r>
            <a:r>
              <a:rPr lang="en-GB" sz="1800" spc="-60" dirty="0"/>
              <a:t> </a:t>
            </a:r>
            <a:r>
              <a:rPr lang="en-GB" sz="1800" dirty="0"/>
              <a:t>or</a:t>
            </a:r>
            <a:r>
              <a:rPr lang="en-GB" sz="1800" spc="-50" dirty="0"/>
              <a:t> </a:t>
            </a:r>
            <a:r>
              <a:rPr lang="en-GB" sz="1800" dirty="0"/>
              <a:t>arrive</a:t>
            </a:r>
            <a:r>
              <a:rPr lang="en-GB" sz="1800" spc="-50" dirty="0"/>
              <a:t> </a:t>
            </a:r>
            <a:r>
              <a:rPr lang="en-GB" sz="1800" dirty="0"/>
              <a:t>late</a:t>
            </a:r>
            <a:r>
              <a:rPr lang="en-GB" sz="1800" spc="-50" dirty="0"/>
              <a:t> </a:t>
            </a:r>
            <a:r>
              <a:rPr lang="en-GB" sz="1800" dirty="0"/>
              <a:t>due</a:t>
            </a:r>
            <a:r>
              <a:rPr lang="en-GB" sz="1800" spc="-40" dirty="0"/>
              <a:t> </a:t>
            </a:r>
            <a:r>
              <a:rPr lang="en-GB" sz="1800" dirty="0"/>
              <a:t>to</a:t>
            </a:r>
            <a:r>
              <a:rPr lang="en-GB" sz="1800" spc="-55" dirty="0"/>
              <a:t> </a:t>
            </a:r>
            <a:r>
              <a:rPr lang="en-GB" sz="1800" spc="-10" dirty="0"/>
              <a:t>appointments</a:t>
            </a:r>
            <a:r>
              <a:rPr lang="en-GB" sz="1800" spc="-50" dirty="0"/>
              <a:t> </a:t>
            </a:r>
            <a:r>
              <a:rPr lang="en-GB" sz="1800" spc="-10" dirty="0"/>
              <a:t>that’s</a:t>
            </a:r>
            <a:r>
              <a:rPr lang="en-GB" sz="1800" spc="-50" dirty="0"/>
              <a:t> </a:t>
            </a:r>
            <a:r>
              <a:rPr lang="en-GB" sz="1800" dirty="0"/>
              <a:t>fine,</a:t>
            </a:r>
            <a:r>
              <a:rPr lang="en-GB" sz="1800" spc="-45" dirty="0"/>
              <a:t> </a:t>
            </a:r>
            <a:r>
              <a:rPr lang="en-GB" sz="1800" dirty="0"/>
              <a:t>but</a:t>
            </a:r>
            <a:r>
              <a:rPr lang="en-GB" sz="1800" spc="-55" dirty="0"/>
              <a:t> </a:t>
            </a:r>
            <a:r>
              <a:rPr lang="en-GB" sz="1800" spc="-25" dirty="0"/>
              <a:t>we </a:t>
            </a:r>
            <a:r>
              <a:rPr lang="en-GB" sz="1800" dirty="0"/>
              <a:t>cannot</a:t>
            </a:r>
            <a:r>
              <a:rPr lang="en-GB" sz="1800" spc="-60" dirty="0"/>
              <a:t> </a:t>
            </a:r>
            <a:r>
              <a:rPr lang="en-GB" sz="1800" dirty="0"/>
              <a:t>repeat</a:t>
            </a:r>
            <a:r>
              <a:rPr lang="en-GB" sz="1800" spc="-65" dirty="0"/>
              <a:t> </a:t>
            </a:r>
            <a:r>
              <a:rPr lang="en-GB" sz="1800" spc="-10" dirty="0"/>
              <a:t>content</a:t>
            </a:r>
            <a:r>
              <a:rPr lang="en-GB" sz="1800" spc="-50" dirty="0"/>
              <a:t> </a:t>
            </a:r>
            <a:r>
              <a:rPr lang="en-GB" sz="1800" dirty="0"/>
              <a:t>due</a:t>
            </a:r>
            <a:r>
              <a:rPr lang="en-GB" sz="1800" spc="-60" dirty="0"/>
              <a:t> </a:t>
            </a:r>
            <a:r>
              <a:rPr lang="en-GB" sz="1800" dirty="0"/>
              <a:t>to</a:t>
            </a:r>
            <a:r>
              <a:rPr lang="en-GB" sz="1800" spc="-70" dirty="0"/>
              <a:t> </a:t>
            </a:r>
            <a:r>
              <a:rPr lang="en-GB" sz="1800" dirty="0"/>
              <a:t>tight</a:t>
            </a:r>
            <a:r>
              <a:rPr lang="en-GB" sz="1800" spc="-65" dirty="0"/>
              <a:t> </a:t>
            </a:r>
            <a:r>
              <a:rPr lang="en-GB" sz="1800" dirty="0"/>
              <a:t>time</a:t>
            </a:r>
            <a:r>
              <a:rPr lang="en-GB" sz="1800" spc="-50" dirty="0"/>
              <a:t> </a:t>
            </a:r>
            <a:r>
              <a:rPr lang="en-GB" sz="1800" dirty="0"/>
              <a:t>for</a:t>
            </a:r>
            <a:r>
              <a:rPr lang="en-GB" sz="1800" spc="-60" dirty="0"/>
              <a:t> </a:t>
            </a:r>
            <a:r>
              <a:rPr lang="en-GB" sz="1800" dirty="0"/>
              <a:t>each</a:t>
            </a:r>
            <a:r>
              <a:rPr lang="en-GB" sz="1800" spc="-60" dirty="0"/>
              <a:t> </a:t>
            </a:r>
            <a:r>
              <a:rPr lang="en-GB" sz="1800" dirty="0"/>
              <a:t>session</a:t>
            </a:r>
            <a:r>
              <a:rPr lang="en-GB" sz="1800" spc="-65" dirty="0"/>
              <a:t> </a:t>
            </a:r>
          </a:p>
          <a:p>
            <a:pPr marL="241300" marR="43815" indent="-228600">
              <a:lnSpc>
                <a:spcPct val="150000"/>
              </a:lnSpc>
              <a:spcBef>
                <a:spcPts val="0"/>
              </a:spcBef>
              <a:buFont typeface="Arial"/>
              <a:buChar char="•"/>
              <a:tabLst>
                <a:tab pos="241300" algn="l"/>
              </a:tabLst>
            </a:pPr>
            <a:r>
              <a:rPr lang="en-GB" sz="1800" spc="-65" dirty="0"/>
              <a:t>Please arrive on time, to enable a smooth introduction to the session.</a:t>
            </a:r>
          </a:p>
        </p:txBody>
      </p:sp>
      <p:sp>
        <p:nvSpPr>
          <p:cNvPr id="3" name="Text Placeholder 2">
            <a:extLst>
              <a:ext uri="{FF2B5EF4-FFF2-40B4-BE49-F238E27FC236}">
                <a16:creationId xmlns:a16="http://schemas.microsoft.com/office/drawing/2014/main" id="{AED0952B-6987-23EE-DCE8-DCA726CABD0E}"/>
              </a:ext>
            </a:extLst>
          </p:cNvPr>
          <p:cNvSpPr>
            <a:spLocks noGrp="1"/>
          </p:cNvSpPr>
          <p:nvPr>
            <p:ph type="body" sz="quarter" idx="11"/>
          </p:nvPr>
        </p:nvSpPr>
        <p:spPr/>
        <p:txBody>
          <a:bodyPr/>
          <a:lstStyle/>
          <a:p>
            <a:r>
              <a:rPr lang="en-IE" dirty="0"/>
              <a:t>HOUSE KEEPING - Online </a:t>
            </a:r>
          </a:p>
        </p:txBody>
      </p:sp>
      <p:sp>
        <p:nvSpPr>
          <p:cNvPr id="4" name="Rectangle 3">
            <a:extLst>
              <a:ext uri="{FF2B5EF4-FFF2-40B4-BE49-F238E27FC236}">
                <a16:creationId xmlns:a16="http://schemas.microsoft.com/office/drawing/2014/main" id="{256D2B95-719E-C416-4627-63C028A08FC4}"/>
              </a:ext>
            </a:extLst>
          </p:cNvPr>
          <p:cNvSpPr/>
          <p:nvPr/>
        </p:nvSpPr>
        <p:spPr>
          <a:xfrm>
            <a:off x="-1" y="1182254"/>
            <a:ext cx="1817225"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id="{00B78F01-5B26-75BD-6FFD-A6F0AE9ACAD9}"/>
              </a:ext>
            </a:extLst>
          </p:cNvPr>
          <p:cNvPicPr>
            <a:picLocks noChangeAspect="1"/>
          </p:cNvPicPr>
          <p:nvPr/>
        </p:nvPicPr>
        <p:blipFill>
          <a:blip r:embed="rId2"/>
          <a:stretch>
            <a:fillRect/>
          </a:stretch>
        </p:blipFill>
        <p:spPr>
          <a:xfrm>
            <a:off x="81023" y="2891616"/>
            <a:ext cx="4172837" cy="3028567"/>
          </a:xfrm>
          <a:prstGeom prst="rect">
            <a:avLst/>
          </a:prstGeom>
        </p:spPr>
      </p:pic>
    </p:spTree>
    <p:extLst>
      <p:ext uri="{BB962C8B-B14F-4D97-AF65-F5344CB8AC3E}">
        <p14:creationId xmlns:p14="http://schemas.microsoft.com/office/powerpoint/2010/main" val="191200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F7FC8-3E03-5CB6-A4DD-DEB4CA8902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872BEC-B6C6-04D4-D2C5-9FDC081DB78A}"/>
              </a:ext>
            </a:extLst>
          </p:cNvPr>
          <p:cNvSpPr>
            <a:spLocks noGrp="1"/>
          </p:cNvSpPr>
          <p:nvPr>
            <p:ph type="body" sz="quarter" idx="10"/>
          </p:nvPr>
        </p:nvSpPr>
        <p:spPr>
          <a:xfrm>
            <a:off x="3333509" y="2685327"/>
            <a:ext cx="8502129" cy="3340115"/>
          </a:xfrm>
        </p:spPr>
        <p:txBody>
          <a:bodyPr>
            <a:normAutofit/>
          </a:bodyPr>
          <a:lstStyle/>
          <a:p>
            <a:pPr marL="298450" marR="381000" indent="-285750">
              <a:lnSpc>
                <a:spcPts val="2700"/>
              </a:lnSpc>
              <a:spcBef>
                <a:spcPts val="434"/>
              </a:spcBef>
              <a:tabLst>
                <a:tab pos="241300" algn="l"/>
              </a:tabLst>
            </a:pPr>
            <a:r>
              <a:rPr lang="en-GB" sz="1800" dirty="0"/>
              <a:t>Following each session, you will be given access to each of the videos and presentation slides along with many other resources which you can access in you own time via a portal.</a:t>
            </a:r>
          </a:p>
          <a:p>
            <a:pPr marL="298450" marR="381000" indent="-285750">
              <a:lnSpc>
                <a:spcPts val="2700"/>
              </a:lnSpc>
              <a:spcBef>
                <a:spcPts val="434"/>
              </a:spcBef>
              <a:tabLst>
                <a:tab pos="241300" algn="l"/>
              </a:tabLst>
            </a:pPr>
            <a:r>
              <a:rPr lang="en-GB" sz="1800" dirty="0"/>
              <a:t>Each new session is accessed via a unique link that will be sent to you each week. The password will remain the same throughout. </a:t>
            </a:r>
          </a:p>
          <a:p>
            <a:pPr marL="298450" marR="381000" indent="-285750">
              <a:lnSpc>
                <a:spcPts val="2700"/>
              </a:lnSpc>
              <a:spcBef>
                <a:spcPts val="434"/>
              </a:spcBef>
              <a:tabLst>
                <a:tab pos="241300" algn="l"/>
              </a:tabLst>
            </a:pPr>
            <a:r>
              <a:rPr lang="en-GB" sz="1800" dirty="0"/>
              <a:t>This step-by-step release allows you to focus on one session at a time while building on previous knowledge. </a:t>
            </a:r>
          </a:p>
          <a:p>
            <a:pPr marL="298450" marR="381000" indent="-285750">
              <a:lnSpc>
                <a:spcPts val="2700"/>
              </a:lnSpc>
              <a:spcBef>
                <a:spcPts val="434"/>
              </a:spcBef>
              <a:tabLst>
                <a:tab pos="241300" algn="l"/>
              </a:tabLst>
            </a:pPr>
            <a:r>
              <a:rPr lang="en-GB" sz="1800" dirty="0"/>
              <a:t>Please bookmark or save the link each time, as it will include access to all previously unlocked sessions</a:t>
            </a:r>
          </a:p>
          <a:p>
            <a:pPr marL="12700" marR="381000" indent="0">
              <a:lnSpc>
                <a:spcPts val="2700"/>
              </a:lnSpc>
              <a:spcBef>
                <a:spcPts val="434"/>
              </a:spcBef>
              <a:buNone/>
              <a:tabLst>
                <a:tab pos="241300" algn="l"/>
              </a:tabLst>
            </a:pPr>
            <a:endParaRPr lang="en-GB" sz="1800" spc="-65" dirty="0"/>
          </a:p>
        </p:txBody>
      </p:sp>
      <p:sp>
        <p:nvSpPr>
          <p:cNvPr id="3" name="Text Placeholder 2">
            <a:extLst>
              <a:ext uri="{FF2B5EF4-FFF2-40B4-BE49-F238E27FC236}">
                <a16:creationId xmlns:a16="http://schemas.microsoft.com/office/drawing/2014/main" id="{7429029B-0163-7A64-CBBE-A447DEE5C151}"/>
              </a:ext>
            </a:extLst>
          </p:cNvPr>
          <p:cNvSpPr>
            <a:spLocks noGrp="1"/>
          </p:cNvSpPr>
          <p:nvPr>
            <p:ph type="body" sz="quarter" idx="11"/>
          </p:nvPr>
        </p:nvSpPr>
        <p:spPr/>
        <p:txBody>
          <a:bodyPr/>
          <a:lstStyle/>
          <a:p>
            <a:r>
              <a:rPr lang="en-IE" dirty="0"/>
              <a:t>PORTAL</a:t>
            </a:r>
          </a:p>
        </p:txBody>
      </p:sp>
      <p:sp>
        <p:nvSpPr>
          <p:cNvPr id="4" name="Rectangle 3">
            <a:extLst>
              <a:ext uri="{FF2B5EF4-FFF2-40B4-BE49-F238E27FC236}">
                <a16:creationId xmlns:a16="http://schemas.microsoft.com/office/drawing/2014/main" id="{C66B1131-F425-2C26-34F4-12D6F44B10F2}"/>
              </a:ext>
            </a:extLst>
          </p:cNvPr>
          <p:cNvSpPr/>
          <p:nvPr/>
        </p:nvSpPr>
        <p:spPr>
          <a:xfrm>
            <a:off x="-1" y="1182254"/>
            <a:ext cx="1817225" cy="5507913"/>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88C6242E-14AC-6974-C69B-6CB345A661A2}"/>
              </a:ext>
            </a:extLst>
          </p:cNvPr>
          <p:cNvPicPr>
            <a:picLocks noChangeAspect="1"/>
          </p:cNvPicPr>
          <p:nvPr/>
        </p:nvPicPr>
        <p:blipFill>
          <a:blip r:embed="rId2"/>
          <a:stretch>
            <a:fillRect/>
          </a:stretch>
        </p:blipFill>
        <p:spPr>
          <a:xfrm>
            <a:off x="187125" y="2014813"/>
            <a:ext cx="2673752" cy="4010628"/>
          </a:xfrm>
          <a:prstGeom prst="rect">
            <a:avLst/>
          </a:prstGeom>
        </p:spPr>
      </p:pic>
    </p:spTree>
    <p:extLst>
      <p:ext uri="{BB962C8B-B14F-4D97-AF65-F5344CB8AC3E}">
        <p14:creationId xmlns:p14="http://schemas.microsoft.com/office/powerpoint/2010/main" val="3135806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7784F-F6E4-7FD9-894D-B6A1B10EA044}"/>
              </a:ext>
            </a:extLst>
          </p:cNvPr>
          <p:cNvSpPr>
            <a:spLocks noGrp="1"/>
          </p:cNvSpPr>
          <p:nvPr>
            <p:ph type="body" sz="quarter" idx="10"/>
          </p:nvPr>
        </p:nvSpPr>
        <p:spPr>
          <a:xfrm>
            <a:off x="4196080" y="1524000"/>
            <a:ext cx="8381363" cy="4932546"/>
          </a:xfrm>
        </p:spPr>
        <p:txBody>
          <a:bodyPr>
            <a:normAutofit fontScale="92500" lnSpcReduction="20000"/>
          </a:bodyPr>
          <a:lstStyle/>
          <a:p>
            <a:pPr marR="801370">
              <a:lnSpc>
                <a:spcPct val="100000"/>
              </a:lnSpc>
              <a:spcBef>
                <a:spcPts val="600"/>
              </a:spcBef>
              <a:buFont typeface="Wingdings" panose="05000000000000000000" pitchFamily="2" charset="2"/>
              <a:buChar char="v"/>
              <a:tabLst>
                <a:tab pos="241300" algn="l"/>
              </a:tabLst>
            </a:pPr>
            <a:r>
              <a:rPr lang="en-GB" sz="1900" dirty="0"/>
              <a:t>The peer support element aims to provide an open and safe environment, where you can come together to join in group discussions following each of the weekly sessions.</a:t>
            </a:r>
          </a:p>
          <a:p>
            <a:pPr marL="0" marR="801370" indent="0">
              <a:lnSpc>
                <a:spcPct val="100000"/>
              </a:lnSpc>
              <a:spcBef>
                <a:spcPts val="600"/>
              </a:spcBef>
              <a:buNone/>
              <a:tabLst>
                <a:tab pos="241300" algn="l"/>
              </a:tabLst>
            </a:pPr>
            <a:endParaRPr lang="en-GB" sz="1900" dirty="0"/>
          </a:p>
          <a:p>
            <a:pPr marR="801370">
              <a:lnSpc>
                <a:spcPct val="100000"/>
              </a:lnSpc>
              <a:spcBef>
                <a:spcPts val="600"/>
              </a:spcBef>
              <a:buFont typeface="Wingdings" panose="05000000000000000000" pitchFamily="2" charset="2"/>
              <a:buChar char="v"/>
              <a:tabLst>
                <a:tab pos="241300" algn="l"/>
              </a:tabLst>
            </a:pPr>
            <a:r>
              <a:rPr lang="en-GB" sz="1900" dirty="0"/>
              <a:t>It is a place for you to share experiences, feelings, and knowledge with the confidence that everything said is confidential.</a:t>
            </a:r>
          </a:p>
          <a:p>
            <a:pPr marR="801370">
              <a:lnSpc>
                <a:spcPct val="100000"/>
              </a:lnSpc>
              <a:spcBef>
                <a:spcPts val="600"/>
              </a:spcBef>
              <a:buFont typeface="Wingdings" panose="05000000000000000000" pitchFamily="2" charset="2"/>
              <a:buChar char="v"/>
              <a:tabLst>
                <a:tab pos="241300" algn="l"/>
              </a:tabLst>
            </a:pPr>
            <a:endParaRPr lang="en-GB" sz="1900" dirty="0"/>
          </a:p>
          <a:p>
            <a:pPr marR="801370">
              <a:lnSpc>
                <a:spcPct val="100000"/>
              </a:lnSpc>
              <a:spcBef>
                <a:spcPts val="600"/>
              </a:spcBef>
              <a:buFont typeface="Wingdings" panose="05000000000000000000" pitchFamily="2" charset="2"/>
              <a:buChar char="v"/>
              <a:tabLst>
                <a:tab pos="241300" algn="l"/>
              </a:tabLst>
            </a:pPr>
            <a:r>
              <a:rPr lang="en-GB" sz="1900" dirty="0"/>
              <a:t>A </a:t>
            </a:r>
            <a:r>
              <a:rPr lang="en-GB" sz="1900" b="1" dirty="0"/>
              <a:t>Code</a:t>
            </a:r>
            <a:r>
              <a:rPr lang="en-GB" sz="1900" b="1" spc="-55" dirty="0"/>
              <a:t> </a:t>
            </a:r>
            <a:r>
              <a:rPr lang="en-GB" sz="1900" b="1" dirty="0"/>
              <a:t>of</a:t>
            </a:r>
            <a:r>
              <a:rPr lang="en-GB" sz="1900" b="1" spc="-60" dirty="0"/>
              <a:t> </a:t>
            </a:r>
            <a:r>
              <a:rPr lang="en-GB" sz="1900" b="1" dirty="0"/>
              <a:t>conduct</a:t>
            </a:r>
            <a:r>
              <a:rPr lang="en-GB" sz="1900" b="1" spc="-40" dirty="0"/>
              <a:t> </a:t>
            </a:r>
            <a:r>
              <a:rPr lang="en-GB" sz="1900" dirty="0"/>
              <a:t>is</a:t>
            </a:r>
            <a:r>
              <a:rPr lang="en-GB" sz="1900" spc="-60" dirty="0"/>
              <a:t> provided and </a:t>
            </a:r>
            <a:r>
              <a:rPr lang="en-GB" sz="1900" spc="-60" dirty="0" err="1"/>
              <a:t>i</a:t>
            </a:r>
            <a:r>
              <a:rPr lang="en-IE" sz="1900" kern="100" dirty="0">
                <a:effectLst/>
                <a:ea typeface="Aptos" panose="020B0004020202020204" pitchFamily="34" charset="0"/>
              </a:rPr>
              <a:t>t is important that we respect and protect the safety, privacy, confidentiality, and the</a:t>
            </a:r>
            <a:r>
              <a:rPr lang="en-IE" sz="1900" kern="100" spc="-5" dirty="0">
                <a:effectLst/>
                <a:ea typeface="Aptos" panose="020B0004020202020204" pitchFamily="34" charset="0"/>
              </a:rPr>
              <a:t> </a:t>
            </a:r>
            <a:r>
              <a:rPr lang="en-IE" sz="1900" kern="100" dirty="0">
                <a:effectLst/>
                <a:ea typeface="Aptos" panose="020B0004020202020204" pitchFamily="34" charset="0"/>
              </a:rPr>
              <a:t>comfort of</a:t>
            </a:r>
            <a:r>
              <a:rPr lang="en-IE" sz="1900" kern="100" spc="-5" dirty="0">
                <a:effectLst/>
                <a:ea typeface="Aptos" panose="020B0004020202020204" pitchFamily="34" charset="0"/>
              </a:rPr>
              <a:t> </a:t>
            </a:r>
            <a:r>
              <a:rPr lang="en-IE" sz="1900" kern="100" dirty="0">
                <a:effectLst/>
                <a:ea typeface="Aptos" panose="020B0004020202020204" pitchFamily="34" charset="0"/>
              </a:rPr>
              <a:t>other participants, where personal</a:t>
            </a:r>
            <a:r>
              <a:rPr lang="en-IE" sz="1900" kern="100" spc="-35" dirty="0">
                <a:effectLst/>
                <a:ea typeface="Aptos" panose="020B0004020202020204" pitchFamily="34" charset="0"/>
              </a:rPr>
              <a:t> </a:t>
            </a:r>
            <a:r>
              <a:rPr lang="en-IE" sz="1900" kern="100" dirty="0">
                <a:effectLst/>
                <a:ea typeface="Aptos" panose="020B0004020202020204" pitchFamily="34" charset="0"/>
              </a:rPr>
              <a:t>stories</a:t>
            </a:r>
            <a:r>
              <a:rPr lang="en-IE" sz="1900" kern="100" spc="-30" dirty="0">
                <a:effectLst/>
                <a:ea typeface="Aptos" panose="020B0004020202020204" pitchFamily="34" charset="0"/>
              </a:rPr>
              <a:t> </a:t>
            </a:r>
            <a:r>
              <a:rPr lang="en-IE" sz="1900" kern="100" dirty="0">
                <a:effectLst/>
                <a:ea typeface="Aptos" panose="020B0004020202020204" pitchFamily="34" charset="0"/>
              </a:rPr>
              <a:t>may</a:t>
            </a:r>
            <a:r>
              <a:rPr lang="en-IE" sz="1900" kern="100" spc="-30" dirty="0">
                <a:effectLst/>
                <a:ea typeface="Aptos" panose="020B0004020202020204" pitchFamily="34" charset="0"/>
              </a:rPr>
              <a:t> </a:t>
            </a:r>
            <a:r>
              <a:rPr lang="en-IE" sz="1900" kern="100" dirty="0">
                <a:effectLst/>
                <a:ea typeface="Aptos" panose="020B0004020202020204" pitchFamily="34" charset="0"/>
              </a:rPr>
              <a:t>be</a:t>
            </a:r>
            <a:r>
              <a:rPr lang="en-IE" sz="1900" kern="100" spc="-40" dirty="0">
                <a:effectLst/>
                <a:ea typeface="Aptos" panose="020B0004020202020204" pitchFamily="34" charset="0"/>
              </a:rPr>
              <a:t> </a:t>
            </a:r>
            <a:r>
              <a:rPr lang="en-IE" sz="1900" kern="100" dirty="0">
                <a:effectLst/>
                <a:ea typeface="Aptos" panose="020B0004020202020204" pitchFamily="34" charset="0"/>
              </a:rPr>
              <a:t>shared.</a:t>
            </a:r>
            <a:r>
              <a:rPr lang="en-IE" sz="1900" kern="100" spc="-35" dirty="0">
                <a:effectLst/>
                <a:ea typeface="Aptos" panose="020B0004020202020204" pitchFamily="34" charset="0"/>
              </a:rPr>
              <a:t> </a:t>
            </a:r>
          </a:p>
          <a:p>
            <a:pPr marL="0" marR="801370" indent="0">
              <a:lnSpc>
                <a:spcPct val="100000"/>
              </a:lnSpc>
              <a:spcBef>
                <a:spcPts val="600"/>
              </a:spcBef>
              <a:buNone/>
              <a:tabLst>
                <a:tab pos="241300" algn="l"/>
              </a:tabLst>
            </a:pPr>
            <a:endParaRPr lang="en-IE" sz="1900" kern="100" spc="-35" dirty="0">
              <a:effectLst/>
              <a:ea typeface="Aptos" panose="020B0004020202020204" pitchFamily="34" charset="0"/>
            </a:endParaRPr>
          </a:p>
          <a:p>
            <a:pPr marR="801370">
              <a:lnSpc>
                <a:spcPct val="100000"/>
              </a:lnSpc>
              <a:spcBef>
                <a:spcPts val="600"/>
              </a:spcBef>
              <a:buFont typeface="Wingdings" panose="05000000000000000000" pitchFamily="2" charset="2"/>
              <a:buChar char="v"/>
              <a:tabLst>
                <a:tab pos="241300" algn="l"/>
              </a:tabLst>
            </a:pPr>
            <a:r>
              <a:rPr lang="en-IE" sz="1900" kern="100" spc="-35" dirty="0">
                <a:ea typeface="Aptos" panose="020B0004020202020204" pitchFamily="34" charset="0"/>
              </a:rPr>
              <a:t>If you haven’t already done so, please return the </a:t>
            </a:r>
            <a:r>
              <a:rPr lang="en-IE" sz="1900" b="1" kern="100" spc="-35" dirty="0">
                <a:ea typeface="Aptos" panose="020B0004020202020204" pitchFamily="34" charset="0"/>
              </a:rPr>
              <a:t>Code of Conduct </a:t>
            </a:r>
            <a:r>
              <a:rPr lang="en-IE" sz="1900" kern="100" spc="-35" dirty="0">
                <a:ea typeface="Aptos" panose="020B0004020202020204" pitchFamily="34" charset="0"/>
              </a:rPr>
              <a:t>indicating your agreement. </a:t>
            </a:r>
            <a:endParaRPr lang="en-IE" sz="1900" kern="100" spc="-35" dirty="0">
              <a:effectLst/>
              <a:ea typeface="Aptos" panose="020B0004020202020204" pitchFamily="34" charset="0"/>
            </a:endParaRPr>
          </a:p>
          <a:p>
            <a:pPr marL="0" marR="801370" indent="0">
              <a:lnSpc>
                <a:spcPct val="100000"/>
              </a:lnSpc>
              <a:spcBef>
                <a:spcPts val="600"/>
              </a:spcBef>
              <a:buNone/>
              <a:tabLst>
                <a:tab pos="241300" algn="l"/>
              </a:tabLst>
            </a:pPr>
            <a:endParaRPr lang="en-IE" sz="1900" kern="100" spc="-35" dirty="0">
              <a:ea typeface="Aptos" panose="020B0004020202020204" pitchFamily="34" charset="0"/>
            </a:endParaRPr>
          </a:p>
          <a:p>
            <a:pPr marL="0" marR="801370" indent="0">
              <a:lnSpc>
                <a:spcPct val="100000"/>
              </a:lnSpc>
              <a:spcBef>
                <a:spcPts val="600"/>
              </a:spcBef>
              <a:buNone/>
              <a:tabLst>
                <a:tab pos="241300" algn="l"/>
              </a:tabLst>
            </a:pPr>
            <a:r>
              <a:rPr lang="en-IE" sz="1900" b="1" i="1" kern="100" spc="-35" dirty="0">
                <a:effectLst/>
                <a:ea typeface="Aptos" panose="020B0004020202020204" pitchFamily="34" charset="0"/>
              </a:rPr>
              <a:t>For online participants only: </a:t>
            </a:r>
          </a:p>
          <a:p>
            <a:pPr marL="241300" marR="801370" lvl="4" indent="-228600">
              <a:lnSpc>
                <a:spcPct val="100000"/>
              </a:lnSpc>
              <a:spcBef>
                <a:spcPts val="600"/>
              </a:spcBef>
              <a:buFont typeface="Arial"/>
              <a:buChar char="•"/>
              <a:tabLst>
                <a:tab pos="241300" algn="l"/>
              </a:tabLst>
            </a:pPr>
            <a:r>
              <a:rPr lang="en-IE" sz="1900" kern="100" dirty="0">
                <a:effectLst/>
                <a:ea typeface="Aptos" panose="020B0004020202020204" pitchFamily="34" charset="0"/>
              </a:rPr>
              <a:t>Please</a:t>
            </a:r>
            <a:r>
              <a:rPr lang="en-IE" sz="1900" kern="100" spc="-40" dirty="0">
                <a:effectLst/>
                <a:ea typeface="Aptos" panose="020B0004020202020204" pitchFamily="34" charset="0"/>
              </a:rPr>
              <a:t> </a:t>
            </a:r>
            <a:r>
              <a:rPr lang="en-IE" sz="1900" kern="100" dirty="0">
                <a:effectLst/>
                <a:ea typeface="Aptos" panose="020B0004020202020204" pitchFamily="34" charset="0"/>
              </a:rPr>
              <a:t>ensure</a:t>
            </a:r>
            <a:r>
              <a:rPr lang="en-IE" sz="1900" kern="100" spc="-40" dirty="0">
                <a:effectLst/>
                <a:ea typeface="Aptos" panose="020B0004020202020204" pitchFamily="34" charset="0"/>
              </a:rPr>
              <a:t> </a:t>
            </a:r>
            <a:r>
              <a:rPr lang="en-IE" sz="1900" kern="100" dirty="0">
                <a:effectLst/>
                <a:ea typeface="Aptos" panose="020B0004020202020204" pitchFamily="34" charset="0"/>
              </a:rPr>
              <a:t>you</a:t>
            </a:r>
            <a:r>
              <a:rPr lang="en-IE" sz="1900" kern="100" spc="-35" dirty="0">
                <a:effectLst/>
                <a:ea typeface="Aptos" panose="020B0004020202020204" pitchFamily="34" charset="0"/>
              </a:rPr>
              <a:t> </a:t>
            </a:r>
            <a:r>
              <a:rPr lang="en-IE" sz="1900" kern="100" dirty="0">
                <a:effectLst/>
                <a:ea typeface="Aptos" panose="020B0004020202020204" pitchFamily="34" charset="0"/>
              </a:rPr>
              <a:t>are</a:t>
            </a:r>
            <a:r>
              <a:rPr lang="en-IE" sz="1900" kern="100" spc="-40" dirty="0">
                <a:effectLst/>
                <a:ea typeface="Aptos" panose="020B0004020202020204" pitchFamily="34" charset="0"/>
              </a:rPr>
              <a:t> </a:t>
            </a:r>
            <a:r>
              <a:rPr lang="en-IE" sz="1900" kern="100" dirty="0">
                <a:effectLst/>
                <a:ea typeface="Aptos" panose="020B0004020202020204" pitchFamily="34" charset="0"/>
              </a:rPr>
              <a:t>in</a:t>
            </a:r>
            <a:r>
              <a:rPr lang="en-IE" sz="1900" kern="100" spc="-35" dirty="0">
                <a:effectLst/>
                <a:ea typeface="Aptos" panose="020B0004020202020204" pitchFamily="34" charset="0"/>
              </a:rPr>
              <a:t> </a:t>
            </a:r>
            <a:r>
              <a:rPr lang="en-IE" sz="1900" kern="100" dirty="0">
                <a:effectLst/>
                <a:ea typeface="Aptos" panose="020B0004020202020204" pitchFamily="34" charset="0"/>
              </a:rPr>
              <a:t>a</a:t>
            </a:r>
            <a:r>
              <a:rPr lang="en-IE" sz="1900" kern="100" spc="-30" dirty="0">
                <a:effectLst/>
                <a:ea typeface="Aptos" panose="020B0004020202020204" pitchFamily="34" charset="0"/>
              </a:rPr>
              <a:t> </a:t>
            </a:r>
            <a:r>
              <a:rPr lang="en-IE" sz="1900" kern="100" dirty="0">
                <a:effectLst/>
                <a:ea typeface="Aptos" panose="020B0004020202020204" pitchFamily="34" charset="0"/>
              </a:rPr>
              <a:t>private</a:t>
            </a:r>
            <a:r>
              <a:rPr lang="en-IE" sz="1900" kern="100" spc="-40" dirty="0">
                <a:effectLst/>
                <a:ea typeface="Aptos" panose="020B0004020202020204" pitchFamily="34" charset="0"/>
              </a:rPr>
              <a:t> </a:t>
            </a:r>
            <a:r>
              <a:rPr lang="en-IE" sz="1900" kern="100" dirty="0">
                <a:effectLst/>
                <a:ea typeface="Aptos" panose="020B0004020202020204" pitchFamily="34" charset="0"/>
              </a:rPr>
              <a:t>room</a:t>
            </a:r>
            <a:r>
              <a:rPr lang="en-IE" sz="1900" kern="100" spc="-40" dirty="0">
                <a:effectLst/>
                <a:ea typeface="Aptos" panose="020B0004020202020204" pitchFamily="34" charset="0"/>
              </a:rPr>
              <a:t> </a:t>
            </a:r>
            <a:r>
              <a:rPr lang="en-IE" sz="1900" kern="100" dirty="0">
                <a:effectLst/>
                <a:ea typeface="Aptos" panose="020B0004020202020204" pitchFamily="34" charset="0"/>
              </a:rPr>
              <a:t>or</a:t>
            </a:r>
            <a:r>
              <a:rPr lang="en-IE" sz="1900" kern="100" spc="-10" dirty="0">
                <a:effectLst/>
                <a:ea typeface="Aptos" panose="020B0004020202020204" pitchFamily="34" charset="0"/>
              </a:rPr>
              <a:t> </a:t>
            </a:r>
            <a:r>
              <a:rPr lang="en-IE" sz="1900" kern="100" dirty="0">
                <a:effectLst/>
                <a:ea typeface="Aptos" panose="020B0004020202020204" pitchFamily="34" charset="0"/>
              </a:rPr>
              <a:t>use a headset so that other participants will not be overheard by others in your environment. </a:t>
            </a:r>
          </a:p>
          <a:p>
            <a:pPr marL="241300" marR="801370" lvl="4" indent="-228600">
              <a:lnSpc>
                <a:spcPct val="100000"/>
              </a:lnSpc>
              <a:spcBef>
                <a:spcPts val="600"/>
              </a:spcBef>
              <a:buFont typeface="Arial"/>
              <a:buChar char="•"/>
              <a:tabLst>
                <a:tab pos="241300" algn="l"/>
              </a:tabLst>
            </a:pPr>
            <a:r>
              <a:rPr lang="en-IE" sz="1900" kern="100" dirty="0">
                <a:ea typeface="Aptos" panose="020B0004020202020204" pitchFamily="34" charset="0"/>
              </a:rPr>
              <a:t>S</a:t>
            </a:r>
            <a:r>
              <a:rPr lang="en-IE" sz="1900" kern="100" dirty="0">
                <a:effectLst/>
                <a:ea typeface="Aptos" panose="020B0004020202020204" pitchFamily="34" charset="0"/>
              </a:rPr>
              <a:t>essions will not be recorded and we ask you do not record also.</a:t>
            </a:r>
          </a:p>
          <a:p>
            <a:endParaRPr lang="en-IE" dirty="0"/>
          </a:p>
        </p:txBody>
      </p:sp>
      <p:sp>
        <p:nvSpPr>
          <p:cNvPr id="3" name="Text Placeholder 2">
            <a:extLst>
              <a:ext uri="{FF2B5EF4-FFF2-40B4-BE49-F238E27FC236}">
                <a16:creationId xmlns:a16="http://schemas.microsoft.com/office/drawing/2014/main" id="{3A2E722C-AA30-22ED-CF1C-13B859690821}"/>
              </a:ext>
            </a:extLst>
          </p:cNvPr>
          <p:cNvSpPr>
            <a:spLocks noGrp="1"/>
          </p:cNvSpPr>
          <p:nvPr>
            <p:ph type="body" sz="quarter" idx="11"/>
          </p:nvPr>
        </p:nvSpPr>
        <p:spPr/>
        <p:txBody>
          <a:bodyPr/>
          <a:lstStyle/>
          <a:p>
            <a:r>
              <a:rPr lang="en-IE" dirty="0"/>
              <a:t>CODE OF CONDUCT</a:t>
            </a:r>
          </a:p>
        </p:txBody>
      </p:sp>
      <p:sp>
        <p:nvSpPr>
          <p:cNvPr id="4" name="Rectangle 3">
            <a:extLst>
              <a:ext uri="{FF2B5EF4-FFF2-40B4-BE49-F238E27FC236}">
                <a16:creationId xmlns:a16="http://schemas.microsoft.com/office/drawing/2014/main" id="{6BA34922-FB92-5D3E-7D5B-B6F91CBD6F9D}"/>
              </a:ext>
            </a:extLst>
          </p:cNvPr>
          <p:cNvSpPr/>
          <p:nvPr/>
        </p:nvSpPr>
        <p:spPr>
          <a:xfrm>
            <a:off x="0" y="1182254"/>
            <a:ext cx="1915200" cy="5507913"/>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A1F0E8FD-0122-B1AA-B4F8-FB2742F7D695}"/>
              </a:ext>
            </a:extLst>
          </p:cNvPr>
          <p:cNvPicPr>
            <a:picLocks noChangeAspect="1"/>
          </p:cNvPicPr>
          <p:nvPr/>
        </p:nvPicPr>
        <p:blipFill>
          <a:blip r:embed="rId2"/>
          <a:stretch>
            <a:fillRect/>
          </a:stretch>
        </p:blipFill>
        <p:spPr>
          <a:xfrm>
            <a:off x="357325" y="3614695"/>
            <a:ext cx="3395184" cy="2266922"/>
          </a:xfrm>
          <a:prstGeom prst="rect">
            <a:avLst/>
          </a:prstGeom>
        </p:spPr>
      </p:pic>
    </p:spTree>
    <p:extLst>
      <p:ext uri="{BB962C8B-B14F-4D97-AF65-F5344CB8AC3E}">
        <p14:creationId xmlns:p14="http://schemas.microsoft.com/office/powerpoint/2010/main" val="253116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EB039-0293-E070-1D92-330EE0D463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69F144-91B3-2A3E-E395-54D13F82F10C}"/>
              </a:ext>
            </a:extLst>
          </p:cNvPr>
          <p:cNvSpPr>
            <a:spLocks noGrp="1"/>
          </p:cNvSpPr>
          <p:nvPr>
            <p:ph type="body" sz="quarter" idx="10"/>
          </p:nvPr>
        </p:nvSpPr>
        <p:spPr>
          <a:xfrm>
            <a:off x="3812894" y="2407534"/>
            <a:ext cx="7561349" cy="4049011"/>
          </a:xfrm>
        </p:spPr>
        <p:txBody>
          <a:bodyPr>
            <a:normAutofit/>
          </a:bodyPr>
          <a:lstStyle/>
          <a:p>
            <a:pPr marL="800100" marR="67945" indent="-342900">
              <a:lnSpc>
                <a:spcPct val="115000"/>
              </a:lnSpc>
              <a:spcAft>
                <a:spcPts val="800"/>
              </a:spcAft>
              <a:buFont typeface="Wingdings" panose="05000000000000000000" pitchFamily="2" charset="2"/>
              <a:buChar char="v"/>
              <a:tabLst>
                <a:tab pos="520700" algn="l"/>
              </a:tabLst>
            </a:pPr>
            <a:r>
              <a:rPr lang="en-IE" sz="1800" kern="100" dirty="0">
                <a:ea typeface="Calibri" panose="020F0502020204030204" pitchFamily="34" charset="0"/>
              </a:rPr>
              <a:t>Please do not discuss any details shared within the group outside</a:t>
            </a:r>
            <a:r>
              <a:rPr lang="en-IE" sz="1800" kern="100" spc="-45" dirty="0">
                <a:ea typeface="Calibri" panose="020F0502020204030204" pitchFamily="34" charset="0"/>
              </a:rPr>
              <a:t> </a:t>
            </a:r>
            <a:r>
              <a:rPr lang="en-IE" sz="1800" kern="100" dirty="0">
                <a:ea typeface="Calibri" panose="020F0502020204030204" pitchFamily="34" charset="0"/>
              </a:rPr>
              <a:t>the</a:t>
            </a:r>
            <a:r>
              <a:rPr lang="en-IE" sz="1800" kern="100" spc="-45" dirty="0">
                <a:ea typeface="Calibri" panose="020F0502020204030204" pitchFamily="34" charset="0"/>
              </a:rPr>
              <a:t> g</a:t>
            </a:r>
            <a:r>
              <a:rPr lang="en-IE" sz="1800" kern="100" dirty="0">
                <a:ea typeface="Calibri" panose="020F0502020204030204" pitchFamily="34" charset="0"/>
              </a:rPr>
              <a:t>roup</a:t>
            </a:r>
            <a:r>
              <a:rPr lang="en-IE" sz="1800" kern="100" spc="-25" dirty="0">
                <a:ea typeface="Calibri" panose="020F0502020204030204" pitchFamily="34" charset="0"/>
              </a:rPr>
              <a:t> </a:t>
            </a:r>
            <a:r>
              <a:rPr lang="en-IE" sz="1800" kern="100" dirty="0">
                <a:ea typeface="Calibri" panose="020F0502020204030204" pitchFamily="34" charset="0"/>
              </a:rPr>
              <a:t>in</a:t>
            </a:r>
            <a:r>
              <a:rPr lang="en-IE" sz="1800" kern="100" spc="-40" dirty="0">
                <a:ea typeface="Calibri" panose="020F0502020204030204" pitchFamily="34" charset="0"/>
              </a:rPr>
              <a:t> </a:t>
            </a:r>
            <a:r>
              <a:rPr lang="en-IE" sz="1800" kern="100" dirty="0">
                <a:ea typeface="Calibri" panose="020F0502020204030204" pitchFamily="34" charset="0"/>
              </a:rPr>
              <a:t>any</a:t>
            </a:r>
            <a:r>
              <a:rPr lang="en-IE" sz="1800" kern="100" spc="-40" dirty="0">
                <a:ea typeface="Calibri" panose="020F0502020204030204" pitchFamily="34" charset="0"/>
              </a:rPr>
              <a:t> </a:t>
            </a:r>
            <a:r>
              <a:rPr lang="en-IE" sz="1800" kern="100" dirty="0">
                <a:ea typeface="Calibri" panose="020F0502020204030204" pitchFamily="34" charset="0"/>
              </a:rPr>
              <a:t>way</a:t>
            </a:r>
            <a:r>
              <a:rPr lang="en-IE" sz="1800" kern="100" spc="-35" dirty="0">
                <a:ea typeface="Calibri" panose="020F0502020204030204" pitchFamily="34" charset="0"/>
              </a:rPr>
              <a:t> </a:t>
            </a:r>
            <a:r>
              <a:rPr lang="en-IE" sz="1800" kern="100" dirty="0">
                <a:ea typeface="Calibri" panose="020F0502020204030204" pitchFamily="34" charset="0"/>
              </a:rPr>
              <a:t>that would</a:t>
            </a:r>
            <a:r>
              <a:rPr lang="en-IE" sz="1800" kern="100" spc="-40" dirty="0">
                <a:ea typeface="Calibri" panose="020F0502020204030204" pitchFamily="34" charset="0"/>
              </a:rPr>
              <a:t> </a:t>
            </a:r>
            <a:r>
              <a:rPr lang="en-IE" sz="1800" kern="100" dirty="0">
                <a:ea typeface="Calibri" panose="020F0502020204030204" pitchFamily="34" charset="0"/>
              </a:rPr>
              <a:t>identify</a:t>
            </a:r>
            <a:r>
              <a:rPr lang="en-IE" sz="1800" kern="100" spc="-35" dirty="0">
                <a:ea typeface="Calibri" panose="020F0502020204030204" pitchFamily="34" charset="0"/>
              </a:rPr>
              <a:t> </a:t>
            </a:r>
            <a:r>
              <a:rPr lang="en-IE" sz="1800" kern="100" dirty="0">
                <a:ea typeface="Calibri" panose="020F0502020204030204" pitchFamily="34" charset="0"/>
              </a:rPr>
              <a:t>another</a:t>
            </a:r>
            <a:r>
              <a:rPr lang="en-IE" sz="1800" kern="100" spc="-25" dirty="0">
                <a:ea typeface="Calibri" panose="020F0502020204030204" pitchFamily="34" charset="0"/>
              </a:rPr>
              <a:t> </a:t>
            </a:r>
            <a:r>
              <a:rPr lang="en-IE" sz="1800" kern="100" dirty="0">
                <a:ea typeface="Calibri" panose="020F0502020204030204" pitchFamily="34" charset="0"/>
              </a:rPr>
              <a:t>individual.</a:t>
            </a:r>
          </a:p>
          <a:p>
            <a:pPr marL="800100" marR="67945" indent="-342900">
              <a:lnSpc>
                <a:spcPct val="115000"/>
              </a:lnSpc>
              <a:spcAft>
                <a:spcPts val="800"/>
              </a:spcAft>
              <a:buFont typeface="Wingdings" panose="05000000000000000000" pitchFamily="2" charset="2"/>
              <a:buChar char="v"/>
              <a:tabLst>
                <a:tab pos="520700" algn="l"/>
              </a:tabLst>
            </a:pPr>
            <a:r>
              <a:rPr lang="en-IE" sz="1800" kern="100" dirty="0">
                <a:effectLst/>
                <a:ea typeface="Calibri" panose="020F0502020204030204" pitchFamily="34" charset="0"/>
              </a:rPr>
              <a:t>You may</a:t>
            </a:r>
            <a:r>
              <a:rPr lang="en-IE" sz="1800" kern="100" spc="-50" dirty="0">
                <a:effectLst/>
                <a:ea typeface="Calibri" panose="020F0502020204030204" pitchFamily="34" charset="0"/>
              </a:rPr>
              <a:t> </a:t>
            </a:r>
            <a:r>
              <a:rPr lang="en-IE" sz="1800" kern="100" dirty="0">
                <a:effectLst/>
                <a:ea typeface="Calibri" panose="020F0502020204030204" pitchFamily="34" charset="0"/>
              </a:rPr>
              <a:t>not</a:t>
            </a:r>
            <a:r>
              <a:rPr lang="en-IE" sz="1800" kern="100" spc="-50" dirty="0">
                <a:effectLst/>
                <a:ea typeface="Calibri" panose="020F0502020204030204" pitchFamily="34" charset="0"/>
              </a:rPr>
              <a:t> </a:t>
            </a:r>
            <a:r>
              <a:rPr lang="en-IE" sz="1800" kern="100" dirty="0">
                <a:effectLst/>
                <a:ea typeface="Calibri" panose="020F0502020204030204" pitchFamily="34" charset="0"/>
              </a:rPr>
              <a:t>always</a:t>
            </a:r>
            <a:r>
              <a:rPr lang="en-IE" sz="1800" kern="100" spc="-45" dirty="0">
                <a:effectLst/>
                <a:ea typeface="Calibri" panose="020F0502020204030204" pitchFamily="34" charset="0"/>
              </a:rPr>
              <a:t> </a:t>
            </a:r>
            <a:r>
              <a:rPr lang="en-IE" sz="1800" kern="100" dirty="0">
                <a:effectLst/>
                <a:ea typeface="Calibri" panose="020F0502020204030204" pitchFamily="34" charset="0"/>
              </a:rPr>
              <a:t>agree</a:t>
            </a:r>
            <a:r>
              <a:rPr lang="en-IE" sz="1800" kern="100" spc="-55" dirty="0">
                <a:effectLst/>
                <a:ea typeface="Calibri" panose="020F0502020204030204" pitchFamily="34" charset="0"/>
              </a:rPr>
              <a:t> </a:t>
            </a:r>
            <a:r>
              <a:rPr lang="en-IE" sz="1800" kern="100" dirty="0">
                <a:effectLst/>
                <a:ea typeface="Calibri" panose="020F0502020204030204" pitchFamily="34" charset="0"/>
              </a:rPr>
              <a:t>with</a:t>
            </a:r>
            <a:r>
              <a:rPr lang="en-IE" sz="1800" kern="100" spc="-55" dirty="0">
                <a:effectLst/>
                <a:ea typeface="Calibri" panose="020F0502020204030204" pitchFamily="34" charset="0"/>
              </a:rPr>
              <a:t> </a:t>
            </a:r>
            <a:r>
              <a:rPr lang="en-IE" sz="1800" kern="100" dirty="0">
                <a:effectLst/>
                <a:ea typeface="Calibri" panose="020F0502020204030204" pitchFamily="34" charset="0"/>
              </a:rPr>
              <a:t>each</a:t>
            </a:r>
            <a:r>
              <a:rPr lang="en-IE" sz="1800" kern="100" spc="-50" dirty="0">
                <a:effectLst/>
                <a:ea typeface="Calibri" panose="020F0502020204030204" pitchFamily="34" charset="0"/>
              </a:rPr>
              <a:t> </a:t>
            </a:r>
            <a:r>
              <a:rPr lang="en-IE" sz="1800" kern="100" spc="-10" dirty="0">
                <a:effectLst/>
                <a:ea typeface="Calibri" panose="020F0502020204030204" pitchFamily="34" charset="0"/>
              </a:rPr>
              <a:t>other however, please remember that </a:t>
            </a:r>
            <a:r>
              <a:rPr lang="en-IE" sz="1800" kern="100" dirty="0">
                <a:effectLst/>
                <a:ea typeface="Calibri" panose="020F0502020204030204" pitchFamily="34" charset="0"/>
              </a:rPr>
              <a:t>each</a:t>
            </a:r>
            <a:r>
              <a:rPr lang="en-IE" sz="1800" kern="100" spc="-40" dirty="0">
                <a:effectLst/>
                <a:ea typeface="Calibri" panose="020F0502020204030204" pitchFamily="34" charset="0"/>
              </a:rPr>
              <a:t> </a:t>
            </a:r>
            <a:r>
              <a:rPr lang="en-IE" sz="1800" kern="100" dirty="0">
                <a:effectLst/>
                <a:ea typeface="Calibri" panose="020F0502020204030204" pitchFamily="34" charset="0"/>
              </a:rPr>
              <a:t>person’s</a:t>
            </a:r>
            <a:r>
              <a:rPr lang="en-IE" sz="1800" kern="100" spc="-40" dirty="0">
                <a:effectLst/>
                <a:ea typeface="Calibri" panose="020F0502020204030204" pitchFamily="34" charset="0"/>
              </a:rPr>
              <a:t> </a:t>
            </a:r>
            <a:r>
              <a:rPr lang="en-IE" sz="1800" kern="100" dirty="0">
                <a:effectLst/>
                <a:ea typeface="Calibri" panose="020F0502020204030204" pitchFamily="34" charset="0"/>
              </a:rPr>
              <a:t>experience is equally valid.</a:t>
            </a:r>
          </a:p>
          <a:p>
            <a:pPr marL="800100" marR="67945" indent="-342900">
              <a:lnSpc>
                <a:spcPct val="115000"/>
              </a:lnSpc>
              <a:spcAft>
                <a:spcPts val="800"/>
              </a:spcAft>
              <a:buFont typeface="Wingdings" panose="05000000000000000000" pitchFamily="2" charset="2"/>
              <a:buChar char="v"/>
              <a:tabLst>
                <a:tab pos="519430" algn="l"/>
                <a:tab pos="520700" algn="l"/>
              </a:tabLst>
            </a:pPr>
            <a:r>
              <a:rPr lang="en-IE" sz="1800" kern="100" dirty="0">
                <a:effectLst/>
                <a:ea typeface="Calibri" panose="020F0502020204030204" pitchFamily="34" charset="0"/>
              </a:rPr>
              <a:t>Take care of yourselves: You are welcome and encouraged to share your personal journeys however please do </a:t>
            </a:r>
            <a:r>
              <a:rPr lang="en-IE" sz="1800" kern="100" dirty="0">
                <a:ea typeface="Calibri" panose="020F0502020204030204" pitchFamily="34" charset="0"/>
              </a:rPr>
              <a:t>not m</a:t>
            </a:r>
            <a:r>
              <a:rPr lang="en-IE" sz="1800" kern="100" dirty="0">
                <a:effectLst/>
                <a:ea typeface="Calibri" panose="020F0502020204030204" pitchFamily="34" charset="0"/>
              </a:rPr>
              <a:t>ake any big disclosures.</a:t>
            </a:r>
          </a:p>
          <a:p>
            <a:pPr marL="800100" marR="67945" indent="-342900">
              <a:lnSpc>
                <a:spcPct val="115000"/>
              </a:lnSpc>
              <a:spcAft>
                <a:spcPts val="800"/>
              </a:spcAft>
              <a:buFont typeface="Wingdings" panose="05000000000000000000" pitchFamily="2" charset="2"/>
              <a:buChar char="v"/>
              <a:tabLst>
                <a:tab pos="519430" algn="l"/>
                <a:tab pos="520700" algn="l"/>
              </a:tabLst>
            </a:pPr>
            <a:r>
              <a:rPr lang="en-IE" sz="1800" kern="100" dirty="0">
                <a:effectLst/>
                <a:ea typeface="Calibri" panose="020F0502020204030204" pitchFamily="34" charset="0"/>
              </a:rPr>
              <a:t>However, please know that we have supports available for you outside of the group if you would like to avail of them.</a:t>
            </a:r>
          </a:p>
          <a:p>
            <a:endParaRPr lang="en-IE" dirty="0"/>
          </a:p>
        </p:txBody>
      </p:sp>
      <p:sp>
        <p:nvSpPr>
          <p:cNvPr id="3" name="Text Placeholder 2">
            <a:extLst>
              <a:ext uri="{FF2B5EF4-FFF2-40B4-BE49-F238E27FC236}">
                <a16:creationId xmlns:a16="http://schemas.microsoft.com/office/drawing/2014/main" id="{05BA0497-0B91-8966-8FC5-2AA96A6C91EE}"/>
              </a:ext>
            </a:extLst>
          </p:cNvPr>
          <p:cNvSpPr>
            <a:spLocks noGrp="1"/>
          </p:cNvSpPr>
          <p:nvPr>
            <p:ph type="body" sz="quarter" idx="11"/>
          </p:nvPr>
        </p:nvSpPr>
        <p:spPr/>
        <p:txBody>
          <a:bodyPr/>
          <a:lstStyle/>
          <a:p>
            <a:r>
              <a:rPr lang="en-IE" dirty="0"/>
              <a:t>CODE OF CONDUCT</a:t>
            </a:r>
          </a:p>
        </p:txBody>
      </p:sp>
      <p:sp>
        <p:nvSpPr>
          <p:cNvPr id="4" name="Rectangle 3">
            <a:extLst>
              <a:ext uri="{FF2B5EF4-FFF2-40B4-BE49-F238E27FC236}">
                <a16:creationId xmlns:a16="http://schemas.microsoft.com/office/drawing/2014/main" id="{C0E2AC2A-9036-161F-5A9E-1B4B8353883F}"/>
              </a:ext>
            </a:extLst>
          </p:cNvPr>
          <p:cNvSpPr/>
          <p:nvPr/>
        </p:nvSpPr>
        <p:spPr>
          <a:xfrm>
            <a:off x="0" y="1182255"/>
            <a:ext cx="1915297" cy="549633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7CBF0C72-B1CD-85E1-1509-3584DCD3DF8B}"/>
              </a:ext>
            </a:extLst>
          </p:cNvPr>
          <p:cNvPicPr>
            <a:picLocks noChangeAspect="1"/>
          </p:cNvPicPr>
          <p:nvPr/>
        </p:nvPicPr>
        <p:blipFill>
          <a:blip r:embed="rId2"/>
          <a:stretch>
            <a:fillRect/>
          </a:stretch>
        </p:blipFill>
        <p:spPr>
          <a:xfrm>
            <a:off x="356403" y="3575612"/>
            <a:ext cx="3456491" cy="2304327"/>
          </a:xfrm>
          <a:prstGeom prst="rect">
            <a:avLst/>
          </a:prstGeom>
        </p:spPr>
      </p:pic>
    </p:spTree>
    <p:extLst>
      <p:ext uri="{BB962C8B-B14F-4D97-AF65-F5344CB8AC3E}">
        <p14:creationId xmlns:p14="http://schemas.microsoft.com/office/powerpoint/2010/main" val="2159216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1C3CC-7DA4-CEB6-9A6A-257F99E6E8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871928-C183-6824-909C-7388F7986A1C}"/>
              </a:ext>
            </a:extLst>
          </p:cNvPr>
          <p:cNvSpPr>
            <a:spLocks noGrp="1"/>
          </p:cNvSpPr>
          <p:nvPr>
            <p:ph type="body" sz="quarter" idx="10"/>
          </p:nvPr>
        </p:nvSpPr>
        <p:spPr>
          <a:xfrm>
            <a:off x="4791919" y="4641448"/>
            <a:ext cx="5471155" cy="1572028"/>
          </a:xfrm>
        </p:spPr>
        <p:txBody>
          <a:bodyPr>
            <a:normAutofit/>
          </a:bodyPr>
          <a:lstStyle/>
          <a:p>
            <a:pPr marL="12700" marR="5080" indent="0">
              <a:lnSpc>
                <a:spcPts val="2700"/>
              </a:lnSpc>
              <a:spcBef>
                <a:spcPts val="434"/>
              </a:spcBef>
              <a:buNone/>
              <a:tabLst>
                <a:tab pos="241300" algn="l"/>
              </a:tabLst>
            </a:pPr>
            <a:r>
              <a:rPr lang="en-GB" sz="2000" dirty="0"/>
              <a:t>If</a:t>
            </a:r>
            <a:r>
              <a:rPr lang="en-GB" sz="2000" spc="-90" dirty="0"/>
              <a:t> </a:t>
            </a:r>
            <a:r>
              <a:rPr lang="en-GB" sz="2000" dirty="0"/>
              <a:t>you</a:t>
            </a:r>
            <a:r>
              <a:rPr lang="en-GB" sz="2000" spc="-75" dirty="0"/>
              <a:t> </a:t>
            </a:r>
            <a:r>
              <a:rPr lang="en-GB" sz="2000" dirty="0"/>
              <a:t>feel</a:t>
            </a:r>
            <a:r>
              <a:rPr lang="en-GB" sz="2000" spc="-65" dirty="0"/>
              <a:t> </a:t>
            </a:r>
            <a:r>
              <a:rPr lang="en-GB" sz="2000" dirty="0"/>
              <a:t>triggered</a:t>
            </a:r>
            <a:r>
              <a:rPr lang="en-GB" sz="2000" spc="-75" dirty="0"/>
              <a:t> </a:t>
            </a:r>
            <a:r>
              <a:rPr lang="en-GB" sz="2000" dirty="0"/>
              <a:t>after</a:t>
            </a:r>
            <a:r>
              <a:rPr lang="en-GB" sz="2000" spc="-70" dirty="0"/>
              <a:t> </a:t>
            </a:r>
            <a:r>
              <a:rPr lang="en-GB" sz="2000" dirty="0"/>
              <a:t>a</a:t>
            </a:r>
            <a:r>
              <a:rPr lang="en-GB" sz="2000" spc="-75" dirty="0"/>
              <a:t> </a:t>
            </a:r>
            <a:r>
              <a:rPr lang="en-GB" sz="2000" dirty="0"/>
              <a:t>session</a:t>
            </a:r>
            <a:r>
              <a:rPr lang="en-GB" sz="2000" spc="-80" dirty="0"/>
              <a:t> </a:t>
            </a:r>
            <a:r>
              <a:rPr lang="en-GB" sz="2000" dirty="0"/>
              <a:t>and</a:t>
            </a:r>
            <a:r>
              <a:rPr lang="en-GB" sz="2000" spc="-65" dirty="0"/>
              <a:t> </a:t>
            </a:r>
            <a:r>
              <a:rPr lang="en-GB" sz="2000" dirty="0"/>
              <a:t>would</a:t>
            </a:r>
            <a:r>
              <a:rPr lang="en-GB" sz="2000" spc="-80" dirty="0"/>
              <a:t> </a:t>
            </a:r>
            <a:r>
              <a:rPr lang="en-GB" sz="2000" dirty="0"/>
              <a:t>like</a:t>
            </a:r>
            <a:r>
              <a:rPr lang="en-GB" sz="2000" spc="-70" dirty="0"/>
              <a:t> </a:t>
            </a:r>
            <a:r>
              <a:rPr lang="en-GB" sz="2000" dirty="0"/>
              <a:t>some</a:t>
            </a:r>
            <a:r>
              <a:rPr lang="en-GB" sz="2000" spc="-70" dirty="0"/>
              <a:t> </a:t>
            </a:r>
            <a:r>
              <a:rPr lang="en-GB" sz="2000" dirty="0"/>
              <a:t>additional</a:t>
            </a:r>
            <a:r>
              <a:rPr lang="en-GB" sz="2000" spc="-70" dirty="0"/>
              <a:t> </a:t>
            </a:r>
            <a:r>
              <a:rPr lang="en-GB" sz="2000" dirty="0"/>
              <a:t>support</a:t>
            </a:r>
            <a:r>
              <a:rPr lang="en-GB" sz="2000" spc="-65" dirty="0"/>
              <a:t> </a:t>
            </a:r>
            <a:r>
              <a:rPr lang="en-GB" sz="2000" dirty="0"/>
              <a:t>or</a:t>
            </a:r>
            <a:r>
              <a:rPr lang="en-GB" sz="2000" spc="-80" dirty="0"/>
              <a:t> </a:t>
            </a:r>
            <a:r>
              <a:rPr lang="en-GB" sz="2000" spc="-50" dirty="0"/>
              <a:t>a </a:t>
            </a:r>
            <a:r>
              <a:rPr lang="en-GB" sz="2000" dirty="0"/>
              <a:t>follow</a:t>
            </a:r>
            <a:r>
              <a:rPr lang="en-GB" sz="2000" spc="-90" dirty="0"/>
              <a:t> </a:t>
            </a:r>
            <a:r>
              <a:rPr lang="en-GB" sz="2000" dirty="0"/>
              <a:t>up call from myself as facilitator,</a:t>
            </a:r>
            <a:r>
              <a:rPr lang="en-GB" sz="2000" spc="-75" dirty="0"/>
              <a:t> </a:t>
            </a:r>
            <a:r>
              <a:rPr lang="en-GB" sz="2000" dirty="0"/>
              <a:t>please</a:t>
            </a:r>
            <a:r>
              <a:rPr lang="en-GB" sz="2000" spc="-55" dirty="0"/>
              <a:t> do not hesitate to </a:t>
            </a:r>
            <a:r>
              <a:rPr lang="en-GB" sz="2000" dirty="0"/>
              <a:t>contact our centre.</a:t>
            </a:r>
          </a:p>
          <a:p>
            <a:pPr marL="12700" marR="5080" indent="0">
              <a:lnSpc>
                <a:spcPts val="2700"/>
              </a:lnSpc>
              <a:spcBef>
                <a:spcPts val="434"/>
              </a:spcBef>
              <a:buNone/>
              <a:tabLst>
                <a:tab pos="241300" algn="l"/>
              </a:tabLst>
            </a:pPr>
            <a:endParaRPr lang="en-GB" sz="2000" spc="-65" dirty="0"/>
          </a:p>
        </p:txBody>
      </p:sp>
      <p:sp>
        <p:nvSpPr>
          <p:cNvPr id="3" name="Text Placeholder 2">
            <a:extLst>
              <a:ext uri="{FF2B5EF4-FFF2-40B4-BE49-F238E27FC236}">
                <a16:creationId xmlns:a16="http://schemas.microsoft.com/office/drawing/2014/main" id="{BACAAB27-3F52-C58B-EC9C-4705BD0325FD}"/>
              </a:ext>
            </a:extLst>
          </p:cNvPr>
          <p:cNvSpPr>
            <a:spLocks noGrp="1"/>
          </p:cNvSpPr>
          <p:nvPr>
            <p:ph type="body" sz="quarter" idx="11"/>
          </p:nvPr>
        </p:nvSpPr>
        <p:spPr/>
        <p:txBody>
          <a:bodyPr/>
          <a:lstStyle/>
          <a:p>
            <a:r>
              <a:rPr lang="en-IE" dirty="0"/>
              <a:t>SUPPORTS AVAILABLE</a:t>
            </a:r>
          </a:p>
        </p:txBody>
      </p:sp>
      <p:sp>
        <p:nvSpPr>
          <p:cNvPr id="4" name="Rectangle 3">
            <a:extLst>
              <a:ext uri="{FF2B5EF4-FFF2-40B4-BE49-F238E27FC236}">
                <a16:creationId xmlns:a16="http://schemas.microsoft.com/office/drawing/2014/main" id="{3090D31C-DB6F-512D-5761-F194B8B49F56}"/>
              </a:ext>
            </a:extLst>
          </p:cNvPr>
          <p:cNvSpPr/>
          <p:nvPr/>
        </p:nvSpPr>
        <p:spPr>
          <a:xfrm>
            <a:off x="0" y="1182254"/>
            <a:ext cx="1915297"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BDAD7330-F45B-6EBB-0C8A-BAC2F67C4E34}"/>
              </a:ext>
            </a:extLst>
          </p:cNvPr>
          <p:cNvPicPr>
            <a:picLocks noChangeAspect="1"/>
          </p:cNvPicPr>
          <p:nvPr/>
        </p:nvPicPr>
        <p:blipFill>
          <a:blip r:embed="rId2"/>
          <a:srcRect l="11674" r="18416"/>
          <a:stretch>
            <a:fillRect/>
          </a:stretch>
        </p:blipFill>
        <p:spPr>
          <a:xfrm>
            <a:off x="786766" y="1731181"/>
            <a:ext cx="3159888" cy="4519913"/>
          </a:xfrm>
          <a:prstGeom prst="rect">
            <a:avLst/>
          </a:prstGeom>
        </p:spPr>
      </p:pic>
    </p:spTree>
    <p:extLst>
      <p:ext uri="{BB962C8B-B14F-4D97-AF65-F5344CB8AC3E}">
        <p14:creationId xmlns:p14="http://schemas.microsoft.com/office/powerpoint/2010/main" val="3657218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649CBA-F1E9-B669-74B5-805AC1F129F0}"/>
              </a:ext>
            </a:extLst>
          </p:cNvPr>
          <p:cNvSpPr>
            <a:spLocks noGrp="1"/>
          </p:cNvSpPr>
          <p:nvPr>
            <p:ph type="body" sz="quarter" idx="10"/>
          </p:nvPr>
        </p:nvSpPr>
        <p:spPr/>
        <p:txBody>
          <a:bodyPr/>
          <a:lstStyle/>
          <a:p>
            <a:r>
              <a:rPr lang="en-IE" dirty="0"/>
              <a:t>Thank you</a:t>
            </a:r>
          </a:p>
        </p:txBody>
      </p:sp>
    </p:spTree>
    <p:extLst>
      <p:ext uri="{BB962C8B-B14F-4D97-AF65-F5344CB8AC3E}">
        <p14:creationId xmlns:p14="http://schemas.microsoft.com/office/powerpoint/2010/main" val="360324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5530BC-45EB-C34E-DB5D-86B60552E454}"/>
              </a:ext>
            </a:extLst>
          </p:cNvPr>
          <p:cNvSpPr>
            <a:spLocks noGrp="1"/>
          </p:cNvSpPr>
          <p:nvPr>
            <p:ph type="body" sz="quarter" idx="11"/>
          </p:nvPr>
        </p:nvSpPr>
        <p:spPr/>
        <p:txBody>
          <a:bodyPr/>
          <a:lstStyle/>
          <a:p>
            <a:r>
              <a:rPr lang="en-IE" dirty="0"/>
              <a:t>AIM OF TODAY</a:t>
            </a:r>
          </a:p>
        </p:txBody>
      </p:sp>
      <p:sp>
        <p:nvSpPr>
          <p:cNvPr id="4" name="Text Placeholder 1"/>
          <p:cNvSpPr>
            <a:spLocks noGrp="1"/>
          </p:cNvSpPr>
          <p:nvPr>
            <p:ph type="body" sz="quarter" idx="10"/>
          </p:nvPr>
        </p:nvSpPr>
        <p:spPr>
          <a:xfrm>
            <a:off x="2350025" y="4273952"/>
            <a:ext cx="5440101" cy="1689904"/>
          </a:xfrm>
        </p:spPr>
        <p:txBody>
          <a:bodyPr>
            <a:normAutofit/>
          </a:bodyPr>
          <a:lstStyle/>
          <a:p>
            <a:pPr marL="241300" indent="-228600">
              <a:lnSpc>
                <a:spcPct val="100000"/>
              </a:lnSpc>
              <a:spcBef>
                <a:spcPts val="600"/>
              </a:spcBef>
              <a:buFont typeface="Arial"/>
              <a:buChar char="•"/>
              <a:tabLst>
                <a:tab pos="241300" algn="l"/>
              </a:tabLst>
            </a:pPr>
            <a:r>
              <a:rPr lang="en-GB" sz="1800" dirty="0"/>
              <a:t>Introduce</a:t>
            </a:r>
            <a:r>
              <a:rPr lang="en-GB" sz="1800" spc="-70" dirty="0"/>
              <a:t> </a:t>
            </a:r>
            <a:r>
              <a:rPr lang="en-GB" sz="1800" dirty="0"/>
              <a:t>the</a:t>
            </a:r>
            <a:r>
              <a:rPr lang="en-GB" sz="1800" spc="-80" dirty="0"/>
              <a:t> </a:t>
            </a:r>
            <a:r>
              <a:rPr lang="en-GB" sz="1800" dirty="0"/>
              <a:t>Empower </a:t>
            </a:r>
            <a:r>
              <a:rPr lang="en-GB" sz="1800" spc="-10" dirty="0"/>
              <a:t>Programme</a:t>
            </a:r>
            <a:r>
              <a:rPr lang="en-GB" sz="1800" spc="-80" dirty="0"/>
              <a:t> </a:t>
            </a:r>
            <a:endParaRPr lang="en-GB" sz="1800" dirty="0"/>
          </a:p>
          <a:p>
            <a:pPr marL="241300" indent="-228600">
              <a:lnSpc>
                <a:spcPct val="100000"/>
              </a:lnSpc>
              <a:spcBef>
                <a:spcPts val="600"/>
              </a:spcBef>
              <a:buFont typeface="Arial"/>
              <a:buChar char="•"/>
              <a:tabLst>
                <a:tab pos="241300" algn="l"/>
              </a:tabLst>
            </a:pPr>
            <a:r>
              <a:rPr lang="en-GB" sz="1800" dirty="0"/>
              <a:t>Outline the commitment</a:t>
            </a:r>
            <a:r>
              <a:rPr lang="en-GB" sz="1800" spc="-85" dirty="0"/>
              <a:t> </a:t>
            </a:r>
            <a:r>
              <a:rPr lang="en-GB" sz="1800" spc="-10" dirty="0"/>
              <a:t>involved</a:t>
            </a:r>
            <a:endParaRPr lang="en-GB" sz="1800" dirty="0"/>
          </a:p>
          <a:p>
            <a:pPr marL="241300" indent="-228600">
              <a:lnSpc>
                <a:spcPct val="100000"/>
              </a:lnSpc>
              <a:spcBef>
                <a:spcPts val="600"/>
              </a:spcBef>
              <a:buFont typeface="Arial"/>
              <a:buChar char="•"/>
              <a:tabLst>
                <a:tab pos="241300" algn="l"/>
              </a:tabLst>
            </a:pPr>
            <a:r>
              <a:rPr lang="en-GB" sz="1800" dirty="0"/>
              <a:t>Answer</a:t>
            </a:r>
            <a:r>
              <a:rPr lang="en-GB" sz="1800" spc="-65" dirty="0"/>
              <a:t> </a:t>
            </a:r>
            <a:r>
              <a:rPr lang="en-GB" sz="1800" dirty="0"/>
              <a:t>any</a:t>
            </a:r>
            <a:r>
              <a:rPr lang="en-GB" sz="1800" spc="-80" dirty="0"/>
              <a:t> </a:t>
            </a:r>
            <a:r>
              <a:rPr lang="en-GB" sz="1800" spc="-10" dirty="0"/>
              <a:t>questions</a:t>
            </a:r>
          </a:p>
          <a:p>
            <a:pPr marL="241300" indent="-228600">
              <a:lnSpc>
                <a:spcPct val="100000"/>
              </a:lnSpc>
              <a:spcBef>
                <a:spcPts val="600"/>
              </a:spcBef>
              <a:buFont typeface="Arial"/>
              <a:buChar char="•"/>
              <a:tabLst>
                <a:tab pos="241300" algn="l"/>
              </a:tabLst>
            </a:pPr>
            <a:r>
              <a:rPr lang="en-GB" sz="1800" spc="-10" dirty="0"/>
              <a:t>Get to know each other</a:t>
            </a:r>
            <a:endParaRPr lang="en-GB" sz="1800" dirty="0"/>
          </a:p>
        </p:txBody>
      </p:sp>
      <p:sp>
        <p:nvSpPr>
          <p:cNvPr id="5" name="Rectangle 4">
            <a:extLst>
              <a:ext uri="{FF2B5EF4-FFF2-40B4-BE49-F238E27FC236}">
                <a16:creationId xmlns:a16="http://schemas.microsoft.com/office/drawing/2014/main" id="{E391E995-967D-243C-5B9E-0373DB958C53}"/>
              </a:ext>
            </a:extLst>
          </p:cNvPr>
          <p:cNvSpPr/>
          <p:nvPr/>
        </p:nvSpPr>
        <p:spPr>
          <a:xfrm>
            <a:off x="0" y="1182254"/>
            <a:ext cx="1915297"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6C874709-51E2-BC76-AEBF-3ED551BBDF3E}"/>
              </a:ext>
            </a:extLst>
          </p:cNvPr>
          <p:cNvPicPr>
            <a:picLocks noChangeAspect="1"/>
          </p:cNvPicPr>
          <p:nvPr/>
        </p:nvPicPr>
        <p:blipFill>
          <a:blip r:embed="rId2"/>
          <a:srcRect t="1668" b="27242"/>
          <a:stretch>
            <a:fillRect/>
          </a:stretch>
        </p:blipFill>
        <p:spPr>
          <a:xfrm>
            <a:off x="6704647" y="1182254"/>
            <a:ext cx="5487353" cy="5473189"/>
          </a:xfrm>
          <a:prstGeom prst="rect">
            <a:avLst/>
          </a:prstGeom>
        </p:spPr>
      </p:pic>
    </p:spTree>
    <p:extLst>
      <p:ext uri="{BB962C8B-B14F-4D97-AF65-F5344CB8AC3E}">
        <p14:creationId xmlns:p14="http://schemas.microsoft.com/office/powerpoint/2010/main" val="250454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B68A6-4553-69B5-B4FB-4CC58E73F38A}"/>
              </a:ext>
            </a:extLst>
          </p:cNvPr>
          <p:cNvSpPr>
            <a:spLocks noGrp="1"/>
          </p:cNvSpPr>
          <p:nvPr>
            <p:ph type="body" sz="quarter" idx="10"/>
          </p:nvPr>
        </p:nvSpPr>
        <p:spPr>
          <a:xfrm>
            <a:off x="3391382" y="2372810"/>
            <a:ext cx="8462865" cy="4083735"/>
          </a:xfrm>
        </p:spPr>
        <p:txBody>
          <a:bodyPr>
            <a:normAutofit fontScale="55000" lnSpcReduction="20000"/>
          </a:bodyPr>
          <a:lstStyle/>
          <a:p>
            <a:r>
              <a:rPr lang="en-GB" sz="3300" b="0" i="0" dirty="0">
                <a:solidFill>
                  <a:srgbClr val="000000"/>
                </a:solidFill>
                <a:effectLst/>
              </a:rPr>
              <a:t>In</a:t>
            </a:r>
            <a:r>
              <a:rPr lang="en-GB" sz="3300" b="0" i="0" dirty="0">
                <a:solidFill>
                  <a:srgbClr val="FF0000"/>
                </a:solidFill>
                <a:effectLst/>
              </a:rPr>
              <a:t> </a:t>
            </a:r>
            <a:r>
              <a:rPr lang="en-GB" sz="3300" b="0" i="0" dirty="0">
                <a:effectLst/>
              </a:rPr>
              <a:t>2022</a:t>
            </a:r>
            <a:r>
              <a:rPr lang="en-GB" sz="3300" b="0" i="0" dirty="0">
                <a:solidFill>
                  <a:srgbClr val="FF0000"/>
                </a:solidFill>
                <a:effectLst/>
              </a:rPr>
              <a:t> </a:t>
            </a:r>
            <a:r>
              <a:rPr lang="en-GB" sz="3300" b="0" i="0" dirty="0">
                <a:solidFill>
                  <a:srgbClr val="000000"/>
                </a:solidFill>
                <a:effectLst/>
              </a:rPr>
              <a:t>ARC Cancer Support Centres, in partnership with UCD School of Medicine </a:t>
            </a:r>
            <a:r>
              <a:rPr lang="en-GB" sz="3300" dirty="0">
                <a:solidFill>
                  <a:srgbClr val="000000"/>
                </a:solidFill>
              </a:rPr>
              <a:t>and</a:t>
            </a:r>
            <a:r>
              <a:rPr lang="en-GB" sz="3300" b="0" i="0" dirty="0">
                <a:solidFill>
                  <a:srgbClr val="000000"/>
                </a:solidFill>
                <a:effectLst/>
              </a:rPr>
              <a:t> sponsored by the National Cancer Control Programme (NCCP), developed the Empower </a:t>
            </a:r>
            <a:r>
              <a:rPr lang="en-GB" sz="3300" dirty="0">
                <a:solidFill>
                  <a:srgbClr val="000000"/>
                </a:solidFill>
              </a:rPr>
              <a:t>P</a:t>
            </a:r>
            <a:r>
              <a:rPr lang="en-GB" sz="3300" b="0" i="0" dirty="0">
                <a:solidFill>
                  <a:srgbClr val="000000"/>
                </a:solidFill>
                <a:effectLst/>
              </a:rPr>
              <a:t>rogramme to bridge the information gap in Ireland for women impacted by menopause resulting from cancer treatment.</a:t>
            </a:r>
          </a:p>
          <a:p>
            <a:r>
              <a:rPr lang="en-GB" sz="3300" b="0" i="0" dirty="0">
                <a:solidFill>
                  <a:srgbClr val="000000"/>
                </a:solidFill>
                <a:effectLst/>
              </a:rPr>
              <a:t>This new programme, the first of its kind, was evaluated in terms of effectiveness by a </a:t>
            </a:r>
            <a:r>
              <a:rPr lang="en-GB" sz="3300" dirty="0">
                <a:solidFill>
                  <a:srgbClr val="000000"/>
                </a:solidFill>
              </a:rPr>
              <a:t>r</a:t>
            </a:r>
            <a:r>
              <a:rPr lang="en-GB" sz="3300" b="0" i="0" dirty="0">
                <a:solidFill>
                  <a:srgbClr val="000000"/>
                </a:solidFill>
                <a:effectLst/>
              </a:rPr>
              <a:t>esearch team at UCD School of Medicine, led by Professor Donal Brennan.</a:t>
            </a:r>
          </a:p>
          <a:p>
            <a:r>
              <a:rPr lang="en-GB" sz="3300" b="0" i="0" dirty="0">
                <a:solidFill>
                  <a:srgbClr val="000000"/>
                </a:solidFill>
                <a:effectLst/>
              </a:rPr>
              <a:t>The Programme was developed in response to insights provided by women going through similar experiences. Feedback and data gathered from women who participated in this research was used to refine the programme, to </a:t>
            </a:r>
            <a:r>
              <a:rPr lang="en-GB" sz="3300" dirty="0">
                <a:solidFill>
                  <a:srgbClr val="000000"/>
                </a:solidFill>
              </a:rPr>
              <a:t>further h</a:t>
            </a:r>
            <a:r>
              <a:rPr lang="en-GB" sz="3300" b="0" i="0" dirty="0">
                <a:solidFill>
                  <a:srgbClr val="000000"/>
                </a:solidFill>
                <a:effectLst/>
              </a:rPr>
              <a:t>elp others experiencing something similar.</a:t>
            </a:r>
          </a:p>
          <a:p>
            <a:r>
              <a:rPr lang="en-GB" sz="3300" b="0" i="0" dirty="0">
                <a:solidFill>
                  <a:srgbClr val="000000"/>
                </a:solidFill>
                <a:effectLst/>
              </a:rPr>
              <a:t>Following the successful development of the Programme by ARC the NCCP expan</a:t>
            </a:r>
            <a:r>
              <a:rPr lang="en-GB" sz="3300" dirty="0">
                <a:solidFill>
                  <a:srgbClr val="000000"/>
                </a:solidFill>
              </a:rPr>
              <a:t>ded</a:t>
            </a:r>
            <a:r>
              <a:rPr lang="en-GB" sz="3300" b="0" i="0" dirty="0">
                <a:solidFill>
                  <a:srgbClr val="000000"/>
                </a:solidFill>
                <a:effectLst/>
              </a:rPr>
              <a:t> the programme to other Cancer Support Centres throughout Ireland.</a:t>
            </a:r>
          </a:p>
          <a:p>
            <a:pPr marL="0" indent="0">
              <a:buNone/>
            </a:pPr>
            <a:endParaRPr lang="en-IE" sz="1050" dirty="0"/>
          </a:p>
        </p:txBody>
      </p:sp>
      <p:sp>
        <p:nvSpPr>
          <p:cNvPr id="3" name="Text Placeholder 2">
            <a:extLst>
              <a:ext uri="{FF2B5EF4-FFF2-40B4-BE49-F238E27FC236}">
                <a16:creationId xmlns:a16="http://schemas.microsoft.com/office/drawing/2014/main" id="{808B3F57-2EE0-A944-0621-268766305D7E}"/>
              </a:ext>
            </a:extLst>
          </p:cNvPr>
          <p:cNvSpPr>
            <a:spLocks noGrp="1"/>
          </p:cNvSpPr>
          <p:nvPr>
            <p:ph type="body" sz="quarter" idx="11"/>
          </p:nvPr>
        </p:nvSpPr>
        <p:spPr/>
        <p:txBody>
          <a:bodyPr/>
          <a:lstStyle/>
          <a:p>
            <a:r>
              <a:rPr lang="en-IE" dirty="0"/>
              <a:t>BACKGROUND</a:t>
            </a:r>
          </a:p>
        </p:txBody>
      </p:sp>
      <p:sp>
        <p:nvSpPr>
          <p:cNvPr id="4" name="Rectangle 3">
            <a:extLst>
              <a:ext uri="{FF2B5EF4-FFF2-40B4-BE49-F238E27FC236}">
                <a16:creationId xmlns:a16="http://schemas.microsoft.com/office/drawing/2014/main" id="{E750DA5B-C4FF-9530-F030-D08A8CD016EC}"/>
              </a:ext>
            </a:extLst>
          </p:cNvPr>
          <p:cNvSpPr/>
          <p:nvPr/>
        </p:nvSpPr>
        <p:spPr>
          <a:xfrm>
            <a:off x="0" y="1182255"/>
            <a:ext cx="1915297" cy="549633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30C6348B-7164-E163-1BB4-F8253BBA6496}"/>
              </a:ext>
            </a:extLst>
          </p:cNvPr>
          <p:cNvPicPr>
            <a:picLocks noChangeAspect="1"/>
          </p:cNvPicPr>
          <p:nvPr/>
        </p:nvPicPr>
        <p:blipFill>
          <a:blip r:embed="rId2"/>
          <a:stretch>
            <a:fillRect/>
          </a:stretch>
        </p:blipFill>
        <p:spPr>
          <a:xfrm>
            <a:off x="449707" y="2910795"/>
            <a:ext cx="2364586" cy="867626"/>
          </a:xfrm>
          <a:prstGeom prst="rect">
            <a:avLst/>
          </a:prstGeom>
          <a:solidFill>
            <a:srgbClr val="C92D8A"/>
          </a:solidFill>
          <a:ln w="22225">
            <a:solidFill>
              <a:schemeClr val="tx1"/>
            </a:solidFill>
          </a:ln>
        </p:spPr>
      </p:pic>
      <p:pic>
        <p:nvPicPr>
          <p:cNvPr id="6" name="Picture 5">
            <a:extLst>
              <a:ext uri="{FF2B5EF4-FFF2-40B4-BE49-F238E27FC236}">
                <a16:creationId xmlns:a16="http://schemas.microsoft.com/office/drawing/2014/main" id="{5D53D89B-EBB2-9B7E-A84C-2E279C8D589E}"/>
              </a:ext>
            </a:extLst>
          </p:cNvPr>
          <p:cNvPicPr>
            <a:picLocks noChangeAspect="1"/>
          </p:cNvPicPr>
          <p:nvPr/>
        </p:nvPicPr>
        <p:blipFill>
          <a:blip r:embed="rId3"/>
          <a:stretch>
            <a:fillRect/>
          </a:stretch>
        </p:blipFill>
        <p:spPr>
          <a:xfrm>
            <a:off x="449707" y="4147008"/>
            <a:ext cx="2364586" cy="780801"/>
          </a:xfrm>
          <a:prstGeom prst="rect">
            <a:avLst/>
          </a:prstGeom>
          <a:ln w="22225">
            <a:solidFill>
              <a:schemeClr val="tx1"/>
            </a:solidFill>
          </a:ln>
        </p:spPr>
      </p:pic>
      <p:pic>
        <p:nvPicPr>
          <p:cNvPr id="7" name="Picture 6">
            <a:extLst>
              <a:ext uri="{FF2B5EF4-FFF2-40B4-BE49-F238E27FC236}">
                <a16:creationId xmlns:a16="http://schemas.microsoft.com/office/drawing/2014/main" id="{94D455B4-B5B8-C585-5C3D-4AE81BD6D562}"/>
              </a:ext>
            </a:extLst>
          </p:cNvPr>
          <p:cNvPicPr>
            <a:picLocks noChangeAspect="1"/>
          </p:cNvPicPr>
          <p:nvPr/>
        </p:nvPicPr>
        <p:blipFill>
          <a:blip r:embed="rId4"/>
          <a:stretch>
            <a:fillRect/>
          </a:stretch>
        </p:blipFill>
        <p:spPr>
          <a:xfrm>
            <a:off x="449707" y="5357724"/>
            <a:ext cx="2364586" cy="636044"/>
          </a:xfrm>
          <a:prstGeom prst="rect">
            <a:avLst/>
          </a:prstGeom>
          <a:ln w="22225">
            <a:solidFill>
              <a:schemeClr val="tx1"/>
            </a:solidFill>
          </a:ln>
        </p:spPr>
      </p:pic>
    </p:spTree>
    <p:extLst>
      <p:ext uri="{BB962C8B-B14F-4D97-AF65-F5344CB8AC3E}">
        <p14:creationId xmlns:p14="http://schemas.microsoft.com/office/powerpoint/2010/main" val="178802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369198-164B-A4FC-3031-4FA4875A1387}"/>
              </a:ext>
            </a:extLst>
          </p:cNvPr>
          <p:cNvSpPr>
            <a:spLocks noGrp="1"/>
          </p:cNvSpPr>
          <p:nvPr>
            <p:ph type="body" sz="quarter" idx="10"/>
          </p:nvPr>
        </p:nvSpPr>
        <p:spPr>
          <a:xfrm>
            <a:off x="4039565" y="3067292"/>
            <a:ext cx="7592992" cy="2911944"/>
          </a:xfrm>
        </p:spPr>
        <p:txBody>
          <a:bodyPr>
            <a:normAutofit/>
          </a:bodyPr>
          <a:lstStyle/>
          <a:p>
            <a:pPr marL="12700" marR="330835" indent="0">
              <a:lnSpc>
                <a:spcPts val="2700"/>
              </a:lnSpc>
              <a:spcBef>
                <a:spcPts val="434"/>
              </a:spcBef>
              <a:buNone/>
              <a:tabLst>
                <a:tab pos="241300" algn="l"/>
              </a:tabLst>
            </a:pPr>
            <a:r>
              <a:rPr lang="en-GB" sz="1800" b="1" spc="-100" dirty="0"/>
              <a:t>The </a:t>
            </a:r>
            <a:r>
              <a:rPr lang="en-GB" sz="1800" b="1" spc="-45" dirty="0"/>
              <a:t>aim </a:t>
            </a:r>
            <a:r>
              <a:rPr lang="en-GB" sz="1800" b="1" spc="-100" dirty="0"/>
              <a:t>of the Empower Programme is:</a:t>
            </a:r>
          </a:p>
          <a:p>
            <a:pPr marL="12700" marR="330835" indent="0">
              <a:lnSpc>
                <a:spcPts val="2700"/>
              </a:lnSpc>
              <a:spcBef>
                <a:spcPts val="434"/>
              </a:spcBef>
              <a:buNone/>
              <a:tabLst>
                <a:tab pos="241300" algn="l"/>
              </a:tabLst>
            </a:pPr>
            <a:endParaRPr lang="en-GB" sz="1800" spc="-100" dirty="0"/>
          </a:p>
          <a:p>
            <a:pPr marL="355600" marR="330835" indent="-342900">
              <a:lnSpc>
                <a:spcPts val="2700"/>
              </a:lnSpc>
              <a:spcBef>
                <a:spcPts val="434"/>
              </a:spcBef>
              <a:buFont typeface="Arial" panose="020B0604020202020204" pitchFamily="34" charset="0"/>
              <a:buChar char="•"/>
              <a:tabLst>
                <a:tab pos="241300" algn="l"/>
              </a:tabLst>
            </a:pPr>
            <a:r>
              <a:rPr lang="en-GB" sz="1800" spc="-100" dirty="0"/>
              <a:t>To</a:t>
            </a:r>
            <a:r>
              <a:rPr lang="en-GB" sz="1800" spc="-45" dirty="0"/>
              <a:t> </a:t>
            </a:r>
            <a:r>
              <a:rPr lang="en-GB" sz="1800" dirty="0"/>
              <a:t>deliver</a:t>
            </a:r>
            <a:r>
              <a:rPr lang="en-GB" sz="1800" spc="-105" dirty="0"/>
              <a:t> </a:t>
            </a:r>
            <a:r>
              <a:rPr lang="en-GB" sz="1800" dirty="0"/>
              <a:t>a</a:t>
            </a:r>
            <a:r>
              <a:rPr lang="en-GB" sz="1800" spc="-75" dirty="0"/>
              <a:t> </a:t>
            </a:r>
            <a:r>
              <a:rPr lang="en-GB" sz="1800" dirty="0"/>
              <a:t>supportive</a:t>
            </a:r>
            <a:r>
              <a:rPr lang="en-GB" sz="1800" spc="-70" dirty="0"/>
              <a:t> </a:t>
            </a:r>
            <a:r>
              <a:rPr lang="en-GB" sz="1800" spc="-10" dirty="0"/>
              <a:t>programme</a:t>
            </a:r>
            <a:r>
              <a:rPr lang="en-GB" sz="1800" spc="-70" dirty="0"/>
              <a:t> </a:t>
            </a:r>
            <a:r>
              <a:rPr lang="en-GB" sz="1800" dirty="0"/>
              <a:t>to</a:t>
            </a:r>
            <a:r>
              <a:rPr lang="en-GB" sz="1800" spc="-80" dirty="0"/>
              <a:t> </a:t>
            </a:r>
            <a:r>
              <a:rPr lang="en-GB" sz="1800" dirty="0"/>
              <a:t>help</a:t>
            </a:r>
            <a:r>
              <a:rPr lang="en-GB" sz="1800" spc="-75" dirty="0"/>
              <a:t> </a:t>
            </a:r>
            <a:r>
              <a:rPr lang="en-GB" sz="1800" dirty="0"/>
              <a:t>women</a:t>
            </a:r>
            <a:r>
              <a:rPr lang="en-GB" sz="1800" spc="-70" dirty="0"/>
              <a:t> </a:t>
            </a:r>
            <a:r>
              <a:rPr lang="en-GB" sz="1800" spc="-10" dirty="0"/>
              <a:t>self-manage </a:t>
            </a:r>
            <a:r>
              <a:rPr lang="en-GB" sz="1800" dirty="0"/>
              <a:t>impact</a:t>
            </a:r>
            <a:r>
              <a:rPr lang="en-GB" sz="1800" spc="-60" dirty="0"/>
              <a:t> </a:t>
            </a:r>
            <a:r>
              <a:rPr lang="en-GB" sz="1800" dirty="0"/>
              <a:t>of</a:t>
            </a:r>
            <a:r>
              <a:rPr lang="en-GB" sz="1800" spc="-70" dirty="0"/>
              <a:t> </a:t>
            </a:r>
            <a:r>
              <a:rPr lang="en-GB" sz="1800" dirty="0"/>
              <a:t>Menopause</a:t>
            </a:r>
            <a:r>
              <a:rPr lang="en-GB" sz="1800" b="1" spc="-40" dirty="0"/>
              <a:t> </a:t>
            </a:r>
            <a:r>
              <a:rPr lang="en-GB" sz="1800" spc="-10" dirty="0"/>
              <a:t>following or alongside</a:t>
            </a:r>
            <a:r>
              <a:rPr lang="en-GB" sz="1800" spc="-70" dirty="0"/>
              <a:t> </a:t>
            </a:r>
            <a:r>
              <a:rPr lang="en-GB" sz="1800" dirty="0"/>
              <a:t>cancer</a:t>
            </a:r>
            <a:r>
              <a:rPr lang="en-GB" sz="1800" spc="-45" dirty="0"/>
              <a:t> </a:t>
            </a:r>
            <a:r>
              <a:rPr lang="en-GB" sz="1800" spc="-10" dirty="0"/>
              <a:t>treatment.</a:t>
            </a:r>
            <a:endParaRPr lang="en-GB" sz="1800" dirty="0"/>
          </a:p>
          <a:p>
            <a:pPr marL="355600" indent="-342900">
              <a:lnSpc>
                <a:spcPct val="100000"/>
              </a:lnSpc>
              <a:spcBef>
                <a:spcPts val="660"/>
              </a:spcBef>
              <a:buFont typeface="Arial" panose="020B0604020202020204" pitchFamily="34" charset="0"/>
              <a:buChar char="•"/>
              <a:tabLst>
                <a:tab pos="241300" algn="l"/>
              </a:tabLst>
            </a:pPr>
            <a:r>
              <a:rPr lang="en-GB" sz="1800" dirty="0"/>
              <a:t>Provide</a:t>
            </a:r>
            <a:r>
              <a:rPr lang="en-GB" sz="1800" spc="-85" dirty="0"/>
              <a:t> </a:t>
            </a:r>
            <a:r>
              <a:rPr lang="en-GB" sz="1800" dirty="0"/>
              <a:t>peer</a:t>
            </a:r>
            <a:r>
              <a:rPr lang="en-GB" sz="1800" spc="-70" dirty="0"/>
              <a:t> </a:t>
            </a:r>
            <a:r>
              <a:rPr lang="en-GB" sz="1800" dirty="0"/>
              <a:t>support</a:t>
            </a:r>
            <a:r>
              <a:rPr lang="en-GB" sz="1800" spc="-70" dirty="0"/>
              <a:t> </a:t>
            </a:r>
            <a:r>
              <a:rPr lang="en-GB" sz="1800" dirty="0"/>
              <a:t>to</a:t>
            </a:r>
            <a:r>
              <a:rPr lang="en-GB" sz="1800" spc="-80" dirty="0"/>
              <a:t> </a:t>
            </a:r>
            <a:r>
              <a:rPr lang="en-GB" sz="1800" dirty="0"/>
              <a:t>reduce</a:t>
            </a:r>
            <a:r>
              <a:rPr lang="en-GB" sz="1800" spc="-55" dirty="0"/>
              <a:t> </a:t>
            </a:r>
            <a:r>
              <a:rPr lang="en-GB" sz="1800" spc="-10" dirty="0"/>
              <a:t>isolation.</a:t>
            </a:r>
          </a:p>
          <a:p>
            <a:pPr marL="355600" indent="-342900" algn="l">
              <a:lnSpc>
                <a:spcPct val="100000"/>
              </a:lnSpc>
              <a:buFont typeface="Arial" panose="020B0604020202020204" pitchFamily="34" charset="0"/>
              <a:buChar char="•"/>
              <a:tabLst>
                <a:tab pos="241300" algn="l"/>
              </a:tabLst>
            </a:pPr>
            <a:r>
              <a:rPr lang="en-GB" sz="1800" dirty="0">
                <a:ea typeface="Calibri" panose="020F0502020204030204" pitchFamily="34" charset="0"/>
              </a:rPr>
              <a:t>And to provide a portal for access to resources in your own time.</a:t>
            </a:r>
          </a:p>
          <a:p>
            <a:pPr marL="0" indent="0">
              <a:buNone/>
            </a:pPr>
            <a:endParaRPr lang="en-IE" dirty="0"/>
          </a:p>
        </p:txBody>
      </p:sp>
      <p:sp>
        <p:nvSpPr>
          <p:cNvPr id="3" name="Text Placeholder 2">
            <a:extLst>
              <a:ext uri="{FF2B5EF4-FFF2-40B4-BE49-F238E27FC236}">
                <a16:creationId xmlns:a16="http://schemas.microsoft.com/office/drawing/2014/main" id="{3BC39FBE-5B71-540D-8AD8-FFE55B7BB635}"/>
              </a:ext>
            </a:extLst>
          </p:cNvPr>
          <p:cNvSpPr>
            <a:spLocks noGrp="1"/>
          </p:cNvSpPr>
          <p:nvPr>
            <p:ph type="body" sz="quarter" idx="11"/>
          </p:nvPr>
        </p:nvSpPr>
        <p:spPr/>
        <p:txBody>
          <a:bodyPr/>
          <a:lstStyle/>
          <a:p>
            <a:r>
              <a:rPr lang="en-IE" dirty="0"/>
              <a:t>AIM OF THE PROGRAMME</a:t>
            </a:r>
          </a:p>
        </p:txBody>
      </p:sp>
      <p:sp>
        <p:nvSpPr>
          <p:cNvPr id="4" name="Rectangle 3">
            <a:extLst>
              <a:ext uri="{FF2B5EF4-FFF2-40B4-BE49-F238E27FC236}">
                <a16:creationId xmlns:a16="http://schemas.microsoft.com/office/drawing/2014/main" id="{780092EA-D2E0-2D1E-E185-420159153737}"/>
              </a:ext>
            </a:extLst>
          </p:cNvPr>
          <p:cNvSpPr/>
          <p:nvPr/>
        </p:nvSpPr>
        <p:spPr>
          <a:xfrm>
            <a:off x="0" y="1182255"/>
            <a:ext cx="1915297" cy="549633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B8235AED-B4E0-8D66-6138-36E6422A063F}"/>
              </a:ext>
            </a:extLst>
          </p:cNvPr>
          <p:cNvPicPr>
            <a:picLocks noChangeAspect="1"/>
          </p:cNvPicPr>
          <p:nvPr/>
        </p:nvPicPr>
        <p:blipFill>
          <a:blip r:embed="rId2"/>
          <a:stretch>
            <a:fillRect/>
          </a:stretch>
        </p:blipFill>
        <p:spPr>
          <a:xfrm>
            <a:off x="763053" y="1751546"/>
            <a:ext cx="1915297" cy="1915297"/>
          </a:xfrm>
          <a:prstGeom prst="rect">
            <a:avLst/>
          </a:prstGeom>
        </p:spPr>
      </p:pic>
      <p:pic>
        <p:nvPicPr>
          <p:cNvPr id="6" name="Picture 5">
            <a:extLst>
              <a:ext uri="{FF2B5EF4-FFF2-40B4-BE49-F238E27FC236}">
                <a16:creationId xmlns:a16="http://schemas.microsoft.com/office/drawing/2014/main" id="{64108FA9-3FFF-D48F-4501-2FAFD4DB515D}"/>
              </a:ext>
            </a:extLst>
          </p:cNvPr>
          <p:cNvPicPr>
            <a:picLocks noChangeAspect="1"/>
          </p:cNvPicPr>
          <p:nvPr/>
        </p:nvPicPr>
        <p:blipFill>
          <a:blip r:embed="rId3"/>
          <a:stretch>
            <a:fillRect/>
          </a:stretch>
        </p:blipFill>
        <p:spPr>
          <a:xfrm>
            <a:off x="256259" y="3948789"/>
            <a:ext cx="3318076" cy="2208943"/>
          </a:xfrm>
          <a:prstGeom prst="rect">
            <a:avLst/>
          </a:prstGeom>
        </p:spPr>
      </p:pic>
    </p:spTree>
    <p:extLst>
      <p:ext uri="{BB962C8B-B14F-4D97-AF65-F5344CB8AC3E}">
        <p14:creationId xmlns:p14="http://schemas.microsoft.com/office/powerpoint/2010/main" val="102430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F8138E-23D6-3785-ABB6-8A153EE61190}"/>
              </a:ext>
            </a:extLst>
          </p:cNvPr>
          <p:cNvSpPr/>
          <p:nvPr/>
        </p:nvSpPr>
        <p:spPr>
          <a:xfrm>
            <a:off x="0" y="1182254"/>
            <a:ext cx="1915297"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51A0BB6A-C31C-71F8-171F-1BEECB8F6D24}"/>
              </a:ext>
            </a:extLst>
          </p:cNvPr>
          <p:cNvSpPr>
            <a:spLocks noGrp="1"/>
          </p:cNvSpPr>
          <p:nvPr>
            <p:ph type="body" sz="quarter" idx="10"/>
          </p:nvPr>
        </p:nvSpPr>
        <p:spPr>
          <a:xfrm>
            <a:off x="4317199" y="2419109"/>
            <a:ext cx="7500830" cy="3692324"/>
          </a:xfrm>
        </p:spPr>
        <p:txBody>
          <a:bodyPr>
            <a:normAutofit/>
          </a:bodyPr>
          <a:lstStyle/>
          <a:p>
            <a:pPr marL="342900" indent="-342900" algn="l" rtl="0" fontAlgn="base">
              <a:buFont typeface="Arial" panose="020B0604020202020204" pitchFamily="34" charset="0"/>
              <a:buChar char="•"/>
            </a:pPr>
            <a:r>
              <a:rPr lang="en-GB" sz="1800" b="0" i="0" dirty="0">
                <a:solidFill>
                  <a:srgbClr val="000000"/>
                </a:solidFill>
                <a:effectLst/>
              </a:rPr>
              <a:t>The Empower Programme provides you with peer </a:t>
            </a:r>
            <a:r>
              <a:rPr lang="en-GB" sz="1800" dirty="0">
                <a:solidFill>
                  <a:srgbClr val="000000"/>
                </a:solidFill>
              </a:rPr>
              <a:t>s</a:t>
            </a:r>
            <a:r>
              <a:rPr lang="en-GB" sz="1800" b="0" i="0" dirty="0">
                <a:solidFill>
                  <a:srgbClr val="000000"/>
                </a:solidFill>
                <a:effectLst/>
              </a:rPr>
              <a:t>upport. Giving you an opportunity to connect with others </a:t>
            </a:r>
            <a:r>
              <a:rPr lang="en-GB" sz="1800" dirty="0">
                <a:solidFill>
                  <a:srgbClr val="000000"/>
                </a:solidFill>
              </a:rPr>
              <a:t>experiencing something similar.</a:t>
            </a:r>
            <a:endParaRPr lang="en-GB" sz="1800" b="0" i="0" dirty="0">
              <a:solidFill>
                <a:srgbClr val="000000"/>
              </a:solidFill>
              <a:effectLst/>
            </a:endParaRPr>
          </a:p>
          <a:p>
            <a:pPr marL="342900" indent="-342900" algn="l" rtl="0" fontAlgn="base">
              <a:buFont typeface="Arial" panose="020B0604020202020204" pitchFamily="34" charset="0"/>
              <a:buChar char="•"/>
            </a:pPr>
            <a:r>
              <a:rPr lang="en-GB" sz="1800" b="0" i="0" dirty="0">
                <a:solidFill>
                  <a:srgbClr val="000000"/>
                </a:solidFill>
                <a:effectLst/>
              </a:rPr>
              <a:t>You all have had or currently have cancer. You have experienced symptoms of menopause as a direct result of cancer treatment or surgery. You all have this in common. </a:t>
            </a:r>
          </a:p>
          <a:p>
            <a:pPr marL="342900" indent="-342900" algn="l" rtl="0" fontAlgn="base">
              <a:buFont typeface="Arial" panose="020B0604020202020204" pitchFamily="34" charset="0"/>
              <a:buChar char="•"/>
            </a:pPr>
            <a:r>
              <a:rPr lang="en-GB" sz="1800" b="0" i="0" dirty="0">
                <a:solidFill>
                  <a:srgbClr val="000000"/>
                </a:solidFill>
                <a:effectLst/>
              </a:rPr>
              <a:t>Everyone’s journey is important. Yours is not insignificant compared to another’s. </a:t>
            </a:r>
          </a:p>
          <a:p>
            <a:pPr marL="342900" indent="-342900" algn="l" rtl="0" fontAlgn="base">
              <a:buFont typeface="Arial" panose="020B0604020202020204" pitchFamily="34" charset="0"/>
              <a:buChar char="•"/>
            </a:pPr>
            <a:r>
              <a:rPr lang="en-GB" sz="1800" b="0" i="0" dirty="0">
                <a:solidFill>
                  <a:srgbClr val="000000"/>
                </a:solidFill>
                <a:effectLst/>
              </a:rPr>
              <a:t>If anything comes up for you during the course that you do not wish to raise in the peer </a:t>
            </a:r>
            <a:r>
              <a:rPr lang="en-GB" sz="1800" dirty="0">
                <a:solidFill>
                  <a:srgbClr val="000000"/>
                </a:solidFill>
              </a:rPr>
              <a:t>s</a:t>
            </a:r>
            <a:r>
              <a:rPr lang="en-GB" sz="1800" b="0" i="0" dirty="0">
                <a:solidFill>
                  <a:srgbClr val="000000"/>
                </a:solidFill>
                <a:effectLst/>
              </a:rPr>
              <a:t>upport </a:t>
            </a:r>
            <a:r>
              <a:rPr lang="en-GB" sz="1800" dirty="0">
                <a:solidFill>
                  <a:srgbClr val="000000"/>
                </a:solidFill>
              </a:rPr>
              <a:t>e</a:t>
            </a:r>
            <a:r>
              <a:rPr lang="en-GB" sz="1800" b="0" i="0" dirty="0">
                <a:solidFill>
                  <a:srgbClr val="000000"/>
                </a:solidFill>
                <a:effectLst/>
              </a:rPr>
              <a:t>lement, please contact us afterwards. </a:t>
            </a:r>
          </a:p>
        </p:txBody>
      </p:sp>
      <p:sp>
        <p:nvSpPr>
          <p:cNvPr id="3" name="Text Placeholder 2">
            <a:extLst>
              <a:ext uri="{FF2B5EF4-FFF2-40B4-BE49-F238E27FC236}">
                <a16:creationId xmlns:a16="http://schemas.microsoft.com/office/drawing/2014/main" id="{5243A8E5-E377-8466-C3F1-9D0080BFCBA0}"/>
              </a:ext>
            </a:extLst>
          </p:cNvPr>
          <p:cNvSpPr>
            <a:spLocks noGrp="1"/>
          </p:cNvSpPr>
          <p:nvPr>
            <p:ph type="body" sz="quarter" idx="11"/>
          </p:nvPr>
        </p:nvSpPr>
        <p:spPr/>
        <p:txBody>
          <a:bodyPr/>
          <a:lstStyle/>
          <a:p>
            <a:r>
              <a:rPr lang="en-IE" dirty="0"/>
              <a:t>THE PEER SUPPORT ELEMENT</a:t>
            </a:r>
          </a:p>
        </p:txBody>
      </p:sp>
      <p:pic>
        <p:nvPicPr>
          <p:cNvPr id="5" name="Picture 4">
            <a:extLst>
              <a:ext uri="{FF2B5EF4-FFF2-40B4-BE49-F238E27FC236}">
                <a16:creationId xmlns:a16="http://schemas.microsoft.com/office/drawing/2014/main" id="{0BFE5D32-545A-A975-4A89-9BE18BC52EF9}"/>
              </a:ext>
            </a:extLst>
          </p:cNvPr>
          <p:cNvPicPr>
            <a:picLocks noChangeAspect="1"/>
          </p:cNvPicPr>
          <p:nvPr/>
        </p:nvPicPr>
        <p:blipFill>
          <a:blip r:embed="rId2"/>
          <a:stretch>
            <a:fillRect/>
          </a:stretch>
        </p:blipFill>
        <p:spPr>
          <a:xfrm>
            <a:off x="373971" y="3052470"/>
            <a:ext cx="3708952" cy="2470824"/>
          </a:xfrm>
          <a:prstGeom prst="rect">
            <a:avLst/>
          </a:prstGeom>
        </p:spPr>
      </p:pic>
    </p:spTree>
    <p:extLst>
      <p:ext uri="{BB962C8B-B14F-4D97-AF65-F5344CB8AC3E}">
        <p14:creationId xmlns:p14="http://schemas.microsoft.com/office/powerpoint/2010/main" val="209968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73897-91D1-147D-394F-FD78B1871551}"/>
              </a:ext>
            </a:extLst>
          </p:cNvPr>
          <p:cNvSpPr>
            <a:spLocks noGrp="1"/>
          </p:cNvSpPr>
          <p:nvPr>
            <p:ph type="body" sz="quarter" idx="11"/>
          </p:nvPr>
        </p:nvSpPr>
        <p:spPr/>
        <p:txBody>
          <a:bodyPr/>
          <a:lstStyle/>
          <a:p>
            <a:r>
              <a:rPr lang="en-IE" dirty="0"/>
              <a:t>Programme Overview</a:t>
            </a:r>
          </a:p>
        </p:txBody>
      </p:sp>
      <p:pic>
        <p:nvPicPr>
          <p:cNvPr id="4" name="Picture 3">
            <a:extLst>
              <a:ext uri="{FF2B5EF4-FFF2-40B4-BE49-F238E27FC236}">
                <a16:creationId xmlns:a16="http://schemas.microsoft.com/office/drawing/2014/main" id="{FCB43AF8-9115-086B-A46D-CE87883361DF}"/>
              </a:ext>
            </a:extLst>
          </p:cNvPr>
          <p:cNvPicPr>
            <a:picLocks noChangeAspect="1"/>
          </p:cNvPicPr>
          <p:nvPr/>
        </p:nvPicPr>
        <p:blipFill>
          <a:blip r:embed="rId2"/>
          <a:srcRect t="14990" b="2092"/>
          <a:stretch>
            <a:fillRect/>
          </a:stretch>
        </p:blipFill>
        <p:spPr>
          <a:xfrm>
            <a:off x="5029196" y="1182256"/>
            <a:ext cx="7018125" cy="5492205"/>
          </a:xfrm>
          <a:prstGeom prst="rect">
            <a:avLst/>
          </a:prstGeom>
        </p:spPr>
      </p:pic>
      <p:sp>
        <p:nvSpPr>
          <p:cNvPr id="7" name="Rectangle 6">
            <a:extLst>
              <a:ext uri="{FF2B5EF4-FFF2-40B4-BE49-F238E27FC236}">
                <a16:creationId xmlns:a16="http://schemas.microsoft.com/office/drawing/2014/main" id="{113207C6-7BD9-F1FA-C6EE-C80F7ED6262C}"/>
              </a:ext>
            </a:extLst>
          </p:cNvPr>
          <p:cNvSpPr/>
          <p:nvPr/>
        </p:nvSpPr>
        <p:spPr>
          <a:xfrm>
            <a:off x="0" y="1182255"/>
            <a:ext cx="1915297" cy="5492206"/>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93A1F727-BFBA-125E-D100-2C0FD5726215}"/>
              </a:ext>
            </a:extLst>
          </p:cNvPr>
          <p:cNvSpPr txBox="1"/>
          <p:nvPr/>
        </p:nvSpPr>
        <p:spPr>
          <a:xfrm>
            <a:off x="2201505" y="1439873"/>
            <a:ext cx="2636713" cy="5355312"/>
          </a:xfrm>
          <a:prstGeom prst="rect">
            <a:avLst/>
          </a:prstGeom>
          <a:noFill/>
        </p:spPr>
        <p:txBody>
          <a:bodyPr wrap="square" rtlCol="0">
            <a:spAutoFit/>
          </a:bodyPr>
          <a:lstStyle/>
          <a:p>
            <a:r>
              <a:rPr lang="en-IE" b="1" dirty="0">
                <a:latin typeface="Arial" panose="020B0604020202020204" pitchFamily="34" charset="0"/>
                <a:cs typeface="Arial" panose="020B0604020202020204" pitchFamily="34" charset="0"/>
              </a:rPr>
              <a:t>This is an overview of each of the sessions provided:</a:t>
            </a:r>
          </a:p>
          <a:p>
            <a:endParaRPr lang="en-IE" b="1" dirty="0">
              <a:latin typeface="Arial" panose="020B0604020202020204" pitchFamily="34" charset="0"/>
              <a:cs typeface="Arial" panose="020B0604020202020204" pitchFamily="34" charset="0"/>
            </a:endParaRPr>
          </a:p>
          <a:p>
            <a:endParaRPr lang="en-IE" b="1" dirty="0">
              <a:latin typeface="Arial" panose="020B0604020202020204" pitchFamily="34" charset="0"/>
              <a:cs typeface="Arial" panose="020B0604020202020204" pitchFamily="34" charset="0"/>
            </a:endParaRPr>
          </a:p>
          <a:p>
            <a:endParaRPr lang="en-IE" b="1" dirty="0">
              <a:latin typeface="Arial" panose="020B0604020202020204" pitchFamily="34" charset="0"/>
              <a:cs typeface="Arial" panose="020B0604020202020204" pitchFamily="34" charset="0"/>
            </a:endParaRPr>
          </a:p>
          <a:p>
            <a:endParaRPr lang="en-IE" b="1" dirty="0">
              <a:latin typeface="Arial" panose="020B0604020202020204" pitchFamily="34" charset="0"/>
              <a:cs typeface="Arial" panose="020B0604020202020204" pitchFamily="34" charset="0"/>
            </a:endParaRPr>
          </a:p>
          <a:p>
            <a:endParaRPr lang="en-IE" b="1"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The Programme is comprised of 8 sessions</a:t>
            </a:r>
          </a:p>
          <a:p>
            <a:endParaRPr lang="en-I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b="1" dirty="0">
                <a:latin typeface="Arial" panose="020B0604020202020204" pitchFamily="34" charset="0"/>
                <a:cs typeface="Arial" panose="020B0604020202020204" pitchFamily="34" charset="0"/>
              </a:rPr>
              <a:t>Online</a:t>
            </a:r>
            <a:r>
              <a:rPr lang="en-IE" dirty="0">
                <a:latin typeface="Arial" panose="020B0604020202020204" pitchFamily="34" charset="0"/>
                <a:cs typeface="Arial" panose="020B0604020202020204" pitchFamily="34" charset="0"/>
              </a:rPr>
              <a:t> sessions are 2h30 minutes long with a 20 minute break</a:t>
            </a:r>
          </a:p>
          <a:p>
            <a:pPr marL="285750" indent="-285750">
              <a:buFont typeface="Arial" panose="020B0604020202020204" pitchFamily="34" charset="0"/>
              <a:buChar char="•"/>
            </a:pPr>
            <a:r>
              <a:rPr lang="en-IE" b="1" dirty="0">
                <a:latin typeface="Arial" panose="020B0604020202020204" pitchFamily="34" charset="0"/>
                <a:cs typeface="Arial" panose="020B0604020202020204" pitchFamily="34" charset="0"/>
              </a:rPr>
              <a:t>In-person</a:t>
            </a:r>
            <a:r>
              <a:rPr lang="en-IE" dirty="0">
                <a:latin typeface="Arial" panose="020B0604020202020204" pitchFamily="34" charset="0"/>
                <a:cs typeface="Arial" panose="020B0604020202020204" pitchFamily="34" charset="0"/>
              </a:rPr>
              <a:t> sessions are 2 hours long with a 5 minute break</a:t>
            </a:r>
          </a:p>
          <a:p>
            <a:endParaRPr lang="en-I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5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8806A1-CB9B-9D8C-D503-480CB2E38A57}"/>
              </a:ext>
            </a:extLst>
          </p:cNvPr>
          <p:cNvSpPr>
            <a:spLocks noGrp="1"/>
          </p:cNvSpPr>
          <p:nvPr>
            <p:ph type="body" sz="quarter" idx="11"/>
          </p:nvPr>
        </p:nvSpPr>
        <p:spPr/>
        <p:txBody>
          <a:bodyPr>
            <a:normAutofit/>
          </a:bodyPr>
          <a:lstStyle/>
          <a:p>
            <a:r>
              <a:rPr lang="en-IE" dirty="0"/>
              <a:t>PROGRAMME FORMAT</a:t>
            </a:r>
          </a:p>
        </p:txBody>
      </p:sp>
      <p:sp>
        <p:nvSpPr>
          <p:cNvPr id="6" name="Rectangle 5">
            <a:extLst>
              <a:ext uri="{FF2B5EF4-FFF2-40B4-BE49-F238E27FC236}">
                <a16:creationId xmlns:a16="http://schemas.microsoft.com/office/drawing/2014/main" id="{8E6E8DCE-845A-DE59-AD05-283E2389DE24}"/>
              </a:ext>
            </a:extLst>
          </p:cNvPr>
          <p:cNvSpPr/>
          <p:nvPr/>
        </p:nvSpPr>
        <p:spPr>
          <a:xfrm>
            <a:off x="0" y="1182255"/>
            <a:ext cx="1915297" cy="547318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60388653-4061-B16B-56BC-5BC5DF25B7E6}"/>
              </a:ext>
            </a:extLst>
          </p:cNvPr>
          <p:cNvSpPr txBox="1"/>
          <p:nvPr/>
        </p:nvSpPr>
        <p:spPr>
          <a:xfrm>
            <a:off x="4512199" y="2333952"/>
            <a:ext cx="7118431" cy="3970318"/>
          </a:xfrm>
          <a:prstGeom prst="rect">
            <a:avLst/>
          </a:prstGeom>
          <a:noFill/>
        </p:spPr>
        <p:txBody>
          <a:bodyPr wrap="square" rtlCol="0">
            <a:spAutoFit/>
          </a:bodyPr>
          <a:lstStyle/>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IE" dirty="0">
                <a:latin typeface="Arial" panose="020B0604020202020204" pitchFamily="34" charset="0"/>
                <a:cs typeface="Arial" panose="020B0604020202020204" pitchFamily="34" charset="0"/>
              </a:rPr>
              <a:t>Session Zero is today’s session and we may finish earlier if all questions and introductions are complete. </a:t>
            </a:r>
          </a:p>
          <a:p>
            <a:pPr marL="285750" indent="-285750">
              <a:buFont typeface="Wingdings" panose="05000000000000000000" pitchFamily="2" charset="2"/>
              <a:buChar char="v"/>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IE" dirty="0">
                <a:latin typeface="Arial" panose="020B0604020202020204" pitchFamily="34" charset="0"/>
                <a:cs typeface="Arial" panose="020B0604020202020204" pitchFamily="34" charset="0"/>
              </a:rPr>
              <a:t>Sessions one to six are the expert sessions. During each of these sessions you will watch either 1 or 2 video presentations, depending on the topic. This will be followed by the peer support element where we will have time to discuss what you have learnt and share with each other what you are experiencing.</a:t>
            </a:r>
          </a:p>
          <a:p>
            <a:pPr marL="285750" indent="-285750">
              <a:buFont typeface="Wingdings" panose="05000000000000000000" pitchFamily="2" charset="2"/>
              <a:buChar char="v"/>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IE" dirty="0">
                <a:latin typeface="Arial" panose="020B0604020202020204" pitchFamily="34" charset="0"/>
                <a:cs typeface="Arial" panose="020B0604020202020204" pitchFamily="34" charset="0"/>
              </a:rPr>
              <a:t>Session Seven (week 8) will be our </a:t>
            </a:r>
            <a:r>
              <a:rPr lang="en-IE" i="1" dirty="0">
                <a:latin typeface="Arial" panose="020B0604020202020204" pitchFamily="34" charset="0"/>
                <a:cs typeface="Arial" panose="020B0604020202020204" pitchFamily="34" charset="0"/>
              </a:rPr>
              <a:t>Integration Session</a:t>
            </a:r>
            <a:r>
              <a:rPr lang="en-IE" dirty="0">
                <a:latin typeface="Arial" panose="020B0604020202020204" pitchFamily="34" charset="0"/>
                <a:cs typeface="Arial" panose="020B0604020202020204" pitchFamily="34" charset="0"/>
              </a:rPr>
              <a:t>. In this session we will briefly recap each of the expert presentation sessions and consider the learnings and takeaways of the Empower Programme. </a:t>
            </a:r>
          </a:p>
        </p:txBody>
      </p:sp>
      <p:pic>
        <p:nvPicPr>
          <p:cNvPr id="5" name="Picture 4">
            <a:extLst>
              <a:ext uri="{FF2B5EF4-FFF2-40B4-BE49-F238E27FC236}">
                <a16:creationId xmlns:a16="http://schemas.microsoft.com/office/drawing/2014/main" id="{A5A14DCB-AB55-E592-5A70-4D59596B6CC5}"/>
              </a:ext>
            </a:extLst>
          </p:cNvPr>
          <p:cNvPicPr>
            <a:picLocks noChangeAspect="1"/>
          </p:cNvPicPr>
          <p:nvPr/>
        </p:nvPicPr>
        <p:blipFill>
          <a:blip r:embed="rId2"/>
          <a:stretch>
            <a:fillRect/>
          </a:stretch>
        </p:blipFill>
        <p:spPr>
          <a:xfrm>
            <a:off x="227070" y="1727574"/>
            <a:ext cx="3893517" cy="4576696"/>
          </a:xfrm>
          <a:prstGeom prst="rect">
            <a:avLst/>
          </a:prstGeom>
        </p:spPr>
      </p:pic>
    </p:spTree>
    <p:extLst>
      <p:ext uri="{BB962C8B-B14F-4D97-AF65-F5344CB8AC3E}">
        <p14:creationId xmlns:p14="http://schemas.microsoft.com/office/powerpoint/2010/main" val="396521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E30E-C1BE-F655-3DE3-98CBC72DBF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DBC9697-B457-CF44-8FF7-7302765DEA1E}"/>
              </a:ext>
            </a:extLst>
          </p:cNvPr>
          <p:cNvSpPr>
            <a:spLocks noGrp="1"/>
          </p:cNvSpPr>
          <p:nvPr>
            <p:ph type="body" sz="quarter" idx="11"/>
          </p:nvPr>
        </p:nvSpPr>
        <p:spPr/>
        <p:txBody>
          <a:bodyPr>
            <a:normAutofit/>
          </a:bodyPr>
          <a:lstStyle/>
          <a:p>
            <a:r>
              <a:rPr lang="en-IE" dirty="0"/>
              <a:t>OPTIONAL SESSIONS</a:t>
            </a:r>
          </a:p>
        </p:txBody>
      </p:sp>
      <p:sp>
        <p:nvSpPr>
          <p:cNvPr id="6" name="Rectangle 5">
            <a:extLst>
              <a:ext uri="{FF2B5EF4-FFF2-40B4-BE49-F238E27FC236}">
                <a16:creationId xmlns:a16="http://schemas.microsoft.com/office/drawing/2014/main" id="{3058A65C-639A-EC24-6CF6-05056CBB55F1}"/>
              </a:ext>
            </a:extLst>
          </p:cNvPr>
          <p:cNvSpPr/>
          <p:nvPr/>
        </p:nvSpPr>
        <p:spPr>
          <a:xfrm>
            <a:off x="0" y="1182255"/>
            <a:ext cx="1915297" cy="549633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57ECB338-D0CC-4DB3-3AF4-6524F58C6DAF}"/>
              </a:ext>
            </a:extLst>
          </p:cNvPr>
          <p:cNvSpPr txBox="1"/>
          <p:nvPr/>
        </p:nvSpPr>
        <p:spPr>
          <a:xfrm>
            <a:off x="3865943" y="1480968"/>
            <a:ext cx="7836061" cy="4585871"/>
          </a:xfrm>
          <a:prstGeom prst="rect">
            <a:avLst/>
          </a:prstGeom>
          <a:noFill/>
        </p:spPr>
        <p:txBody>
          <a:bodyPr wrap="square" rtlCol="0">
            <a:spAutoFit/>
          </a:bodyPr>
          <a:lstStyle/>
          <a:p>
            <a:r>
              <a:rPr lang="en-IE" b="1" dirty="0">
                <a:latin typeface="Arial" panose="020B0604020202020204" pitchFamily="34" charset="0"/>
                <a:cs typeface="Arial" panose="020B0604020202020204" pitchFamily="34" charset="0"/>
              </a:rPr>
              <a:t>The Empower Programme includes two optional sessions as follows:</a:t>
            </a:r>
          </a:p>
          <a:p>
            <a:endParaRPr lang="en-IE" sz="1800" kern="100" dirty="0">
              <a:effectLst/>
              <a:latin typeface="Arial" panose="020B0604020202020204" pitchFamily="34" charset="0"/>
              <a:ea typeface="Times New Roman" panose="02020603050405020304" pitchFamily="18" charset="0"/>
              <a:cs typeface="Arial" panose="020B0604020202020204" pitchFamily="34" charset="0"/>
            </a:endParaRPr>
          </a:p>
          <a:p>
            <a:r>
              <a:rPr lang="en-IE" sz="2000" b="1" kern="100" dirty="0">
                <a:solidFill>
                  <a:srgbClr val="C92D8A"/>
                </a:solidFill>
                <a:latin typeface="Arial" panose="020B0604020202020204" pitchFamily="34" charset="0"/>
                <a:ea typeface="Aptos" panose="020B0004020202020204" pitchFamily="34" charset="0"/>
                <a:cs typeface="Arial" panose="020B0604020202020204" pitchFamily="34" charset="0"/>
              </a:rPr>
              <a:t>Partner’s Session</a:t>
            </a:r>
            <a:r>
              <a:rPr lang="en-IE" sz="2000" kern="100" dirty="0">
                <a:solidFill>
                  <a:srgbClr val="C92D8A"/>
                </a:solidFill>
                <a:latin typeface="Arial" panose="020B0604020202020204" pitchFamily="34" charset="0"/>
                <a:ea typeface="Aptos" panose="020B0004020202020204" pitchFamily="34" charset="0"/>
                <a:cs typeface="Arial" panose="020B0604020202020204" pitchFamily="34" charset="0"/>
              </a:rPr>
              <a:t>: </a:t>
            </a:r>
          </a:p>
          <a:p>
            <a:r>
              <a:rPr lang="en-IE" sz="2000" kern="100" dirty="0">
                <a:latin typeface="Arial" panose="020B0604020202020204" pitchFamily="34" charset="0"/>
                <a:ea typeface="Aptos" panose="020B0004020202020204" pitchFamily="34" charset="0"/>
                <a:cs typeface="Arial" panose="020B0604020202020204" pitchFamily="34" charset="0"/>
              </a:rPr>
              <a:t>A</a:t>
            </a:r>
            <a:r>
              <a:rPr lang="en-IE" sz="2000" kern="100" dirty="0">
                <a:solidFill>
                  <a:srgbClr val="C92D8A"/>
                </a:solidFill>
                <a:latin typeface="Arial" panose="020B0604020202020204" pitchFamily="34" charset="0"/>
                <a:ea typeface="Aptos" panose="020B0004020202020204" pitchFamily="34" charset="0"/>
                <a:cs typeface="Arial" panose="020B0604020202020204" pitchFamily="34" charset="0"/>
              </a:rPr>
              <a:t> </a:t>
            </a:r>
            <a:r>
              <a:rPr lang="en-IE" kern="100" dirty="0">
                <a:latin typeface="Arial" panose="020B0604020202020204" pitchFamily="34" charset="0"/>
                <a:ea typeface="Aptos" panose="020B0004020202020204" pitchFamily="34" charset="0"/>
                <a:cs typeface="Arial" panose="020B0604020202020204" pitchFamily="34" charset="0"/>
              </a:rPr>
              <a:t>Video presentation by </a:t>
            </a:r>
          </a:p>
          <a:p>
            <a:r>
              <a:rPr lang="en-IE" b="1" kern="100" dirty="0">
                <a:latin typeface="Arial" panose="020B0604020202020204" pitchFamily="34" charset="0"/>
                <a:ea typeface="Aptos" panose="020B0004020202020204" pitchFamily="34" charset="0"/>
                <a:cs typeface="Arial" panose="020B0604020202020204" pitchFamily="34" charset="0"/>
              </a:rPr>
              <a:t>Dr Yvonne O’Meara, </a:t>
            </a:r>
            <a:r>
              <a:rPr lang="en-IE" sz="1800" b="1" kern="100" dirty="0">
                <a:effectLst/>
                <a:latin typeface="Arial" panose="020B0604020202020204" pitchFamily="34" charset="0"/>
                <a:ea typeface="Aptos" panose="020B0004020202020204" pitchFamily="34" charset="0"/>
                <a:cs typeface="Arial" panose="020B0604020202020204" pitchFamily="34" charset="0"/>
              </a:rPr>
              <a:t>Systemic Psychotherapist &amp; Psychosocial Oncologist.</a:t>
            </a:r>
          </a:p>
          <a:p>
            <a:endParaRPr lang="en-IE" sz="1800" b="1" kern="1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IE" sz="1800" kern="100" dirty="0">
                <a:effectLst/>
                <a:latin typeface="Arial" panose="020B0604020202020204" pitchFamily="34" charset="0"/>
                <a:ea typeface="Aptos" panose="020B0004020202020204" pitchFamily="34" charset="0"/>
                <a:cs typeface="Arial" panose="020B0604020202020204" pitchFamily="34" charset="0"/>
              </a:rPr>
              <a:t>This </a:t>
            </a:r>
            <a:r>
              <a:rPr lang="en-IE" kern="100" dirty="0">
                <a:latin typeface="Arial" panose="020B0604020202020204" pitchFamily="34" charset="0"/>
                <a:ea typeface="Aptos" panose="020B0004020202020204" pitchFamily="34" charset="0"/>
                <a:cs typeface="Arial" panose="020B0604020202020204" pitchFamily="34" charset="0"/>
              </a:rPr>
              <a:t>online</a:t>
            </a:r>
            <a:r>
              <a:rPr lang="en-IE" sz="1800" kern="100" dirty="0">
                <a:effectLst/>
                <a:latin typeface="Arial" panose="020B0604020202020204" pitchFamily="34" charset="0"/>
                <a:ea typeface="Aptos" panose="020B0004020202020204" pitchFamily="34" charset="0"/>
                <a:cs typeface="Arial" panose="020B0604020202020204" pitchFamily="34" charset="0"/>
              </a:rPr>
              <a:t> session is provided to support your partners who are recognised as the silen</a:t>
            </a:r>
            <a:r>
              <a:rPr lang="en-IE" kern="100" dirty="0">
                <a:latin typeface="Arial" panose="020B0604020202020204" pitchFamily="34" charset="0"/>
                <a:ea typeface="Aptos" panose="020B0004020202020204" pitchFamily="34" charset="0"/>
                <a:cs typeface="Arial" panose="020B0604020202020204" pitchFamily="34" charset="0"/>
              </a:rPr>
              <a:t>t patient. It is understood that the physical effects and psychological symptoms of cancer and menopause that you experience also impacts your partner and, as a consequence, your relationship. </a:t>
            </a:r>
          </a:p>
          <a:p>
            <a:pPr marL="285750" indent="-285750">
              <a:buFont typeface="Arial" panose="020B0604020202020204" pitchFamily="34" charset="0"/>
              <a:buChar char="•"/>
            </a:pPr>
            <a:r>
              <a:rPr lang="en-IE" kern="100" dirty="0">
                <a:latin typeface="Arial" panose="020B0604020202020204" pitchFamily="34" charset="0"/>
                <a:ea typeface="Aptos" panose="020B0004020202020204" pitchFamily="34" charset="0"/>
                <a:cs typeface="Arial" panose="020B0604020202020204" pitchFamily="34" charset="0"/>
              </a:rPr>
              <a:t>Some partners may need some encouragement to attend but those who do attend find it very beneficial.</a:t>
            </a:r>
            <a:r>
              <a:rPr lang="en-IE" sz="1800" kern="100" dirty="0">
                <a:effectLst/>
                <a:latin typeface="Arial" panose="020B0604020202020204" pitchFamily="34" charset="0"/>
                <a:ea typeface="Aptos" panose="020B0004020202020204" pitchFamily="34" charset="0"/>
                <a:cs typeface="Arial" panose="020B0604020202020204" pitchFamily="34" charset="0"/>
              </a:rPr>
              <a:t> </a:t>
            </a:r>
          </a:p>
          <a:p>
            <a:pPr marL="285750" indent="-285750">
              <a:buFont typeface="Arial" panose="020B0604020202020204" pitchFamily="34" charset="0"/>
              <a:buChar char="•"/>
            </a:pPr>
            <a:r>
              <a:rPr lang="en-IE" sz="1800" kern="100" dirty="0">
                <a:effectLst/>
                <a:latin typeface="Arial" panose="020B0604020202020204" pitchFamily="34" charset="0"/>
                <a:ea typeface="Aptos" panose="020B0004020202020204" pitchFamily="34" charset="0"/>
                <a:cs typeface="Arial" panose="020B0604020202020204" pitchFamily="34" charset="0"/>
              </a:rPr>
              <a:t>If your partner would like to attend, please email our centre with a copy to your partner and include your partner’s contact number.</a:t>
            </a:r>
            <a:endParaRPr lang="en-IE"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1AA66C7-5166-5295-E39B-097F54CFBB2F}"/>
              </a:ext>
            </a:extLst>
          </p:cNvPr>
          <p:cNvPicPr>
            <a:picLocks noChangeAspect="1"/>
          </p:cNvPicPr>
          <p:nvPr/>
        </p:nvPicPr>
        <p:blipFill>
          <a:blip r:embed="rId2"/>
          <a:stretch>
            <a:fillRect/>
          </a:stretch>
        </p:blipFill>
        <p:spPr>
          <a:xfrm>
            <a:off x="578670" y="2577358"/>
            <a:ext cx="3021057" cy="3251087"/>
          </a:xfrm>
          <a:prstGeom prst="rect">
            <a:avLst/>
          </a:prstGeom>
        </p:spPr>
      </p:pic>
    </p:spTree>
    <p:extLst>
      <p:ext uri="{BB962C8B-B14F-4D97-AF65-F5344CB8AC3E}">
        <p14:creationId xmlns:p14="http://schemas.microsoft.com/office/powerpoint/2010/main" val="171882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C675E-F86E-88B4-2BA0-354B3EF46D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CE2D777-7C54-EC51-3273-65D77F6DA379}"/>
              </a:ext>
            </a:extLst>
          </p:cNvPr>
          <p:cNvSpPr>
            <a:spLocks noGrp="1"/>
          </p:cNvSpPr>
          <p:nvPr>
            <p:ph type="body" sz="quarter" idx="11"/>
          </p:nvPr>
        </p:nvSpPr>
        <p:spPr/>
        <p:txBody>
          <a:bodyPr>
            <a:normAutofit/>
          </a:bodyPr>
          <a:lstStyle/>
          <a:p>
            <a:r>
              <a:rPr lang="en-IE" dirty="0"/>
              <a:t>OPTIONAL SESSIONS</a:t>
            </a:r>
          </a:p>
        </p:txBody>
      </p:sp>
      <p:sp>
        <p:nvSpPr>
          <p:cNvPr id="6" name="Rectangle 5">
            <a:extLst>
              <a:ext uri="{FF2B5EF4-FFF2-40B4-BE49-F238E27FC236}">
                <a16:creationId xmlns:a16="http://schemas.microsoft.com/office/drawing/2014/main" id="{883051CD-6AA3-F602-E801-8C6FE80AAB81}"/>
              </a:ext>
            </a:extLst>
          </p:cNvPr>
          <p:cNvSpPr/>
          <p:nvPr/>
        </p:nvSpPr>
        <p:spPr>
          <a:xfrm>
            <a:off x="0" y="1182255"/>
            <a:ext cx="1915297" cy="5484764"/>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22083EAE-6EEF-2A7F-7FCE-5F7D4FCE4187}"/>
              </a:ext>
            </a:extLst>
          </p:cNvPr>
          <p:cNvSpPr txBox="1"/>
          <p:nvPr/>
        </p:nvSpPr>
        <p:spPr>
          <a:xfrm>
            <a:off x="3962115" y="2598781"/>
            <a:ext cx="7695498" cy="3447098"/>
          </a:xfrm>
          <a:prstGeom prst="rect">
            <a:avLst/>
          </a:prstGeom>
          <a:noFill/>
        </p:spPr>
        <p:txBody>
          <a:bodyPr wrap="square" rtlCol="0">
            <a:spAutoFit/>
          </a:bodyPr>
          <a:lstStyle/>
          <a:p>
            <a:r>
              <a:rPr lang="en-IE" sz="2000" b="1" dirty="0">
                <a:solidFill>
                  <a:srgbClr val="C92D8A"/>
                </a:solidFill>
                <a:latin typeface="Arial" panose="020B0604020202020204" pitchFamily="34" charset="0"/>
                <a:cs typeface="Arial" panose="020B0604020202020204" pitchFamily="34" charset="0"/>
              </a:rPr>
              <a:t>Coping with Young Children</a:t>
            </a:r>
            <a:endParaRPr lang="en-IE" b="1" dirty="0">
              <a:solidFill>
                <a:srgbClr val="C92D8A"/>
              </a:solidFill>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A</a:t>
            </a:r>
            <a:r>
              <a:rPr lang="en-IE" dirty="0">
                <a:solidFill>
                  <a:srgbClr val="C92D8A"/>
                </a:solidFill>
                <a:latin typeface="Arial" panose="020B0604020202020204" pitchFamily="34" charset="0"/>
                <a:cs typeface="Arial" panose="020B0604020202020204" pitchFamily="34" charset="0"/>
              </a:rPr>
              <a:t> </a:t>
            </a:r>
            <a:r>
              <a:rPr lang="en-IE" dirty="0">
                <a:latin typeface="Arial" panose="020B0604020202020204" pitchFamily="34" charset="0"/>
                <a:cs typeface="Arial" panose="020B0604020202020204" pitchFamily="34" charset="0"/>
              </a:rPr>
              <a:t>video presentation by </a:t>
            </a:r>
          </a:p>
          <a:p>
            <a:r>
              <a:rPr lang="en-IE" b="1" dirty="0">
                <a:latin typeface="Arial" panose="020B0604020202020204" pitchFamily="34" charset="0"/>
                <a:cs typeface="Arial" panose="020B0604020202020204" pitchFamily="34" charset="0"/>
              </a:rPr>
              <a:t>Dr Emir McGrath, </a:t>
            </a:r>
            <a:r>
              <a:rPr lang="en-IE" sz="1800" b="1" kern="100" dirty="0">
                <a:effectLst/>
                <a:latin typeface="Arial" panose="020B0604020202020204" pitchFamily="34" charset="0"/>
                <a:ea typeface="Times New Roman" panose="02020603050405020304" pitchFamily="18" charset="0"/>
                <a:cs typeface="Arial" panose="020B0604020202020204" pitchFamily="34" charset="0"/>
              </a:rPr>
              <a:t>Psychotherapist and Play Therapist. </a:t>
            </a:r>
          </a:p>
          <a:p>
            <a:endParaRPr lang="en-IE" sz="1800" kern="1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Coping with Young Children is provided as an optional session for those participants who are parenting young children.</a:t>
            </a:r>
          </a:p>
          <a:p>
            <a:pPr marL="285750" indent="-285750">
              <a:buFont typeface="Arial" panose="020B0604020202020204" pitchFamily="34" charset="0"/>
              <a:buChar char="•"/>
            </a:pPr>
            <a:endParaRPr lang="en-IE" kern="1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IE" kern="100" dirty="0">
                <a:effectLst/>
                <a:latin typeface="Arial" panose="020B0604020202020204" pitchFamily="34" charset="0"/>
                <a:ea typeface="Times New Roman" panose="02020603050405020304" pitchFamily="18" charset="0"/>
                <a:cs typeface="Arial" panose="020B0604020202020204" pitchFamily="34" charset="0"/>
              </a:rPr>
              <a:t>This video </a:t>
            </a:r>
            <a:r>
              <a:rPr lang="en-IE" kern="100" dirty="0">
                <a:latin typeface="Arial" panose="020B0604020202020204" pitchFamily="34" charset="0"/>
                <a:ea typeface="Times New Roman" panose="02020603050405020304" pitchFamily="18" charset="0"/>
                <a:cs typeface="Arial" panose="020B0604020202020204" pitchFamily="34" charset="0"/>
              </a:rPr>
              <a:t>will be </a:t>
            </a:r>
            <a:r>
              <a:rPr lang="en-IE" kern="100" dirty="0">
                <a:effectLst/>
                <a:latin typeface="Arial" panose="020B0604020202020204" pitchFamily="34" charset="0"/>
                <a:ea typeface="Times New Roman" panose="02020603050405020304" pitchFamily="18" charset="0"/>
                <a:cs typeface="Arial" panose="020B0604020202020204" pitchFamily="34" charset="0"/>
              </a:rPr>
              <a:t>av</a:t>
            </a:r>
            <a:r>
              <a:rPr lang="en-IE" kern="100" dirty="0">
                <a:latin typeface="Arial" panose="020B0604020202020204" pitchFamily="34" charset="0"/>
                <a:ea typeface="Times New Roman" panose="02020603050405020304" pitchFamily="18" charset="0"/>
                <a:cs typeface="Arial" panose="020B0604020202020204" pitchFamily="34" charset="0"/>
              </a:rPr>
              <a:t>ailable to watch at the end of the programme via the portal in your own time however if you would like to attend a live session facilitated by a Play Therapist please let us know and we will provide you with more details.</a:t>
            </a:r>
            <a:endParaRPr lang="en-IE" sz="1800" kern="100" dirty="0">
              <a:effectLst/>
              <a:latin typeface="Arial" panose="020B0604020202020204" pitchFamily="34" charset="0"/>
              <a:ea typeface="Times New Roman" panose="02020603050405020304" pitchFamily="18" charset="0"/>
              <a:cs typeface="Arial" panose="020B0604020202020204" pitchFamily="34" charset="0"/>
            </a:endParaRPr>
          </a:p>
          <a:p>
            <a:endParaRPr lang="en-IE" sz="18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FA14A105-69DB-25BB-57FA-0BC4BDFAD7B5}"/>
              </a:ext>
            </a:extLst>
          </p:cNvPr>
          <p:cNvPicPr>
            <a:picLocks noChangeAspect="1"/>
          </p:cNvPicPr>
          <p:nvPr/>
        </p:nvPicPr>
        <p:blipFill>
          <a:blip r:embed="rId2"/>
          <a:stretch>
            <a:fillRect/>
          </a:stretch>
        </p:blipFill>
        <p:spPr>
          <a:xfrm>
            <a:off x="537961" y="2598781"/>
            <a:ext cx="2886193" cy="3193858"/>
          </a:xfrm>
          <a:prstGeom prst="rect">
            <a:avLst/>
          </a:prstGeom>
        </p:spPr>
      </p:pic>
    </p:spTree>
    <p:extLst>
      <p:ext uri="{BB962C8B-B14F-4D97-AF65-F5344CB8AC3E}">
        <p14:creationId xmlns:p14="http://schemas.microsoft.com/office/powerpoint/2010/main" val="4047750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P PPT slide template 2022" id="{7C6066C2-ED06-466F-8D7C-58927BDF0648}" vid="{03A35290-00F0-4446-8B6F-6CAB42CE879B}"/>
    </a:ext>
  </a:extLst>
</a:theme>
</file>

<file path=docProps/app.xml><?xml version="1.0" encoding="utf-8"?>
<Properties xmlns="http://schemas.openxmlformats.org/officeDocument/2006/extended-properties" xmlns:vt="http://schemas.openxmlformats.org/officeDocument/2006/docPropsVTypes">
  <Template>NCCP PPT slide template 2022</Template>
  <TotalTime>1980</TotalTime>
  <Words>1262</Words>
  <Application>Microsoft Office PowerPoint</Application>
  <PresentationFormat>Widescreen</PresentationFormat>
  <Paragraphs>99</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Gillespie1</dc:creator>
  <cp:lastModifiedBy>Hannah Hynes</cp:lastModifiedBy>
  <cp:revision>44</cp:revision>
  <cp:lastPrinted>2025-06-16T15:15:34Z</cp:lastPrinted>
  <dcterms:created xsi:type="dcterms:W3CDTF">2023-08-31T07:59:03Z</dcterms:created>
  <dcterms:modified xsi:type="dcterms:W3CDTF">2025-08-20T09:32:43Z</dcterms:modified>
</cp:coreProperties>
</file>